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14"/>
  </p:notesMasterIdLst>
  <p:handoutMasterIdLst>
    <p:handoutMasterId r:id="rId15"/>
  </p:handoutMasterIdLst>
  <p:sldIdLst>
    <p:sldId id="406" r:id="rId8"/>
    <p:sldId id="407" r:id="rId9"/>
    <p:sldId id="401" r:id="rId10"/>
    <p:sldId id="408" r:id="rId11"/>
    <p:sldId id="409" r:id="rId12"/>
    <p:sldId id="40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823E"/>
    <a:srgbClr val="4F758B"/>
    <a:srgbClr val="686868"/>
    <a:srgbClr val="963821"/>
    <a:srgbClr val="727337"/>
    <a:srgbClr val="B8CBD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1769" autoAdjust="0"/>
  </p:normalViewPr>
  <p:slideViewPr>
    <p:cSldViewPr>
      <p:cViewPr varScale="1">
        <p:scale>
          <a:sx n="57" d="100"/>
          <a:sy n="57" d="100"/>
        </p:scale>
        <p:origin x="67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034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1" Type="http://schemas.openxmlformats.org/officeDocument/2006/relationships/slide" Target="slides/slide4.xml"/><Relationship Id="rId6" Type="http://schemas.openxmlformats.org/officeDocument/2006/relationships/customXml" Target="../customXml/item6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DB6BB2-093B-41D3-80AB-C56384B590B4}" type="datetimeFigureOut">
              <a:rPr lang="en-US"/>
              <a:pPr>
                <a:defRPr/>
              </a:pPr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CFDFF-4183-4ACD-A50D-82202B02C1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922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105C9-BB34-48FE-BAF9-3AE514611FC0}" type="datetimeFigureOut">
              <a:rPr lang="en-US"/>
              <a:pPr>
                <a:defRPr/>
              </a:pPr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BA16C7-CDC5-4224-A290-4C3986DA15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85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36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2264"/>
            <a:ext cx="9144000" cy="935736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 userDrawn="1"/>
        </p:nvSpPr>
        <p:spPr bwMode="auto">
          <a:xfrm>
            <a:off x="2895600" y="6193270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ISO PUBLIC</a:t>
            </a:r>
          </a:p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 © 2020 by California ISO. All Rights Reserved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685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60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6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7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4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40"/>
          <a:stretch/>
        </p:blipFill>
        <p:spPr>
          <a:xfrm>
            <a:off x="0" y="6373749"/>
            <a:ext cx="9144000" cy="484251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0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2"/>
          <a:stretch/>
        </p:blipFill>
        <p:spPr>
          <a:xfrm>
            <a:off x="0" y="0"/>
            <a:ext cx="9144000" cy="327250"/>
          </a:xfrm>
          <a:prstGeom prst="rect">
            <a:avLst/>
          </a:prstGeom>
        </p:spPr>
      </p:pic>
      <p:sp>
        <p:nvSpPr>
          <p:cNvPr id="6" name="TextBox 1"/>
          <p:cNvSpPr txBox="1">
            <a:spLocks noChangeArrowheads="1"/>
          </p:cNvSpPr>
          <p:nvPr userDrawn="1"/>
        </p:nvSpPr>
        <p:spPr bwMode="auto">
          <a:xfrm>
            <a:off x="2895600" y="6306558"/>
            <a:ext cx="335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ISO PUBLIC</a:t>
            </a:r>
          </a:p>
          <a:p>
            <a:pPr algn="ctr"/>
            <a:r>
              <a:rPr lang="en-US" sz="9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 © 2021 by California ISO. All Rights Reserved</a:t>
            </a:r>
            <a:endParaRPr lang="en-US" sz="9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4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keholdercenter.caiso.com/StakeholderInitiatives/Extended-day-ahead-market" TargetMode="External"/><Relationship Id="rId7" Type="http://schemas.openxmlformats.org/officeDocument/2006/relationships/hyperlink" Target="https://youtu.be/lbXRsfdVbCg" TargetMode="External"/><Relationship Id="rId2" Type="http://schemas.openxmlformats.org/officeDocument/2006/relationships/hyperlink" Target="https://www.caiso.com/Documents/EDAM-Common-Design-Principles-Concept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urveymonkey.com/r/EDAM-WG" TargetMode="External"/><Relationship Id="rId5" Type="http://schemas.openxmlformats.org/officeDocument/2006/relationships/hyperlink" Target="https://www.surveymonkey.com/r/EDAMWG-Inquiries" TargetMode="External"/><Relationship Id="rId4" Type="http://schemas.openxmlformats.org/officeDocument/2006/relationships/hyperlink" Target="https://stakeholdercenter.caiso.com/StakeholderInitiatives/Extended-Day-Ahead-Market-Working-Group-3-Greenhouse-Gas-Accounting-Cos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993775"/>
          </a:xfrm>
        </p:spPr>
        <p:txBody>
          <a:bodyPr/>
          <a:lstStyle/>
          <a:p>
            <a:r>
              <a:rPr lang="en-US" dirty="0"/>
              <a:t>Extended Day-Ahead Market </a:t>
            </a:r>
            <a:r>
              <a:rPr lang="en-US" dirty="0" smtClean="0"/>
              <a:t>Working Group 3: </a:t>
            </a:r>
            <a:r>
              <a:rPr lang="en-US" i="1" dirty="0" smtClean="0"/>
              <a:t>Greenhouse Gas Accounting and Costs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938" y="3962400"/>
            <a:ext cx="7772400" cy="2209800"/>
          </a:xfrm>
        </p:spPr>
        <p:txBody>
          <a:bodyPr/>
          <a:lstStyle/>
          <a:p>
            <a:r>
              <a:rPr lang="en-US" dirty="0" smtClean="0"/>
              <a:t>Facilitator: Kevin Head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Scribe: Brian Jacobsen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January </a:t>
            </a:r>
            <a:r>
              <a:rPr lang="en-US" dirty="0" smtClean="0"/>
              <a:t>18, </a:t>
            </a:r>
            <a:r>
              <a:rPr lang="en-US" dirty="0"/>
              <a:t>2022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Meeting Cadence:  Tuesdays and Thursdays,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1 – 3 p.m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602492"/>
              </p:ext>
            </p:extLst>
          </p:nvPr>
        </p:nvGraphicFramePr>
        <p:xfrm>
          <a:off x="533400" y="1066800"/>
          <a:ext cx="80772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102937519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95551705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875882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Presenter: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82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1:00 – 1:05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Welcome/introductions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Kristina Osborne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5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1:05 – 1:10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Background/housekeeping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Kevin Head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42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1:10 – 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Presentation on resource-specific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GHG attribution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George Angelidis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406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1:30 – 2:30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Q&amp;A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310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2:30</a:t>
                      </a:r>
                      <a:r>
                        <a:rPr lang="en-US" baseline="0" dirty="0" smtClean="0"/>
                        <a:t> – 2:35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Debrief </a:t>
                      </a:r>
                      <a:r>
                        <a:rPr lang="en-US" smtClean="0"/>
                        <a:t>and recap of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Brian Jacobsen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065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2:35</a:t>
                      </a:r>
                      <a:r>
                        <a:rPr lang="en-US" baseline="0" dirty="0" smtClean="0"/>
                        <a:t> – 2:40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</a:t>
                      </a:r>
                      <a:r>
                        <a:rPr lang="en-US" baseline="0" dirty="0" smtClean="0"/>
                        <a:t> of next meetings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Kevin Head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35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2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43400"/>
          </a:xfrm>
        </p:spPr>
        <p:txBody>
          <a:bodyPr/>
          <a:lstStyle/>
          <a:p>
            <a:r>
              <a:rPr lang="en-US" sz="2300" dirty="0" smtClean="0"/>
              <a:t>These collaborative working groups are intended to foster open dialogue and sharing of ideas and perspectives </a:t>
            </a:r>
          </a:p>
          <a:p>
            <a:r>
              <a:rPr lang="en-US" sz="2300" dirty="0" smtClean="0"/>
              <a:t>Please raise your hand if you have a question or comment at any time during the meeting and the facilitator will call on you</a:t>
            </a:r>
          </a:p>
          <a:p>
            <a:pPr lvl="1"/>
            <a:r>
              <a:rPr lang="en-US" sz="2300" dirty="0" smtClean="0"/>
              <a:t>Please start by stating your name and affiliation</a:t>
            </a:r>
          </a:p>
          <a:p>
            <a:r>
              <a:rPr lang="en-US" sz="2300" dirty="0" smtClean="0"/>
              <a:t>Meetings are recorded and video files posted on corresponding working group webpages</a:t>
            </a:r>
          </a:p>
          <a:p>
            <a:r>
              <a:rPr lang="en-US" sz="2300" dirty="0" smtClean="0"/>
              <a:t>Stakeholders are welcome to present perspectives at these meetings</a:t>
            </a:r>
          </a:p>
          <a:p>
            <a:pPr lvl="1"/>
            <a:r>
              <a:rPr lang="en-US" sz="2300" dirty="0" smtClean="0"/>
              <a:t>Please submit a request to present using the link located on the EDAM Resources slide at the end of this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19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Goals of today’s 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6764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Working group to gain an understanding of how a resource-specific GHG attribution could work in EDAM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Identify design elements of this approach that need further embellishments and details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581400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kern="1200">
                <a:solidFill>
                  <a:srgbClr val="4F758B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Housekeeping: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058625"/>
            <a:ext cx="8229600" cy="15240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dirty="0" smtClean="0"/>
              <a:t>DON’T FORGET: Next Tuesday’s (1/25) meeting was moved to Wednesday (1/26) from 9-11AM</a:t>
            </a:r>
          </a:p>
          <a:p>
            <a:pPr>
              <a:buFontTx/>
              <a:buChar char="-"/>
            </a:pPr>
            <a:r>
              <a:rPr lang="en-US" dirty="0" smtClean="0"/>
              <a:t>Revised schedule has been posted to WG3’s website, please review the next few weeks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13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Discussion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Are there any logistical/technical questions on how this could work? For example: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this approach allow for linkage between programs in different GHG zones?</a:t>
            </a:r>
          </a:p>
          <a:p>
            <a:r>
              <a:rPr lang="en-US" dirty="0" smtClean="0"/>
              <a:t>Are there any aspects to this approach that need further details? For example:</a:t>
            </a:r>
          </a:p>
          <a:p>
            <a:pPr lvl="1"/>
            <a:r>
              <a:rPr lang="en-US" dirty="0" smtClean="0"/>
              <a:t>How does bidding work in this approach?</a:t>
            </a:r>
          </a:p>
          <a:p>
            <a:pPr lvl="1"/>
            <a:r>
              <a:rPr lang="en-US" dirty="0" smtClean="0"/>
              <a:t>How are GHG costs settled?</a:t>
            </a:r>
          </a:p>
          <a:p>
            <a:pPr lvl="1"/>
            <a:r>
              <a:rPr lang="en-US" dirty="0" smtClean="0"/>
              <a:t>How do DAM GHG awards roll-over into the RTM?</a:t>
            </a:r>
          </a:p>
          <a:p>
            <a:pPr lvl="1"/>
            <a:endParaRPr lang="en-US" dirty="0" smtClean="0"/>
          </a:p>
          <a:p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98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EDAM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300" dirty="0" smtClean="0"/>
              <a:t>List of </a:t>
            </a:r>
            <a:r>
              <a:rPr lang="en-US" sz="2300" i="1" dirty="0" smtClean="0">
                <a:hlinkClick r:id="rId2"/>
              </a:rPr>
              <a:t>Common EDAM design principles and concepts</a:t>
            </a:r>
            <a:endParaRPr lang="en-US" sz="2300" i="1" dirty="0" smtClean="0"/>
          </a:p>
          <a:p>
            <a:pPr>
              <a:lnSpc>
                <a:spcPct val="120000"/>
              </a:lnSpc>
            </a:pPr>
            <a:r>
              <a:rPr lang="en-US" sz="2300" dirty="0" smtClean="0"/>
              <a:t>Initiative and working webpages:</a:t>
            </a:r>
          </a:p>
          <a:p>
            <a:pPr lvl="1">
              <a:lnSpc>
                <a:spcPct val="120000"/>
              </a:lnSpc>
            </a:pPr>
            <a:r>
              <a:rPr lang="en-US" sz="2300" dirty="0" smtClean="0"/>
              <a:t>EDAM initiative webpage</a:t>
            </a:r>
            <a:r>
              <a:rPr lang="en-US" sz="2300" dirty="0"/>
              <a:t>: </a:t>
            </a:r>
            <a:r>
              <a:rPr lang="en-US" sz="2300" dirty="0">
                <a:hlinkClick r:id="rId3"/>
              </a:rPr>
              <a:t>https://</a:t>
            </a:r>
            <a:r>
              <a:rPr lang="en-US" sz="2300" dirty="0" smtClean="0">
                <a:hlinkClick r:id="rId3"/>
              </a:rPr>
              <a:t>stakeholdercenter.caiso.com/StakeholderInitiatives/Extended-day-ahead-market</a:t>
            </a:r>
            <a:r>
              <a:rPr lang="en-US" sz="2300" dirty="0" smtClean="0"/>
              <a:t> </a:t>
            </a:r>
            <a:endParaRPr lang="en-US" sz="2300" dirty="0"/>
          </a:p>
          <a:p>
            <a:pPr lvl="1">
              <a:lnSpc>
                <a:spcPct val="120000"/>
              </a:lnSpc>
            </a:pPr>
            <a:r>
              <a:rPr lang="en-US" sz="2300" dirty="0" smtClean="0"/>
              <a:t>Working </a:t>
            </a:r>
            <a:r>
              <a:rPr lang="en-US" sz="2300" dirty="0"/>
              <a:t>Group </a:t>
            </a:r>
            <a:r>
              <a:rPr lang="en-US" sz="2300" dirty="0" smtClean="0"/>
              <a:t>3 </a:t>
            </a:r>
            <a:r>
              <a:rPr lang="en-US" sz="2300" dirty="0"/>
              <a:t>webpage: </a:t>
            </a:r>
            <a:r>
              <a:rPr lang="en-US" sz="2300" dirty="0">
                <a:hlinkClick r:id="rId4"/>
              </a:rPr>
              <a:t>https://</a:t>
            </a:r>
            <a:r>
              <a:rPr lang="en-US" sz="2300" dirty="0" smtClean="0">
                <a:hlinkClick r:id="rId4"/>
              </a:rPr>
              <a:t>stakeholdercenter.caiso.com/StakeholderInitiatives/Extended-Day-Ahead-Market-Working-Group-3-Greenhouse-Gas-Accounting-Costs</a:t>
            </a:r>
            <a:endParaRPr lang="en-US" sz="2300" dirty="0" smtClean="0"/>
          </a:p>
          <a:p>
            <a:pPr lvl="2">
              <a:lnSpc>
                <a:spcPct val="120000"/>
              </a:lnSpc>
            </a:pPr>
            <a:r>
              <a:rPr lang="en-US" sz="2300" dirty="0" smtClean="0"/>
              <a:t>The working group webpages include meeting materials, initial scope items, and weekly summary reports  </a:t>
            </a:r>
          </a:p>
          <a:p>
            <a:pPr>
              <a:lnSpc>
                <a:spcPct val="120000"/>
              </a:lnSpc>
            </a:pPr>
            <a:r>
              <a:rPr lang="en-US" sz="2300" dirty="0" smtClean="0"/>
              <a:t>Please submit EDAM </a:t>
            </a:r>
            <a:r>
              <a:rPr lang="en-US" sz="2300" dirty="0"/>
              <a:t>WG </a:t>
            </a:r>
            <a:r>
              <a:rPr lang="en-US" sz="2300" dirty="0" smtClean="0"/>
              <a:t>inquiries and/or requests to </a:t>
            </a:r>
            <a:br>
              <a:rPr lang="en-US" sz="2300" dirty="0" smtClean="0"/>
            </a:br>
            <a:r>
              <a:rPr lang="en-US" sz="2300" dirty="0" smtClean="0"/>
              <a:t>present at </a:t>
            </a:r>
            <a:r>
              <a:rPr lang="en-US" sz="2300" dirty="0">
                <a:hlinkClick r:id="rId5"/>
              </a:rPr>
              <a:t>https://</a:t>
            </a:r>
            <a:r>
              <a:rPr lang="en-US" sz="2300" dirty="0" smtClean="0">
                <a:hlinkClick r:id="rId5"/>
              </a:rPr>
              <a:t>www.surveymonkey.com/r/EDAMWG-Inquiries</a:t>
            </a:r>
            <a:r>
              <a:rPr lang="en-US" sz="2300" dirty="0" smtClean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300" dirty="0" smtClean="0"/>
              <a:t>Presentations due 5 business days prior to the meeting where they are scheduled to present, if time allows</a:t>
            </a:r>
          </a:p>
          <a:p>
            <a:pPr>
              <a:lnSpc>
                <a:spcPct val="120000"/>
              </a:lnSpc>
            </a:pPr>
            <a:r>
              <a:rPr lang="en-US" sz="2300" dirty="0" smtClean="0">
                <a:hlinkClick r:id="rId6"/>
              </a:rPr>
              <a:t>Register</a:t>
            </a:r>
            <a:r>
              <a:rPr lang="en-US" sz="2300" dirty="0" smtClean="0"/>
              <a:t> for working groups to help the ISO gauge </a:t>
            </a:r>
            <a:r>
              <a:rPr lang="en-US" sz="2300" dirty="0"/>
              <a:t>interest and facilitate communication throughout </a:t>
            </a:r>
            <a:r>
              <a:rPr lang="en-US" sz="2300" dirty="0" smtClean="0"/>
              <a:t>process.</a:t>
            </a:r>
          </a:p>
          <a:p>
            <a:pPr>
              <a:lnSpc>
                <a:spcPct val="120000"/>
              </a:lnSpc>
            </a:pPr>
            <a:r>
              <a:rPr lang="en-US" sz="2300" dirty="0" smtClean="0"/>
              <a:t>Nov 30, 2021 Day-Ahead Market </a:t>
            </a:r>
            <a:r>
              <a:rPr lang="en-US" sz="2300" dirty="0"/>
              <a:t>Overview Training: </a:t>
            </a:r>
            <a:r>
              <a:rPr lang="en-US" sz="2300" dirty="0">
                <a:hlinkClick r:id="rId7"/>
              </a:rPr>
              <a:t>https://</a:t>
            </a:r>
            <a:r>
              <a:rPr lang="en-US" sz="2300" dirty="0" smtClean="0">
                <a:hlinkClick r:id="rId7"/>
              </a:rPr>
              <a:t>youtu.be/lbXRsfdVbCg</a:t>
            </a:r>
            <a:r>
              <a:rPr lang="en-US" sz="2300" dirty="0" smtClean="0"/>
              <a:t> </a:t>
            </a:r>
            <a:endParaRPr lang="en-US" sz="23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188C49E-526C-4CA2-87C2-E99663D5313E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69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1E4203F-DDAC-47E9-88E7-DD001276B945}" vid="{B7D6905C-462E-4CEC-B1FF-48BD038B2D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4558D17C5424438ED9E058A452A00D" ma:contentTypeVersion="1" ma:contentTypeDescription="Create a new document." ma:contentTypeScope="" ma:versionID="58968a46a1bad65155eeaa79ec003be2">
  <xsd:schema xmlns:xsd="http://www.w3.org/2001/XMLSchema" xmlns:xs="http://www.w3.org/2001/XMLSchema" xmlns:p="http://schemas.microsoft.com/office/2006/metadata/properties" xmlns:ns2="2613f182-e424-487f-ac7f-33bed2fc986a" targetNamespace="http://schemas.microsoft.com/office/2006/metadata/properties" ma:root="true" ma:fieldsID="6c900d0cb3a38c97dc51f7485df35394" ns2:_="">
    <xsd:import namespace="2613f182-e424-487f-ac7f-33bed2fc986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3f182-e424-487f-ac7f-33bed2fc98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A7FF14-03A9-480D-A052-C4FEAF1993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27081C-B15D-42A2-8C9A-8EAA31BA3D7F}"/>
</file>

<file path=customXml/itemProps3.xml><?xml version="1.0" encoding="utf-8"?>
<ds:datastoreItem xmlns:ds="http://schemas.openxmlformats.org/officeDocument/2006/customXml" ds:itemID="{319D9ABA-C3F7-4934-A683-3ADC9C878274}"/>
</file>

<file path=customXml/itemProps4.xml><?xml version="1.0" encoding="utf-8"?>
<ds:datastoreItem xmlns:ds="http://schemas.openxmlformats.org/officeDocument/2006/customXml" ds:itemID="{0D3EAE63-6E73-4411-962F-7895DDB7CCB4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8E8372ED-2F6E-4EE6-9BAB-EF5D6D259A31}">
  <ds:schemaRefs>
    <ds:schemaRef ds:uri="http://schemas.microsoft.com/office/2006/customDocumentInformationPanel"/>
  </ds:schemaRefs>
</ds:datastoreItem>
</file>

<file path=customXml/itemProps6.xml><?xml version="1.0" encoding="utf-8"?>
<ds:datastoreItem xmlns:ds="http://schemas.openxmlformats.org/officeDocument/2006/customXml" ds:itemID="{677A54CA-C4BF-4B87-9444-C01B6DF068A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2e64aaae-efe8-4b36-9ab4-486f04499e09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ISO PP Template-Standard</Template>
  <TotalTime>0</TotalTime>
  <Words>436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Extended Day-Ahead Market Working Group 3: Greenhouse Gas Accounting and Costs</vt:lpstr>
      <vt:lpstr>Agenda:</vt:lpstr>
      <vt:lpstr>Reminders:</vt:lpstr>
      <vt:lpstr>Goals of today’s discussion:</vt:lpstr>
      <vt:lpstr>Discussion topics:</vt:lpstr>
      <vt:lpstr>EDAM Resources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PresentationTemplate-ExtendedDay-AheadMarket-WorkingGroup3-GreenhouseGasAccounting-Costs</dc:title>
  <dc:creator/>
  <cp:lastModifiedBy/>
  <cp:revision>1</cp:revision>
  <dcterms:created xsi:type="dcterms:W3CDTF">2019-09-24T16:15:36Z</dcterms:created>
  <dcterms:modified xsi:type="dcterms:W3CDTF">2022-01-18T17:57:57Z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0x0101003C4558D17C5424438ED9E058A452A00D</vt:lpwstr>
  </property>
  <property fmtid="{D5CDD505-2E9C-101B-9397-08002B2CF9AE}" pid="3" name="AutoClassRecordSeries">
    <vt:lpwstr>63;#Administrative:ADM01-235 - Transitory and Non-Essential Records|99f4c728-dddd-4875-a869-597421277e8b</vt:lpwstr>
  </property>
  <property fmtid="{D5CDD505-2E9C-101B-9397-08002B2CF9AE}" pid="4" name="AutoClassDocumentType">
    <vt:lpwstr>16;#Template|4b625e50-95ad-42bf-9f4f-f12cf20080bf</vt:lpwstr>
  </property>
  <property fmtid="{D5CDD505-2E9C-101B-9397-08002B2CF9AE}" pid="5" name="AutoClassTopic">
    <vt:lpwstr/>
  </property>
  <property fmtid="{D5CDD505-2E9C-101B-9397-08002B2CF9AE}" pid="6" name="RLPreviousUrl">
    <vt:lpwstr>/RegionalOperationsInitiatives/Shared Documents/Regional Ops Team/Sep 03 2019 Data/September 3 2019 Capacity Shortfall v3.pptx</vt:lpwstr>
  </property>
  <property fmtid="{D5CDD505-2E9C-101B-9397-08002B2CF9AE}" pid="7" name="_dlc_DocIdItemGuid">
    <vt:lpwstr>d49ee786-1560-41c4-81f5-a61dc8c7b576</vt:lpwstr>
  </property>
</Properties>
</file>