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58" r:id="rId4"/>
    <p:sldId id="260" r:id="rId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B8CBD6"/>
    <a:srgbClr val="4F758B"/>
    <a:srgbClr val="686868"/>
    <a:srgbClr val="963821"/>
    <a:srgbClr val="727337"/>
    <a:srgbClr val="6B82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>
      <p:cViewPr varScale="1">
        <p:scale>
          <a:sx n="61" d="100"/>
          <a:sy n="61" d="100"/>
        </p:scale>
        <p:origin x="85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4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Relationship Id="rId14" Type="http://schemas.openxmlformats.org/officeDocument/2006/relationships/customXml" Target="../customXml/item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0DB6BB2-093B-41D3-80AB-C56384B590B4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CAISO Public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1CFDFF-4183-4ACD-A50D-82202B02C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2224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105C9-BB34-48FE-BAF9-3AE514611FC0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CAISO Public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BA16C7-CDC5-4224-A290-4C3986DA1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88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361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5312"/>
            <a:ext cx="9144000" cy="935736"/>
          </a:xfrm>
          <a:prstGeom prst="rect">
            <a:avLst/>
          </a:prstGeom>
        </p:spPr>
      </p:pic>
      <p:sp>
        <p:nvSpPr>
          <p:cNvPr id="6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&lt;Add security classification here&gt;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685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36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4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361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7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1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752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46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3808"/>
            <a:ext cx="9144000" cy="774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880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2092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&lt;Add security classification here&gt;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4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1-844-621-3956,,*01*24856767694%23%23*01*" TargetMode="External"/><Relationship Id="rId2" Type="http://schemas.openxmlformats.org/officeDocument/2006/relationships/hyperlink" Target="https://caiso.webex.com/caiso/j.php?MTID=m7674aae0c9c73f01dff900c1c864282c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tel:%2B1-650-479-3208,,*01*24856767694%23%23*01*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iso.com/informed/Pages/MeetingsEvents/UserGroupsRecurringMeetings/Default.aspx" TargetMode="External"/><Relationship Id="rId2" Type="http://schemas.openxmlformats.org/officeDocument/2006/relationships/hyperlink" Target="http://www.caiso.com/market/Pages/ReportsBulletins/Default.asp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121400"/>
            <a:ext cx="2133600" cy="365125"/>
          </a:xfrm>
        </p:spPr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8" name="Text Placeholder 7"/>
          <p:cNvSpPr txBox="1">
            <a:spLocks noGrp="1"/>
          </p:cNvSpPr>
          <p:nvPr>
            <p:ph type="body" idx="1"/>
          </p:nvPr>
        </p:nvSpPr>
        <p:spPr>
          <a:xfrm>
            <a:off x="537707" y="1184969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Market Update Call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cap="small" dirty="0">
                <a:solidFill>
                  <a:schemeClr val="tx1"/>
                </a:solidFill>
              </a:rPr>
              <a:t>genda</a:t>
            </a:r>
            <a:r>
              <a:rPr lang="en-US" b="1" dirty="0">
                <a:solidFill>
                  <a:schemeClr val="tx1"/>
                </a:solidFill>
              </a:rPr>
              <a:t> – </a:t>
            </a:r>
            <a:r>
              <a:rPr lang="en-US" b="1" dirty="0" smtClean="0">
                <a:solidFill>
                  <a:schemeClr val="tx1"/>
                </a:solidFill>
              </a:rPr>
              <a:t>Thursday </a:t>
            </a:r>
            <a:r>
              <a:rPr lang="en-US" b="1" smtClean="0">
                <a:solidFill>
                  <a:schemeClr val="tx1"/>
                </a:solidFill>
              </a:rPr>
              <a:t>July </a:t>
            </a:r>
            <a:r>
              <a:rPr lang="en-US" b="1" smtClean="0">
                <a:solidFill>
                  <a:schemeClr val="tx1"/>
                </a:solidFill>
              </a:rPr>
              <a:t>25</a:t>
            </a:r>
            <a:r>
              <a:rPr lang="en-US" b="1" baseline="30000" smtClean="0">
                <a:solidFill>
                  <a:schemeClr val="tx1"/>
                </a:solidFill>
              </a:rPr>
              <a:t>th</a:t>
            </a:r>
            <a:r>
              <a:rPr lang="en-US" b="1" dirty="0" smtClean="0">
                <a:solidFill>
                  <a:schemeClr val="tx1"/>
                </a:solidFill>
              </a:rPr>
              <a:t>, 2024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10:15AM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</a:rPr>
              <a:t>11:00AM </a:t>
            </a:r>
            <a:r>
              <a:rPr lang="en-US" dirty="0">
                <a:solidFill>
                  <a:schemeClr val="tx1"/>
                </a:solidFill>
              </a:rPr>
              <a:t>PST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62300" y="6096000"/>
            <a:ext cx="28194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California ISO Public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25146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t" hangingPunct="1"/>
            <a:r>
              <a:rPr lang="en-US" dirty="0" smtClean="0"/>
              <a:t>Ways to join the WebEx:</a:t>
            </a:r>
            <a:endParaRPr lang="en-US" dirty="0"/>
          </a:p>
          <a:p>
            <a:endParaRPr lang="en-US" dirty="0"/>
          </a:p>
          <a:p>
            <a:endParaRPr lang="en-US" sz="1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685478"/>
              </p:ext>
            </p:extLst>
          </p:nvPr>
        </p:nvGraphicFramePr>
        <p:xfrm>
          <a:off x="914400" y="2909571"/>
          <a:ext cx="7162800" cy="2829685"/>
        </p:xfrm>
        <a:graphic>
          <a:graphicData uri="http://schemas.openxmlformats.org/drawingml/2006/table">
            <a:tbl>
              <a:tblPr firstRow="1" firstCol="1" bandRow="1"/>
              <a:tblGrid>
                <a:gridCol w="7162800">
                  <a:extLst>
                    <a:ext uri="{9D8B030D-6E8A-4147-A177-3AD203B41FA5}">
                      <a16:colId xmlns:a16="http://schemas.microsoft.com/office/drawing/2014/main" val="3394890550"/>
                    </a:ext>
                  </a:extLst>
                </a:gridCol>
              </a:tblGrid>
              <a:tr h="1860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40060"/>
                  </a:ext>
                </a:extLst>
              </a:tr>
              <a:tr h="253760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 from the meeting link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142085"/>
                  </a:ext>
                </a:extLst>
              </a:tr>
              <a:tr h="2306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u="none" strike="noStrike" dirty="0">
                          <a:solidFill>
                            <a:srgbClr val="005E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https://caiso.webex.com/caiso/j.php?MTID=m7674aae0c9c73f01dff900c1c864282c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572752"/>
                  </a:ext>
                </a:extLst>
              </a:tr>
              <a:tr h="253760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 by meeting number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585452"/>
                  </a:ext>
                </a:extLst>
              </a:tr>
              <a:tr h="239662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 number (access code):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2485 676 7694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495494"/>
                  </a:ext>
                </a:extLst>
              </a:tr>
              <a:tr h="1198310">
                <a:tc>
                  <a:txBody>
                    <a:bodyPr/>
                    <a:lstStyle/>
                    <a:p>
                      <a:pPr marL="0" marR="0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 password: 5ISO23 </a:t>
                      </a:r>
                      <a:endParaRPr lang="en-US" sz="105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 information</a:t>
                      </a:r>
                    </a:p>
                    <a:p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Tap to join from a mobile device (attendees only)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  </a:t>
                      </a:r>
                      <a:b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1-844-621-3956,,24856767694##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United States Toll Free   </a:t>
                      </a:r>
                      <a:b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+1-650-479-3208,,24856767694##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United States Toll  </a:t>
                      </a:r>
                      <a:r>
                        <a:rPr lang="en-US" sz="900" dirty="0" smtClean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Free</a:t>
                      </a:r>
                      <a:r>
                        <a:rPr lang="en-US" sz="9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 </a:t>
                      </a:r>
                      <a:r>
                        <a:rPr lang="en-US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</a:t>
                      </a:r>
                      <a:br>
                        <a:rPr lang="en-US" sz="105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</a:b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</a:t>
                      </a:r>
                    </a:p>
                    <a:p>
                      <a:pPr marL="0" marR="0">
                        <a:lnSpc>
                          <a:spcPts val="16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183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0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4110"/>
              </p:ext>
            </p:extLst>
          </p:nvPr>
        </p:nvGraphicFramePr>
        <p:xfrm>
          <a:off x="533400" y="1981200"/>
          <a:ext cx="7239000" cy="170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TOPIC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LEAD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Updates and Meeting Minutes Review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Jennie Araj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40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Questions on Weekly Performance Reports</a:t>
                      </a:r>
                      <a:r>
                        <a:rPr lang="en-US" sz="1200" u="none" strike="noStrike" baseline="30000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Jennie Araj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40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Questions on Price Correction Reports</a:t>
                      </a:r>
                      <a:r>
                        <a:rPr lang="en-US" sz="1200" u="none" strike="noStrike" baseline="30000" dirty="0" smtClean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Monique</a:t>
                      </a:r>
                      <a:r>
                        <a:rPr lang="en-US" sz="1200" b="0" i="0" u="none" strike="noStrike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Royal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98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smtClean="0">
                          <a:effectLst/>
                        </a:rPr>
                        <a:t>Questions on action items from previous call</a:t>
                      </a:r>
                      <a:r>
                        <a:rPr lang="en-US" sz="1200" u="none" strike="noStrike" baseline="30000" smtClean="0"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Jennie Araj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04800" y="4419600"/>
            <a:ext cx="8153400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1" baseline="30000" dirty="0">
                <a:latin typeface="Calibri" pitchFamily="34" charset="0"/>
              </a:rPr>
              <a:t>1</a:t>
            </a:r>
            <a:r>
              <a:rPr lang="en-US" sz="1000" b="1" dirty="0">
                <a:latin typeface="Calibri" pitchFamily="34" charset="0"/>
              </a:rPr>
              <a:t> </a:t>
            </a:r>
            <a:r>
              <a:rPr lang="en-US" sz="1000" b="1" dirty="0" smtClean="0">
                <a:latin typeface="Calibri" pitchFamily="34" charset="0"/>
              </a:rPr>
              <a:t>– Weekly Market Performance Reports will be posted on </a:t>
            </a:r>
            <a:r>
              <a:rPr lang="en-US" sz="1000" b="1" dirty="0" smtClean="0">
                <a:latin typeface="Calibri" pitchFamily="34" charset="0"/>
                <a:hlinkClick r:id="rId2"/>
              </a:rPr>
              <a:t>http://www.caiso.com/market/Pages/ReportsBulletins/Default.aspx</a:t>
            </a:r>
            <a:r>
              <a:rPr lang="en-US" sz="1000" b="1" dirty="0" smtClean="0">
                <a:latin typeface="Calibri" pitchFamily="34" charset="0"/>
              </a:rPr>
              <a:t> page under the section Market Reports under the subsection Weekly Market Performance 2020. </a:t>
            </a:r>
          </a:p>
          <a:p>
            <a:pPr>
              <a:spcAft>
                <a:spcPts val="600"/>
              </a:spcAft>
            </a:pPr>
            <a:r>
              <a:rPr lang="en-US" sz="1000" b="1" baseline="30000" dirty="0" smtClean="0">
                <a:latin typeface="Calibri" pitchFamily="34" charset="0"/>
              </a:rPr>
              <a:t>2</a:t>
            </a:r>
            <a:r>
              <a:rPr lang="en-US" sz="1000" b="1" dirty="0" smtClean="0">
                <a:latin typeface="Calibri" pitchFamily="34" charset="0"/>
              </a:rPr>
              <a:t> – Price Correction Reports will be posted on </a:t>
            </a:r>
            <a:r>
              <a:rPr lang="en-US" sz="1000" b="1" dirty="0" smtClean="0">
                <a:latin typeface="Calibri" pitchFamily="34" charset="0"/>
                <a:hlinkClick r:id="rId2"/>
              </a:rPr>
              <a:t>http://www.caiso.com/market/Pages/ReportsBulletins/Default.aspx</a:t>
            </a:r>
            <a:r>
              <a:rPr lang="en-US" sz="1000" b="1" dirty="0" smtClean="0">
                <a:latin typeface="Calibri" pitchFamily="34" charset="0"/>
              </a:rPr>
              <a:t> page under the section Market Reports under the subsection Price validation and correction reports.</a:t>
            </a:r>
          </a:p>
          <a:p>
            <a:pPr>
              <a:spcAft>
                <a:spcPts val="600"/>
              </a:spcAft>
            </a:pPr>
            <a:r>
              <a:rPr lang="en-US" sz="1000" b="1" baseline="30000" dirty="0" smtClean="0">
                <a:latin typeface="Calibri" pitchFamily="34" charset="0"/>
              </a:rPr>
              <a:t>3</a:t>
            </a:r>
            <a:r>
              <a:rPr lang="en-US" sz="1000" b="1" dirty="0" smtClean="0">
                <a:latin typeface="Calibri" pitchFamily="34" charset="0"/>
              </a:rPr>
              <a:t> </a:t>
            </a:r>
            <a:r>
              <a:rPr lang="en-US" sz="1000" b="1" dirty="0">
                <a:latin typeface="Calibri" pitchFamily="34" charset="0"/>
              </a:rPr>
              <a:t>– Market Update Call Action Items will be posted </a:t>
            </a:r>
            <a:r>
              <a:rPr lang="en-US" sz="1000" b="1" dirty="0" smtClean="0">
                <a:latin typeface="Calibri" pitchFamily="34" charset="0"/>
              </a:rPr>
              <a:t>at </a:t>
            </a:r>
            <a:r>
              <a:rPr lang="en-US" sz="1000" u="sng" dirty="0" smtClean="0">
                <a:latin typeface="Calibri" pitchFamily="34" charset="0"/>
                <a:hlinkClick r:id="rId3"/>
              </a:rPr>
              <a:t>http</a:t>
            </a:r>
            <a:r>
              <a:rPr lang="en-US" sz="1000" u="sng" dirty="0">
                <a:latin typeface="Calibri" pitchFamily="34" charset="0"/>
                <a:hlinkClick r:id="rId3"/>
              </a:rPr>
              <a:t>://</a:t>
            </a:r>
            <a:r>
              <a:rPr lang="en-US" sz="1000" u="sng" dirty="0" smtClean="0">
                <a:latin typeface="Calibri" pitchFamily="34" charset="0"/>
                <a:hlinkClick r:id="rId3"/>
              </a:rPr>
              <a:t>www.caiso.com/informed/Pages/MeetingsEvents/UserGroupsRecurringMeetings/Default.aspx</a:t>
            </a:r>
            <a:endParaRPr lang="en-US" sz="1000" u="sng" dirty="0" smtClean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endParaRPr lang="en-US" sz="8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62300" y="6096000"/>
            <a:ext cx="28194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California ISO Public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3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PP Template-Standard.pptx" id="{A36EBBBF-AE27-441A-856D-BE418457ABB5}" vid="{4FFF80F4-008E-4E58-8325-627FAC53AE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6092249CC62C48AA17033F357BFB4B" ma:contentTypeVersion="0" ma:contentTypeDescription="Create a new document." ma:contentTypeScope="" ma:versionID="f85f54304d83be0e0a0a7c504015390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573df0eeabf3db2078929eed011e84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0C6968-D529-41A4-AC37-A3CD6BD907FE}"/>
</file>

<file path=customXml/itemProps2.xml><?xml version="1.0" encoding="utf-8"?>
<ds:datastoreItem xmlns:ds="http://schemas.openxmlformats.org/officeDocument/2006/customXml" ds:itemID="{15B68B84-4F17-409C-B8C2-C34521EB67F4}"/>
</file>

<file path=customXml/itemProps3.xml><?xml version="1.0" encoding="utf-8"?>
<ds:datastoreItem xmlns:ds="http://schemas.openxmlformats.org/officeDocument/2006/customXml" ds:itemID="{8E8372ED-2F6E-4EE6-9BAB-EF5D6D259A31}"/>
</file>

<file path=customXml/itemProps4.xml><?xml version="1.0" encoding="utf-8"?>
<ds:datastoreItem xmlns:ds="http://schemas.openxmlformats.org/officeDocument/2006/customXml" ds:itemID="{0D3EAE63-6E73-4411-962F-7895DDB7CCB4}"/>
</file>

<file path=customXml/itemProps5.xml><?xml version="1.0" encoding="utf-8"?>
<ds:datastoreItem xmlns:ds="http://schemas.openxmlformats.org/officeDocument/2006/customXml" ds:itemID="{A6B4AB60-2759-4FA2-84D7-9624BC1FB26E}"/>
</file>

<file path=docProps/app.xml><?xml version="1.0" encoding="utf-8"?>
<Properties xmlns="http://schemas.openxmlformats.org/officeDocument/2006/extended-properties" xmlns:vt="http://schemas.openxmlformats.org/officeDocument/2006/docPropsVTypes">
  <Template>ISO PP Template-Standard</Template>
  <TotalTime>0</TotalTime>
  <Words>198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 Agenda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2018-02-13T19:41:06Z</dcterms:created>
  <dcterms:modified xsi:type="dcterms:W3CDTF">2024-07-24T16:54:28Z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0x010100776092249CC62C48AA17033F357BFB4B</vt:lpwstr>
  </property>
</Properties>
</file>