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header3.xml" ContentType="application/vnd.openxmlformats-officedocument.wordprocessingml.header+xml"/>
  <Override PartName="/word/header4.xml" ContentType="application/vnd.openxmlformats-officedocument.wordprocessingml.header+xml"/>
  <Override PartName="/word/header5.xml" ContentType="application/vnd.openxmlformats-officedocument.wordprocessingml.header+xml"/>
  <Override PartName="/word/footer2.xml" ContentType="application/vnd.openxmlformats-officedocument.wordprocessingml.footer+xml"/>
  <Override PartName="/word/header6.xml" ContentType="application/vnd.openxmlformats-officedocument.wordprocessingml.head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7483E26C" w14:textId="324100BA" w:rsidR="002215C8" w:rsidRPr="000420D5" w:rsidRDefault="00494450" w:rsidP="00ED2F38">
      <w:pPr>
        <w:tabs>
          <w:tab w:val="left" w:pos="9180"/>
        </w:tabs>
        <w:rPr>
          <w:rFonts w:ascii="Century Gothic" w:hAnsi="Century Gothic"/>
        </w:rPr>
        <w:sectPr w:rsidR="002215C8" w:rsidRPr="000420D5" w:rsidSect="00ED2F38">
          <w:pgSz w:w="12240" w:h="15840" w:code="1"/>
          <w:pgMar w:top="0" w:right="0" w:bottom="0" w:left="0" w:header="0" w:footer="0" w:gutter="0"/>
          <w:pgNumType w:fmt="lowerRoman" w:start="1"/>
          <w:cols w:space="720"/>
          <w:titlePg/>
          <w:docGrid w:linePitch="360"/>
        </w:sectPr>
      </w:pPr>
      <w:r>
        <w:rPr>
          <w:rFonts w:ascii="Century Gothic" w:hAnsi="Century Gothic"/>
          <w:noProof/>
        </w:rPr>
        <w:drawing>
          <wp:inline distT="0" distB="0" distL="0" distR="0" wp14:anchorId="02C5BC7C" wp14:editId="4BA7DA64">
            <wp:extent cx="7772400" cy="10057765"/>
            <wp:effectExtent l="0" t="0" r="0" b="635"/>
            <wp:docPr id="2" name="Picture 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 name="Word-reportbkgrnd-05.jpg"/>
                    <pic:cNvPicPr/>
                  </pic:nvPicPr>
                  <pic:blipFill>
                    <a:blip r:embed="rId12" cstate="print">
                      <a:extLst>
                        <a:ext uri="{28A0092B-C50C-407E-A947-70E740481C1C}">
                          <a14:useLocalDpi xmlns:a14="http://schemas.microsoft.com/office/drawing/2010/main" val="0"/>
                        </a:ext>
                      </a:extLst>
                    </a:blip>
                    <a:stretch>
                      <a:fillRect/>
                    </a:stretch>
                  </pic:blipFill>
                  <pic:spPr>
                    <a:xfrm>
                      <a:off x="0" y="0"/>
                      <a:ext cx="7772400" cy="10057765"/>
                    </a:xfrm>
                    <a:prstGeom prst="rect">
                      <a:avLst/>
                    </a:prstGeom>
                  </pic:spPr>
                </pic:pic>
              </a:graphicData>
            </a:graphic>
          </wp:inline>
        </w:drawing>
      </w:r>
      <w:r w:rsidR="0043440E">
        <w:rPr>
          <w:noProof/>
        </w:rPr>
        <w:drawing>
          <wp:anchor distT="0" distB="0" distL="114300" distR="114300" simplePos="0" relativeHeight="251640320" behindDoc="0" locked="0" layoutInCell="1" allowOverlap="1" wp14:anchorId="324B7AAF" wp14:editId="14AE4D24">
            <wp:simplePos x="0" y="0"/>
            <wp:positionH relativeFrom="column">
              <wp:posOffset>3260090</wp:posOffset>
            </wp:positionH>
            <wp:positionV relativeFrom="paragraph">
              <wp:posOffset>2131250</wp:posOffset>
            </wp:positionV>
            <wp:extent cx="3663315" cy="684530"/>
            <wp:effectExtent l="0" t="0" r="0" b="1270"/>
            <wp:wrapNone/>
            <wp:docPr id="12" name="Picture 12" descr="CAISOLogo"/>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2" descr="CAISOLogo"/>
                    <pic:cNvPicPr>
                      <a:picLocks noChangeAspect="1" noChangeArrowheads="1"/>
                    </pic:cNvPicPr>
                  </pic:nvPicPr>
                  <pic:blipFill>
                    <a:blip r:embed="rId13" cstate="print">
                      <a:extLst>
                        <a:ext uri="{28A0092B-C50C-407E-A947-70E740481C1C}">
                          <a14:useLocalDpi xmlns:a14="http://schemas.microsoft.com/office/drawing/2010/main" val="0"/>
                        </a:ext>
                      </a:extLst>
                    </a:blip>
                    <a:srcRect/>
                    <a:stretch>
                      <a:fillRect/>
                    </a:stretch>
                  </pic:blipFill>
                  <pic:spPr bwMode="auto">
                    <a:xfrm>
                      <a:off x="0" y="0"/>
                      <a:ext cx="3663315" cy="684530"/>
                    </a:xfrm>
                    <a:prstGeom prst="rect">
                      <a:avLst/>
                    </a:prstGeom>
                    <a:noFill/>
                  </pic:spPr>
                </pic:pic>
              </a:graphicData>
            </a:graphic>
            <wp14:sizeRelH relativeFrom="page">
              <wp14:pctWidth>0</wp14:pctWidth>
            </wp14:sizeRelH>
            <wp14:sizeRelV relativeFrom="page">
              <wp14:pctHeight>0</wp14:pctHeight>
            </wp14:sizeRelV>
          </wp:anchor>
        </w:drawing>
      </w:r>
      <w:r w:rsidR="0043440E">
        <w:rPr>
          <w:rFonts w:ascii="Century Gothic" w:hAnsi="Century Gothic"/>
          <w:noProof/>
        </w:rPr>
        <mc:AlternateContent>
          <mc:Choice Requires="wps">
            <w:drawing>
              <wp:anchor distT="0" distB="0" distL="114300" distR="114300" simplePos="0" relativeHeight="251639296" behindDoc="0" locked="0" layoutInCell="1" allowOverlap="1" wp14:anchorId="7DD20F14" wp14:editId="7E996A86">
                <wp:simplePos x="0" y="0"/>
                <wp:positionH relativeFrom="column">
                  <wp:posOffset>1425039</wp:posOffset>
                </wp:positionH>
                <wp:positionV relativeFrom="paragraph">
                  <wp:posOffset>3681351</wp:posOffset>
                </wp:positionV>
                <wp:extent cx="5609590" cy="5224994"/>
                <wp:effectExtent l="0" t="0" r="0" b="0"/>
                <wp:wrapNone/>
                <wp:docPr id="1" name="Text Box 10"/>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5609590" cy="522499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473B1685" w14:textId="18DD28EB" w:rsidR="00ED2F38" w:rsidRPr="00E338C7" w:rsidRDefault="003C7688" w:rsidP="00ED2F38">
                            <w:pPr>
                              <w:jc w:val="right"/>
                              <w:rPr>
                                <w:rFonts w:ascii="Arial" w:hAnsi="Arial" w:cs="Arial"/>
                                <w:color w:val="404040" w:themeColor="text1" w:themeTint="BF"/>
                                <w:sz w:val="44"/>
                                <w:szCs w:val="48"/>
                              </w:rPr>
                            </w:pPr>
                            <w:r w:rsidRPr="00E338C7">
                              <w:rPr>
                                <w:rFonts w:ascii="Arial" w:hAnsi="Arial" w:cs="Arial"/>
                                <w:color w:val="404040" w:themeColor="text1" w:themeTint="BF"/>
                                <w:sz w:val="44"/>
                                <w:szCs w:val="48"/>
                              </w:rPr>
                              <w:t>Greenhouse Gas (GHG) Readiness</w:t>
                            </w:r>
                            <w:r w:rsidR="00EB351A" w:rsidRPr="00E338C7">
                              <w:rPr>
                                <w:rFonts w:ascii="Arial" w:hAnsi="Arial" w:cs="Arial"/>
                                <w:color w:val="404040" w:themeColor="text1" w:themeTint="BF"/>
                                <w:sz w:val="44"/>
                                <w:szCs w:val="48"/>
                              </w:rPr>
                              <w:t xml:space="preserve"> Handbook</w:t>
                            </w:r>
                          </w:p>
                          <w:p w14:paraId="4B05B5ED" w14:textId="69EBF272" w:rsidR="00ED2F38" w:rsidRPr="00E338C7" w:rsidRDefault="00EB351A" w:rsidP="00ED2F38">
                            <w:pPr>
                              <w:jc w:val="right"/>
                              <w:rPr>
                                <w:rFonts w:ascii="Arial" w:hAnsi="Arial" w:cs="Arial"/>
                                <w:color w:val="404040" w:themeColor="text1" w:themeTint="BF"/>
                                <w:sz w:val="28"/>
                                <w:szCs w:val="32"/>
                              </w:rPr>
                            </w:pPr>
                            <w:r w:rsidRPr="00E338C7">
                              <w:rPr>
                                <w:rFonts w:ascii="Arial" w:hAnsi="Arial" w:cs="Arial"/>
                                <w:color w:val="404040" w:themeColor="text1" w:themeTint="BF"/>
                                <w:sz w:val="28"/>
                                <w:szCs w:val="32"/>
                              </w:rPr>
                              <w:t>Version 1.</w:t>
                            </w:r>
                            <w:r w:rsidR="00767A2E">
                              <w:rPr>
                                <w:rFonts w:ascii="Arial" w:hAnsi="Arial" w:cs="Arial"/>
                                <w:color w:val="404040" w:themeColor="text1" w:themeTint="BF"/>
                                <w:sz w:val="28"/>
                                <w:szCs w:val="32"/>
                              </w:rPr>
                              <w:t>1</w:t>
                            </w:r>
                          </w:p>
                          <w:p w14:paraId="705E67F6" w14:textId="2B42C970" w:rsidR="00EB351A" w:rsidRPr="00077849" w:rsidRDefault="00EB351A" w:rsidP="00ED2F38">
                            <w:pPr>
                              <w:jc w:val="right"/>
                              <w:rPr>
                                <w:rFonts w:ascii="Arial" w:hAnsi="Arial" w:cs="Arial"/>
                                <w:color w:val="595959"/>
                                <w:sz w:val="28"/>
                                <w:szCs w:val="32"/>
                              </w:rPr>
                            </w:pPr>
                            <w:r w:rsidRPr="00E338C7">
                              <w:rPr>
                                <w:rFonts w:ascii="Arial" w:hAnsi="Arial" w:cs="Arial"/>
                                <w:color w:val="404040" w:themeColor="text1" w:themeTint="BF"/>
                                <w:sz w:val="28"/>
                                <w:szCs w:val="32"/>
                              </w:rPr>
                              <w:t xml:space="preserve">September </w:t>
                            </w:r>
                            <w:r w:rsidR="00E8782E" w:rsidRPr="00E338C7">
                              <w:rPr>
                                <w:rFonts w:ascii="Arial" w:hAnsi="Arial" w:cs="Arial"/>
                                <w:color w:val="404040" w:themeColor="text1" w:themeTint="BF"/>
                                <w:sz w:val="28"/>
                                <w:szCs w:val="32"/>
                              </w:rPr>
                              <w:t>29</w:t>
                            </w:r>
                            <w:r w:rsidRPr="00E338C7">
                              <w:rPr>
                                <w:rFonts w:ascii="Arial" w:hAnsi="Arial" w:cs="Arial"/>
                                <w:color w:val="404040" w:themeColor="text1" w:themeTint="BF"/>
                                <w:sz w:val="28"/>
                                <w:szCs w:val="32"/>
                              </w:rPr>
                              <w:t>, 2026</w:t>
                            </w:r>
                          </w:p>
                          <w:p w14:paraId="35212349" w14:textId="77777777" w:rsidR="00ED2F38" w:rsidRPr="002F6D4D" w:rsidRDefault="00ED2F38" w:rsidP="00ED2F38">
                            <w:pPr>
                              <w:jc w:val="right"/>
                              <w:rPr>
                                <w:rFonts w:ascii="Arial" w:hAnsi="Arial" w:cs="Arial"/>
                              </w:rPr>
                            </w:pPr>
                          </w:p>
                          <w:p w14:paraId="5353675C" w14:textId="77777777" w:rsidR="00ED2F38" w:rsidRPr="002F6D4D" w:rsidRDefault="00ED2F38" w:rsidP="00ED2F38">
                            <w:pPr>
                              <w:jc w:val="right"/>
                              <w:rPr>
                                <w:rFonts w:ascii="Arial" w:hAnsi="Arial" w:cs="Arial"/>
                              </w:rPr>
                            </w:pPr>
                          </w:p>
                          <w:p w14:paraId="41B104F8" w14:textId="77777777" w:rsidR="00ED2F38" w:rsidRPr="002F6D4D" w:rsidRDefault="00ED2F38" w:rsidP="00ED2F38">
                            <w:pPr>
                              <w:jc w:val="right"/>
                              <w:rPr>
                                <w:rFonts w:ascii="Arial" w:hAnsi="Arial" w:cs="Arial"/>
                              </w:rPr>
                            </w:pPr>
                          </w:p>
                          <w:p w14:paraId="3F18820C" w14:textId="77777777" w:rsidR="00ED2F38" w:rsidRPr="002F6D4D" w:rsidRDefault="00ED2F38" w:rsidP="00ED2F38">
                            <w:pPr>
                              <w:jc w:val="right"/>
                              <w:rPr>
                                <w:rFonts w:ascii="Arial" w:hAnsi="Arial" w:cs="Arial"/>
                              </w:rPr>
                            </w:pPr>
                          </w:p>
                          <w:p w14:paraId="2A41EC0A" w14:textId="77777777" w:rsidR="00ED2F38" w:rsidRPr="002F6D4D" w:rsidRDefault="00ED2F38" w:rsidP="00ED2F38">
                            <w:pPr>
                              <w:jc w:val="right"/>
                              <w:rPr>
                                <w:rFonts w:ascii="Arial" w:hAnsi="Arial" w:cs="Arial"/>
                              </w:rPr>
                            </w:pPr>
                          </w:p>
                          <w:p w14:paraId="3E0901C4" w14:textId="77777777" w:rsidR="00ED2F38" w:rsidRPr="002F6D4D" w:rsidRDefault="00ED2F38" w:rsidP="00ED2F38">
                            <w:pPr>
                              <w:jc w:val="right"/>
                              <w:rPr>
                                <w:rFonts w:ascii="Arial" w:hAnsi="Arial" w:cs="Arial"/>
                              </w:rPr>
                            </w:pPr>
                          </w:p>
                          <w:p w14:paraId="7A9596A3" w14:textId="77777777" w:rsidR="00ED2F38" w:rsidRPr="002F6D4D" w:rsidRDefault="00ED2F38" w:rsidP="00ED2F38">
                            <w:pPr>
                              <w:jc w:val="right"/>
                              <w:rPr>
                                <w:rFonts w:ascii="Arial" w:hAnsi="Arial" w:cs="Arial"/>
                              </w:rPr>
                            </w:pPr>
                          </w:p>
                          <w:p w14:paraId="57C0F4A2" w14:textId="77777777" w:rsidR="00ED2F38" w:rsidRPr="002F6D4D" w:rsidRDefault="00ED2F38" w:rsidP="00ED2F38">
                            <w:pPr>
                              <w:jc w:val="right"/>
                              <w:rPr>
                                <w:rFonts w:ascii="Arial" w:hAnsi="Arial" w:cs="Arial"/>
                              </w:rPr>
                            </w:pPr>
                          </w:p>
                          <w:p w14:paraId="2075C9CA" w14:textId="77777777" w:rsidR="00ED2F38" w:rsidRPr="002F6D4D" w:rsidRDefault="00ED2F38" w:rsidP="00ED2F38">
                            <w:pPr>
                              <w:jc w:val="right"/>
                              <w:rPr>
                                <w:rFonts w:ascii="Arial" w:hAnsi="Arial" w:cs="Arial"/>
                              </w:rPr>
                            </w:pPr>
                          </w:p>
                          <w:p w14:paraId="61CB032D" w14:textId="77777777" w:rsidR="00ED2F38" w:rsidRPr="002F6D4D" w:rsidRDefault="00ED2F38" w:rsidP="00ED2F38">
                            <w:pPr>
                              <w:jc w:val="right"/>
                              <w:rPr>
                                <w:rFonts w:ascii="Arial" w:hAnsi="Arial" w:cs="Arial"/>
                              </w:rPr>
                            </w:pPr>
                          </w:p>
                          <w:p w14:paraId="4445C969" w14:textId="77777777" w:rsidR="00ED2F38" w:rsidRPr="002F6D4D" w:rsidRDefault="00ED2F38" w:rsidP="00ED2F38">
                            <w:pPr>
                              <w:jc w:val="right"/>
                              <w:rPr>
                                <w:rFonts w:ascii="Arial" w:hAnsi="Arial" w:cs="Arial"/>
                              </w:rPr>
                            </w:pPr>
                          </w:p>
                          <w:p w14:paraId="444CA8D8" w14:textId="77777777" w:rsidR="00ED2F38" w:rsidRPr="002F6D4D" w:rsidRDefault="00ED2F38" w:rsidP="00ED2F38">
                            <w:pPr>
                              <w:jc w:val="right"/>
                              <w:rPr>
                                <w:rFonts w:ascii="Arial" w:hAnsi="Arial" w:cs="Arial"/>
                              </w:rPr>
                            </w:pPr>
                          </w:p>
                          <w:p w14:paraId="4BF64F4B" w14:textId="77777777" w:rsidR="00ED2F38" w:rsidRPr="002F6D4D" w:rsidRDefault="00ED2F38" w:rsidP="00ED2F38">
                            <w:pPr>
                              <w:jc w:val="right"/>
                              <w:rPr>
                                <w:rFonts w:ascii="Arial" w:hAnsi="Arial" w:cs="Arial"/>
                              </w:rPr>
                            </w:pPr>
                          </w:p>
                          <w:p w14:paraId="434CCE82" w14:textId="77777777" w:rsidR="00ED2F38" w:rsidRPr="002F6D4D" w:rsidRDefault="00ED2F38" w:rsidP="00ED2F38">
                            <w:pPr>
                              <w:jc w:val="right"/>
                              <w:rPr>
                                <w:rFonts w:ascii="Arial" w:hAnsi="Arial" w:cs="Arial"/>
                              </w:rPr>
                            </w:pPr>
                          </w:p>
                          <w:p w14:paraId="749B1808" w14:textId="77777777" w:rsidR="00ED2F38" w:rsidRPr="002F6D4D" w:rsidRDefault="00ED2F38" w:rsidP="0043440E">
                            <w:pPr>
                              <w:rPr>
                                <w:rFonts w:ascii="Arial" w:hAnsi="Arial" w:cs="Arial"/>
                              </w:rPr>
                            </w:pPr>
                          </w:p>
                          <w:p w14:paraId="7CF5DDB1" w14:textId="77777777" w:rsidR="00ED2F38" w:rsidRPr="002F6D4D" w:rsidRDefault="00ED2F38" w:rsidP="00ED2F38">
                            <w:pPr>
                              <w:jc w:val="right"/>
                              <w:rPr>
                                <w:rFonts w:ascii="Arial" w:hAnsi="Arial" w:cs="Arial"/>
                              </w:rPr>
                            </w:pPr>
                          </w:p>
                          <w:p w14:paraId="7F46D9FD" w14:textId="77777777" w:rsidR="00ED2F38" w:rsidRPr="002F6D4D" w:rsidRDefault="00ED2F38" w:rsidP="00ED2F38">
                            <w:pPr>
                              <w:jc w:val="right"/>
                              <w:rPr>
                                <w:rFonts w:ascii="Arial" w:hAnsi="Arial" w:cs="Arial"/>
                              </w:rPr>
                            </w:pPr>
                          </w:p>
                          <w:p w14:paraId="5C25C781" w14:textId="77777777" w:rsidR="00ED2F38" w:rsidRPr="002F6D4D" w:rsidRDefault="00ED2F38" w:rsidP="00ED2F38">
                            <w:pPr>
                              <w:jc w:val="right"/>
                              <w:rPr>
                                <w:rFonts w:ascii="Arial" w:hAnsi="Arial" w:cs="Arial"/>
                              </w:rPr>
                            </w:pPr>
                          </w:p>
                          <w:p w14:paraId="30637ECC" w14:textId="77777777" w:rsidR="00ED2F38" w:rsidRPr="002F6D4D" w:rsidRDefault="00ED2F38" w:rsidP="00ED2F38">
                            <w:pPr>
                              <w:jc w:val="right"/>
                              <w:rPr>
                                <w:rFonts w:ascii="Arial" w:hAnsi="Arial" w:cs="Arial"/>
                              </w:rPr>
                            </w:pPr>
                          </w:p>
                          <w:p w14:paraId="74043744" w14:textId="77777777" w:rsidR="00ED2F38" w:rsidRPr="002F6D4D" w:rsidRDefault="00ED2F38" w:rsidP="00ED2F38">
                            <w:pPr>
                              <w:jc w:val="right"/>
                              <w:rPr>
                                <w:rFonts w:ascii="Arial" w:hAnsi="Arial" w:cs="Arial"/>
                              </w:rPr>
                            </w:pPr>
                          </w:p>
                          <w:p w14:paraId="60C91FC4" w14:textId="77777777" w:rsidR="00ED2F38" w:rsidRPr="002F6D4D" w:rsidRDefault="00ED2F38" w:rsidP="00ED2F38">
                            <w:pPr>
                              <w:jc w:val="right"/>
                              <w:rPr>
                                <w:rFonts w:ascii="Arial" w:hAnsi="Arial" w:cs="Arial"/>
                              </w:rPr>
                            </w:pPr>
                            <w:r w:rsidRPr="002F6D4D">
                              <w:rPr>
                                <w:rFonts w:ascii="Arial" w:hAnsi="Arial" w:cs="Arial"/>
                              </w:rPr>
                              <w:t>Prepared by: [Author’s Name]</w:t>
                            </w:r>
                          </w:p>
                          <w:p w14:paraId="1ED489FB" w14:textId="77777777" w:rsidR="00ED2F38" w:rsidRPr="002F6D4D" w:rsidRDefault="00ED2F38" w:rsidP="00ED2F38">
                            <w:pPr>
                              <w:jc w:val="right"/>
                              <w:rPr>
                                <w:rFonts w:ascii="Arial" w:hAnsi="Arial" w:cs="Arial"/>
                              </w:rPr>
                            </w:pPr>
                            <w:r w:rsidRPr="002F6D4D">
                              <w:rPr>
                                <w:rFonts w:ascii="Arial" w:hAnsi="Arial" w:cs="Arial"/>
                              </w:rPr>
                              <w:t>Version: [version number, if applicable]</w:t>
                            </w:r>
                          </w:p>
                          <w:p w14:paraId="5ABE2B9D" w14:textId="77777777" w:rsidR="00ED2F38" w:rsidRPr="002F6D4D" w:rsidRDefault="00ED2F38" w:rsidP="00ED2F38">
                            <w:pPr>
                              <w:jc w:val="right"/>
                              <w:rPr>
                                <w:rFonts w:ascii="Arial" w:hAnsi="Arial" w:cs="Arial"/>
                              </w:rPr>
                            </w:pPr>
                          </w:p>
                          <w:p w14:paraId="4C9C002C" w14:textId="77777777" w:rsidR="00ED2F38" w:rsidRPr="002F6D4D" w:rsidRDefault="00ED2F38" w:rsidP="00ED2F38">
                            <w:pPr>
                              <w:jc w:val="right"/>
                              <w:rPr>
                                <w:rFonts w:ascii="Arial" w:hAnsi="Arial" w:cs="Arial"/>
                                <w:color w:val="727337"/>
                              </w:rPr>
                            </w:pPr>
                            <w:r w:rsidRPr="002F6D4D">
                              <w:rPr>
                                <w:rFonts w:ascii="Arial" w:hAnsi="Arial" w:cs="Arial"/>
                                <w:color w:val="727337"/>
                              </w:rPr>
                              <w:t>California Independent System Operator</w:t>
                            </w:r>
                          </w:p>
                        </w:txbxContent>
                      </wps:txbx>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w:pict>
              <v:shapetype w14:anchorId="7DD20F14" id="_x0000_t202" coordsize="21600,21600" o:spt="202" path="m,l,21600r21600,l21600,xe">
                <v:stroke joinstyle="miter"/>
                <v:path gradientshapeok="t" o:connecttype="rect"/>
              </v:shapetype>
              <v:shape id="Text Box 10" o:spid="_x0000_s1026" type="#_x0000_t202" style="position:absolute;margin-left:112.2pt;margin-top:289.85pt;width:441.7pt;height:411.4pt;z-index:251639296;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O3bJr4AEAAKIDAAAOAAAAZHJzL2Uyb0RvYy54bWysU8GO0zAQvSPxD5bvNGmULiRqulp2tQhp&#10;YZEWPsBxnMQi8Zix26R8PWOn2y1wQ1wse2by5r03k+31PA7soNBpMBVfr1LOlJHQaNNV/NvX+zfv&#10;OHNemEYMYFTFj8rx693rV9vJliqDHoZGISMQ48rJVrz33pZJ4mSvRuFWYJWhZAs4Ck9P7JIGxUTo&#10;45BkaXqVTICNRZDKOYreLUm+i/htq6R/bFunPBsqTtx8PDGedTiT3VaUHQrba3miIf6BxSi0oaZn&#10;qDvhBduj/gtq1BLBQetXEsYE2lZLFTWQmnX6h5qnXlgVtZA5zp5tcv8PVn4+PNkvyPz8HmYaYBTh&#10;7API744ZuO2F6dQNIky9Eg01XgfLksm68vRpsNqVLoDU0ydoaMhi7yECzS2OwRXSyQidBnA8m65m&#10;zyQFN1dpsSkoJSm3ybK8KPLYQ5TPn1t0/oOCkYVLxZGmGuHF4cH5QEeUzyWhm4F7PQxxsoP5LUCF&#10;IRLpB8YLdz/XM1UHGTU0RxKCsCwKLTZdesCfnE20JBV3P/YCFWfDR0NmFOs8D1sVH/nmbUYPvMzU&#10;lxlhJEFV3HO2XG/9sol7i7rrqdNiv4EbMrDVUdoLqxNvWoSo+LS0YdMu37Hq5dfa/QIAAP//AwBQ&#10;SwMEFAAGAAgAAAAhALCy9BjgAAAADQEAAA8AAABkcnMvZG93bnJldi54bWxMj8FOwzAMhu9IvENk&#10;JG4sWdVSVppOCMQVxIBJu2WN11Y0TtVka3l7vBO72fKn399frmfXixOOofOkYblQIJBqbztqNHx9&#10;vt49gAjRkDW9J9TwiwHW1fVVaQrrJ/rA0yY2gkMoFEZDG+NQSBnqFp0JCz8g8e3gR2cir2Mj7Wgm&#10;Dne9TJS6l850xB9aM+Bzi/XP5ug0fL8ddttUvTcvLhsmPytJbiW1vr2Znx5BRJzjPwxnfVaHip32&#10;/kg2iF5DkqQpoxqyfJWDOBNLlXObPU+pSjKQVSkvW1R/AAAA//8DAFBLAQItABQABgAIAAAAIQC2&#10;gziS/gAAAOEBAAATAAAAAAAAAAAAAAAAAAAAAABbQ29udGVudF9UeXBlc10ueG1sUEsBAi0AFAAG&#10;AAgAAAAhADj9If/WAAAAlAEAAAsAAAAAAAAAAAAAAAAALwEAAF9yZWxzLy5yZWxzUEsBAi0AFAAG&#10;AAgAAAAhAI7dsmvgAQAAogMAAA4AAAAAAAAAAAAAAAAALgIAAGRycy9lMm9Eb2MueG1sUEsBAi0A&#10;FAAGAAgAAAAhALCy9BjgAAAADQEAAA8AAAAAAAAAAAAAAAAAOgQAAGRycy9kb3ducmV2LnhtbFBL&#10;BQYAAAAABAAEAPMAAABHBQAAAAA=&#10;" filled="f" stroked="f">
                <v:textbox>
                  <w:txbxContent>
                    <w:p w14:paraId="473B1685" w14:textId="18DD28EB" w:rsidR="00ED2F38" w:rsidRPr="00E338C7" w:rsidRDefault="003C7688" w:rsidP="00ED2F38">
                      <w:pPr>
                        <w:jc w:val="right"/>
                        <w:rPr>
                          <w:rFonts w:ascii="Arial" w:hAnsi="Arial" w:cs="Arial"/>
                          <w:color w:val="404040" w:themeColor="text1" w:themeTint="BF"/>
                          <w:sz w:val="44"/>
                          <w:szCs w:val="48"/>
                        </w:rPr>
                      </w:pPr>
                      <w:r w:rsidRPr="00E338C7">
                        <w:rPr>
                          <w:rFonts w:ascii="Arial" w:hAnsi="Arial" w:cs="Arial"/>
                          <w:color w:val="404040" w:themeColor="text1" w:themeTint="BF"/>
                          <w:sz w:val="44"/>
                          <w:szCs w:val="48"/>
                        </w:rPr>
                        <w:t>Greenhouse Gas (GHG) Readiness</w:t>
                      </w:r>
                      <w:r w:rsidR="00EB351A" w:rsidRPr="00E338C7">
                        <w:rPr>
                          <w:rFonts w:ascii="Arial" w:hAnsi="Arial" w:cs="Arial"/>
                          <w:color w:val="404040" w:themeColor="text1" w:themeTint="BF"/>
                          <w:sz w:val="44"/>
                          <w:szCs w:val="48"/>
                        </w:rPr>
                        <w:t xml:space="preserve"> Handbook</w:t>
                      </w:r>
                    </w:p>
                    <w:p w14:paraId="4B05B5ED" w14:textId="69EBF272" w:rsidR="00ED2F38" w:rsidRPr="00E338C7" w:rsidRDefault="00EB351A" w:rsidP="00ED2F38">
                      <w:pPr>
                        <w:jc w:val="right"/>
                        <w:rPr>
                          <w:rFonts w:ascii="Arial" w:hAnsi="Arial" w:cs="Arial"/>
                          <w:color w:val="404040" w:themeColor="text1" w:themeTint="BF"/>
                          <w:sz w:val="28"/>
                          <w:szCs w:val="32"/>
                        </w:rPr>
                      </w:pPr>
                      <w:r w:rsidRPr="00E338C7">
                        <w:rPr>
                          <w:rFonts w:ascii="Arial" w:hAnsi="Arial" w:cs="Arial"/>
                          <w:color w:val="404040" w:themeColor="text1" w:themeTint="BF"/>
                          <w:sz w:val="28"/>
                          <w:szCs w:val="32"/>
                        </w:rPr>
                        <w:t>Version 1.</w:t>
                      </w:r>
                      <w:r w:rsidR="00767A2E">
                        <w:rPr>
                          <w:rFonts w:ascii="Arial" w:hAnsi="Arial" w:cs="Arial"/>
                          <w:color w:val="404040" w:themeColor="text1" w:themeTint="BF"/>
                          <w:sz w:val="28"/>
                          <w:szCs w:val="32"/>
                        </w:rPr>
                        <w:t>1</w:t>
                      </w:r>
                    </w:p>
                    <w:p w14:paraId="705E67F6" w14:textId="2B42C970" w:rsidR="00EB351A" w:rsidRPr="00077849" w:rsidRDefault="00EB351A" w:rsidP="00ED2F38">
                      <w:pPr>
                        <w:jc w:val="right"/>
                        <w:rPr>
                          <w:rFonts w:ascii="Arial" w:hAnsi="Arial" w:cs="Arial"/>
                          <w:color w:val="595959"/>
                          <w:sz w:val="28"/>
                          <w:szCs w:val="32"/>
                        </w:rPr>
                      </w:pPr>
                      <w:r w:rsidRPr="00E338C7">
                        <w:rPr>
                          <w:rFonts w:ascii="Arial" w:hAnsi="Arial" w:cs="Arial"/>
                          <w:color w:val="404040" w:themeColor="text1" w:themeTint="BF"/>
                          <w:sz w:val="28"/>
                          <w:szCs w:val="32"/>
                        </w:rPr>
                        <w:t xml:space="preserve">September </w:t>
                      </w:r>
                      <w:r w:rsidR="00E8782E" w:rsidRPr="00E338C7">
                        <w:rPr>
                          <w:rFonts w:ascii="Arial" w:hAnsi="Arial" w:cs="Arial"/>
                          <w:color w:val="404040" w:themeColor="text1" w:themeTint="BF"/>
                          <w:sz w:val="28"/>
                          <w:szCs w:val="32"/>
                        </w:rPr>
                        <w:t>29</w:t>
                      </w:r>
                      <w:r w:rsidRPr="00E338C7">
                        <w:rPr>
                          <w:rFonts w:ascii="Arial" w:hAnsi="Arial" w:cs="Arial"/>
                          <w:color w:val="404040" w:themeColor="text1" w:themeTint="BF"/>
                          <w:sz w:val="28"/>
                          <w:szCs w:val="32"/>
                        </w:rPr>
                        <w:t>, 2026</w:t>
                      </w:r>
                    </w:p>
                    <w:p w14:paraId="35212349" w14:textId="77777777" w:rsidR="00ED2F38" w:rsidRPr="002F6D4D" w:rsidRDefault="00ED2F38" w:rsidP="00ED2F38">
                      <w:pPr>
                        <w:jc w:val="right"/>
                        <w:rPr>
                          <w:rFonts w:ascii="Arial" w:hAnsi="Arial" w:cs="Arial"/>
                        </w:rPr>
                      </w:pPr>
                    </w:p>
                    <w:p w14:paraId="5353675C" w14:textId="77777777" w:rsidR="00ED2F38" w:rsidRPr="002F6D4D" w:rsidRDefault="00ED2F38" w:rsidP="00ED2F38">
                      <w:pPr>
                        <w:jc w:val="right"/>
                        <w:rPr>
                          <w:rFonts w:ascii="Arial" w:hAnsi="Arial" w:cs="Arial"/>
                        </w:rPr>
                      </w:pPr>
                    </w:p>
                    <w:p w14:paraId="41B104F8" w14:textId="77777777" w:rsidR="00ED2F38" w:rsidRPr="002F6D4D" w:rsidRDefault="00ED2F38" w:rsidP="00ED2F38">
                      <w:pPr>
                        <w:jc w:val="right"/>
                        <w:rPr>
                          <w:rFonts w:ascii="Arial" w:hAnsi="Arial" w:cs="Arial"/>
                        </w:rPr>
                      </w:pPr>
                    </w:p>
                    <w:p w14:paraId="3F18820C" w14:textId="77777777" w:rsidR="00ED2F38" w:rsidRPr="002F6D4D" w:rsidRDefault="00ED2F38" w:rsidP="00ED2F38">
                      <w:pPr>
                        <w:jc w:val="right"/>
                        <w:rPr>
                          <w:rFonts w:ascii="Arial" w:hAnsi="Arial" w:cs="Arial"/>
                        </w:rPr>
                      </w:pPr>
                    </w:p>
                    <w:p w14:paraId="2A41EC0A" w14:textId="77777777" w:rsidR="00ED2F38" w:rsidRPr="002F6D4D" w:rsidRDefault="00ED2F38" w:rsidP="00ED2F38">
                      <w:pPr>
                        <w:jc w:val="right"/>
                        <w:rPr>
                          <w:rFonts w:ascii="Arial" w:hAnsi="Arial" w:cs="Arial"/>
                        </w:rPr>
                      </w:pPr>
                    </w:p>
                    <w:p w14:paraId="3E0901C4" w14:textId="77777777" w:rsidR="00ED2F38" w:rsidRPr="002F6D4D" w:rsidRDefault="00ED2F38" w:rsidP="00ED2F38">
                      <w:pPr>
                        <w:jc w:val="right"/>
                        <w:rPr>
                          <w:rFonts w:ascii="Arial" w:hAnsi="Arial" w:cs="Arial"/>
                        </w:rPr>
                      </w:pPr>
                    </w:p>
                    <w:p w14:paraId="7A9596A3" w14:textId="77777777" w:rsidR="00ED2F38" w:rsidRPr="002F6D4D" w:rsidRDefault="00ED2F38" w:rsidP="00ED2F38">
                      <w:pPr>
                        <w:jc w:val="right"/>
                        <w:rPr>
                          <w:rFonts w:ascii="Arial" w:hAnsi="Arial" w:cs="Arial"/>
                        </w:rPr>
                      </w:pPr>
                    </w:p>
                    <w:p w14:paraId="57C0F4A2" w14:textId="77777777" w:rsidR="00ED2F38" w:rsidRPr="002F6D4D" w:rsidRDefault="00ED2F38" w:rsidP="00ED2F38">
                      <w:pPr>
                        <w:jc w:val="right"/>
                        <w:rPr>
                          <w:rFonts w:ascii="Arial" w:hAnsi="Arial" w:cs="Arial"/>
                        </w:rPr>
                      </w:pPr>
                    </w:p>
                    <w:p w14:paraId="2075C9CA" w14:textId="77777777" w:rsidR="00ED2F38" w:rsidRPr="002F6D4D" w:rsidRDefault="00ED2F38" w:rsidP="00ED2F38">
                      <w:pPr>
                        <w:jc w:val="right"/>
                        <w:rPr>
                          <w:rFonts w:ascii="Arial" w:hAnsi="Arial" w:cs="Arial"/>
                        </w:rPr>
                      </w:pPr>
                    </w:p>
                    <w:p w14:paraId="61CB032D" w14:textId="77777777" w:rsidR="00ED2F38" w:rsidRPr="002F6D4D" w:rsidRDefault="00ED2F38" w:rsidP="00ED2F38">
                      <w:pPr>
                        <w:jc w:val="right"/>
                        <w:rPr>
                          <w:rFonts w:ascii="Arial" w:hAnsi="Arial" w:cs="Arial"/>
                        </w:rPr>
                      </w:pPr>
                    </w:p>
                    <w:p w14:paraId="4445C969" w14:textId="77777777" w:rsidR="00ED2F38" w:rsidRPr="002F6D4D" w:rsidRDefault="00ED2F38" w:rsidP="00ED2F38">
                      <w:pPr>
                        <w:jc w:val="right"/>
                        <w:rPr>
                          <w:rFonts w:ascii="Arial" w:hAnsi="Arial" w:cs="Arial"/>
                        </w:rPr>
                      </w:pPr>
                    </w:p>
                    <w:p w14:paraId="444CA8D8" w14:textId="77777777" w:rsidR="00ED2F38" w:rsidRPr="002F6D4D" w:rsidRDefault="00ED2F38" w:rsidP="00ED2F38">
                      <w:pPr>
                        <w:jc w:val="right"/>
                        <w:rPr>
                          <w:rFonts w:ascii="Arial" w:hAnsi="Arial" w:cs="Arial"/>
                        </w:rPr>
                      </w:pPr>
                    </w:p>
                    <w:p w14:paraId="4BF64F4B" w14:textId="77777777" w:rsidR="00ED2F38" w:rsidRPr="002F6D4D" w:rsidRDefault="00ED2F38" w:rsidP="00ED2F38">
                      <w:pPr>
                        <w:jc w:val="right"/>
                        <w:rPr>
                          <w:rFonts w:ascii="Arial" w:hAnsi="Arial" w:cs="Arial"/>
                        </w:rPr>
                      </w:pPr>
                    </w:p>
                    <w:p w14:paraId="434CCE82" w14:textId="77777777" w:rsidR="00ED2F38" w:rsidRPr="002F6D4D" w:rsidRDefault="00ED2F38" w:rsidP="00ED2F38">
                      <w:pPr>
                        <w:jc w:val="right"/>
                        <w:rPr>
                          <w:rFonts w:ascii="Arial" w:hAnsi="Arial" w:cs="Arial"/>
                        </w:rPr>
                      </w:pPr>
                    </w:p>
                    <w:p w14:paraId="749B1808" w14:textId="77777777" w:rsidR="00ED2F38" w:rsidRPr="002F6D4D" w:rsidRDefault="00ED2F38" w:rsidP="0043440E">
                      <w:pPr>
                        <w:rPr>
                          <w:rFonts w:ascii="Arial" w:hAnsi="Arial" w:cs="Arial"/>
                        </w:rPr>
                      </w:pPr>
                    </w:p>
                    <w:p w14:paraId="7CF5DDB1" w14:textId="77777777" w:rsidR="00ED2F38" w:rsidRPr="002F6D4D" w:rsidRDefault="00ED2F38" w:rsidP="00ED2F38">
                      <w:pPr>
                        <w:jc w:val="right"/>
                        <w:rPr>
                          <w:rFonts w:ascii="Arial" w:hAnsi="Arial" w:cs="Arial"/>
                        </w:rPr>
                      </w:pPr>
                    </w:p>
                    <w:p w14:paraId="7F46D9FD" w14:textId="77777777" w:rsidR="00ED2F38" w:rsidRPr="002F6D4D" w:rsidRDefault="00ED2F38" w:rsidP="00ED2F38">
                      <w:pPr>
                        <w:jc w:val="right"/>
                        <w:rPr>
                          <w:rFonts w:ascii="Arial" w:hAnsi="Arial" w:cs="Arial"/>
                        </w:rPr>
                      </w:pPr>
                    </w:p>
                    <w:p w14:paraId="5C25C781" w14:textId="77777777" w:rsidR="00ED2F38" w:rsidRPr="002F6D4D" w:rsidRDefault="00ED2F38" w:rsidP="00ED2F38">
                      <w:pPr>
                        <w:jc w:val="right"/>
                        <w:rPr>
                          <w:rFonts w:ascii="Arial" w:hAnsi="Arial" w:cs="Arial"/>
                        </w:rPr>
                      </w:pPr>
                    </w:p>
                    <w:p w14:paraId="30637ECC" w14:textId="77777777" w:rsidR="00ED2F38" w:rsidRPr="002F6D4D" w:rsidRDefault="00ED2F38" w:rsidP="00ED2F38">
                      <w:pPr>
                        <w:jc w:val="right"/>
                        <w:rPr>
                          <w:rFonts w:ascii="Arial" w:hAnsi="Arial" w:cs="Arial"/>
                        </w:rPr>
                      </w:pPr>
                    </w:p>
                    <w:p w14:paraId="74043744" w14:textId="77777777" w:rsidR="00ED2F38" w:rsidRPr="002F6D4D" w:rsidRDefault="00ED2F38" w:rsidP="00ED2F38">
                      <w:pPr>
                        <w:jc w:val="right"/>
                        <w:rPr>
                          <w:rFonts w:ascii="Arial" w:hAnsi="Arial" w:cs="Arial"/>
                        </w:rPr>
                      </w:pPr>
                    </w:p>
                    <w:p w14:paraId="60C91FC4" w14:textId="77777777" w:rsidR="00ED2F38" w:rsidRPr="002F6D4D" w:rsidRDefault="00ED2F38" w:rsidP="00ED2F38">
                      <w:pPr>
                        <w:jc w:val="right"/>
                        <w:rPr>
                          <w:rFonts w:ascii="Arial" w:hAnsi="Arial" w:cs="Arial"/>
                        </w:rPr>
                      </w:pPr>
                      <w:r w:rsidRPr="002F6D4D">
                        <w:rPr>
                          <w:rFonts w:ascii="Arial" w:hAnsi="Arial" w:cs="Arial"/>
                        </w:rPr>
                        <w:t>Prepared by: [Author’s Name]</w:t>
                      </w:r>
                    </w:p>
                    <w:p w14:paraId="1ED489FB" w14:textId="77777777" w:rsidR="00ED2F38" w:rsidRPr="002F6D4D" w:rsidRDefault="00ED2F38" w:rsidP="00ED2F38">
                      <w:pPr>
                        <w:jc w:val="right"/>
                        <w:rPr>
                          <w:rFonts w:ascii="Arial" w:hAnsi="Arial" w:cs="Arial"/>
                        </w:rPr>
                      </w:pPr>
                      <w:r w:rsidRPr="002F6D4D">
                        <w:rPr>
                          <w:rFonts w:ascii="Arial" w:hAnsi="Arial" w:cs="Arial"/>
                        </w:rPr>
                        <w:t>Version: [version number, if applicable]</w:t>
                      </w:r>
                    </w:p>
                    <w:p w14:paraId="5ABE2B9D" w14:textId="77777777" w:rsidR="00ED2F38" w:rsidRPr="002F6D4D" w:rsidRDefault="00ED2F38" w:rsidP="00ED2F38">
                      <w:pPr>
                        <w:jc w:val="right"/>
                        <w:rPr>
                          <w:rFonts w:ascii="Arial" w:hAnsi="Arial" w:cs="Arial"/>
                        </w:rPr>
                      </w:pPr>
                    </w:p>
                    <w:p w14:paraId="4C9C002C" w14:textId="77777777" w:rsidR="00ED2F38" w:rsidRPr="002F6D4D" w:rsidRDefault="00ED2F38" w:rsidP="00ED2F38">
                      <w:pPr>
                        <w:jc w:val="right"/>
                        <w:rPr>
                          <w:rFonts w:ascii="Arial" w:hAnsi="Arial" w:cs="Arial"/>
                          <w:color w:val="727337"/>
                        </w:rPr>
                      </w:pPr>
                      <w:r w:rsidRPr="002F6D4D">
                        <w:rPr>
                          <w:rFonts w:ascii="Arial" w:hAnsi="Arial" w:cs="Arial"/>
                          <w:color w:val="727337"/>
                        </w:rPr>
                        <w:t>California Independent System Operator</w:t>
                      </w:r>
                    </w:p>
                  </w:txbxContent>
                </v:textbox>
              </v:shape>
            </w:pict>
          </mc:Fallback>
        </mc:AlternateContent>
      </w:r>
      <w:r w:rsidR="0043440E">
        <w:rPr>
          <w:rFonts w:ascii="Century Gothic" w:hAnsi="Century Gothic"/>
        </w:rPr>
        <w:softHyphen/>
      </w:r>
      <w:r w:rsidR="0043440E">
        <w:rPr>
          <w:rFonts w:ascii="Century Gothic" w:hAnsi="Century Gothic"/>
        </w:rPr>
        <w:softHyphen/>
      </w:r>
      <w:r w:rsidR="0043440E">
        <w:rPr>
          <w:rFonts w:ascii="Century Gothic" w:hAnsi="Century Gothic"/>
        </w:rPr>
        <w:softHyphen/>
      </w:r>
      <w:r w:rsidR="0043440E">
        <w:rPr>
          <w:rFonts w:ascii="Century Gothic" w:hAnsi="Century Gothic"/>
        </w:rPr>
        <w:softHyphen/>
      </w:r>
    </w:p>
    <w:p w14:paraId="02924000" w14:textId="77777777" w:rsidR="002215C8" w:rsidRPr="002F6D4D" w:rsidRDefault="002215C8" w:rsidP="00ED2F38">
      <w:pPr>
        <w:rPr>
          <w:rFonts w:ascii="Arial" w:hAnsi="Arial" w:cs="Arial"/>
        </w:rPr>
      </w:pPr>
    </w:p>
    <w:p w14:paraId="3FADEFBB" w14:textId="77777777" w:rsidR="002215C8" w:rsidRPr="007C1B70" w:rsidRDefault="002215C8" w:rsidP="00ED2F38">
      <w:pPr>
        <w:pStyle w:val="Heading2"/>
        <w:rPr>
          <w:rFonts w:ascii="Arial" w:hAnsi="Arial" w:cs="Arial"/>
          <w:b/>
          <w:bCs/>
          <w:sz w:val="32"/>
        </w:rPr>
      </w:pPr>
      <w:bookmarkStart w:id="0" w:name="_Toc241163043"/>
      <w:r w:rsidRPr="007C1B70">
        <w:rPr>
          <w:rFonts w:ascii="Arial" w:hAnsi="Arial" w:cs="Arial"/>
          <w:b/>
          <w:bCs/>
          <w:sz w:val="32"/>
        </w:rPr>
        <w:t>Table of Contents</w:t>
      </w:r>
      <w:bookmarkEnd w:id="0"/>
    </w:p>
    <w:sdt>
      <w:sdtPr>
        <w:rPr>
          <w:rFonts w:asciiTheme="minorHAnsi" w:eastAsiaTheme="minorEastAsia" w:hAnsiTheme="minorHAnsi" w:cstheme="minorBidi"/>
          <w:color w:val="auto"/>
          <w:sz w:val="22"/>
          <w:szCs w:val="22"/>
        </w:rPr>
        <w:id w:val="-485862600"/>
        <w:docPartObj>
          <w:docPartGallery w:val="Table of Contents"/>
          <w:docPartUnique/>
        </w:docPartObj>
      </w:sdtPr>
      <w:sdtEndPr>
        <w:rPr>
          <w:b/>
          <w:bCs/>
          <w:noProof/>
        </w:rPr>
      </w:sdtEndPr>
      <w:sdtContent>
        <w:p w14:paraId="2DD0E2A4" w14:textId="222FEC69" w:rsidR="006C2940" w:rsidRDefault="006C2940">
          <w:pPr>
            <w:pStyle w:val="TOCHeading"/>
          </w:pPr>
        </w:p>
        <w:p w14:paraId="2BCCDFD9" w14:textId="5F83E201" w:rsidR="00596987" w:rsidRDefault="006C2940">
          <w:pPr>
            <w:pStyle w:val="TOC2"/>
            <w:tabs>
              <w:tab w:val="right" w:leader="dot" w:pos="8630"/>
            </w:tabs>
            <w:rPr>
              <w:noProof/>
              <w:kern w:val="2"/>
              <w:sz w:val="24"/>
              <w:szCs w:val="24"/>
              <w14:ligatures w14:val="standardContextual"/>
            </w:rPr>
          </w:pPr>
          <w:r>
            <w:fldChar w:fldCharType="begin"/>
          </w:r>
          <w:r>
            <w:instrText xml:space="preserve"> TOC \o "1-3" \h \z \u </w:instrText>
          </w:r>
          <w:r>
            <w:fldChar w:fldCharType="separate"/>
          </w:r>
          <w:hyperlink w:anchor="_Toc241163043" w:history="1">
            <w:r w:rsidR="00596987" w:rsidRPr="00E5713B">
              <w:rPr>
                <w:rStyle w:val="Hyperlink"/>
                <w:rFonts w:ascii="Arial" w:hAnsi="Arial" w:cs="Arial"/>
                <w:b/>
                <w:bCs/>
                <w:noProof/>
              </w:rPr>
              <w:t>Table of Contents</w:t>
            </w:r>
            <w:r w:rsidR="00596987">
              <w:rPr>
                <w:noProof/>
                <w:webHidden/>
              </w:rPr>
              <w:tab/>
            </w:r>
            <w:r w:rsidR="00596987">
              <w:rPr>
                <w:noProof/>
                <w:webHidden/>
              </w:rPr>
              <w:fldChar w:fldCharType="begin"/>
            </w:r>
            <w:r w:rsidR="00596987">
              <w:rPr>
                <w:noProof/>
                <w:webHidden/>
              </w:rPr>
              <w:instrText xml:space="preserve"> PAGEREF _Toc241163043 \h </w:instrText>
            </w:r>
            <w:r w:rsidR="00596987">
              <w:rPr>
                <w:noProof/>
                <w:webHidden/>
              </w:rPr>
            </w:r>
            <w:r w:rsidR="00596987">
              <w:rPr>
                <w:noProof/>
                <w:webHidden/>
              </w:rPr>
              <w:fldChar w:fldCharType="separate"/>
            </w:r>
            <w:r w:rsidR="00596987">
              <w:rPr>
                <w:noProof/>
                <w:webHidden/>
              </w:rPr>
              <w:t>i</w:t>
            </w:r>
            <w:r w:rsidR="00596987">
              <w:rPr>
                <w:noProof/>
                <w:webHidden/>
              </w:rPr>
              <w:fldChar w:fldCharType="end"/>
            </w:r>
          </w:hyperlink>
        </w:p>
        <w:p w14:paraId="6DB461AB" w14:textId="59FCEE7D" w:rsidR="00596987" w:rsidRDefault="00596987">
          <w:pPr>
            <w:pStyle w:val="TOC1"/>
            <w:tabs>
              <w:tab w:val="right" w:leader="dot" w:pos="8630"/>
            </w:tabs>
            <w:rPr>
              <w:noProof/>
              <w:kern w:val="2"/>
              <w:sz w:val="24"/>
              <w:szCs w:val="24"/>
              <w14:ligatures w14:val="standardContextual"/>
            </w:rPr>
          </w:pPr>
          <w:hyperlink w:anchor="_Toc241163044" w:history="1">
            <w:r w:rsidRPr="00E5713B">
              <w:rPr>
                <w:rStyle w:val="Hyperlink"/>
                <w:b/>
                <w:bCs/>
                <w:noProof/>
              </w:rPr>
              <w:t>Introduction</w:t>
            </w:r>
            <w:r>
              <w:rPr>
                <w:noProof/>
                <w:webHidden/>
              </w:rPr>
              <w:tab/>
            </w:r>
            <w:r>
              <w:rPr>
                <w:noProof/>
                <w:webHidden/>
              </w:rPr>
              <w:fldChar w:fldCharType="begin"/>
            </w:r>
            <w:r>
              <w:rPr>
                <w:noProof/>
                <w:webHidden/>
              </w:rPr>
              <w:instrText xml:space="preserve"> PAGEREF _Toc241163044 \h </w:instrText>
            </w:r>
            <w:r>
              <w:rPr>
                <w:noProof/>
                <w:webHidden/>
              </w:rPr>
            </w:r>
            <w:r>
              <w:rPr>
                <w:noProof/>
                <w:webHidden/>
              </w:rPr>
              <w:fldChar w:fldCharType="separate"/>
            </w:r>
            <w:r>
              <w:rPr>
                <w:noProof/>
                <w:webHidden/>
              </w:rPr>
              <w:t>1</w:t>
            </w:r>
            <w:r>
              <w:rPr>
                <w:noProof/>
                <w:webHidden/>
              </w:rPr>
              <w:fldChar w:fldCharType="end"/>
            </w:r>
          </w:hyperlink>
        </w:p>
        <w:p w14:paraId="3C13D528" w14:textId="1CFA10E8" w:rsidR="00596987" w:rsidRDefault="00596987">
          <w:pPr>
            <w:pStyle w:val="TOC2"/>
            <w:tabs>
              <w:tab w:val="right" w:leader="dot" w:pos="8630"/>
            </w:tabs>
            <w:rPr>
              <w:noProof/>
              <w:kern w:val="2"/>
              <w:sz w:val="24"/>
              <w:szCs w:val="24"/>
              <w14:ligatures w14:val="standardContextual"/>
            </w:rPr>
          </w:pPr>
          <w:hyperlink w:anchor="_Toc241163045" w:history="1">
            <w:r w:rsidRPr="00E5713B">
              <w:rPr>
                <w:rStyle w:val="Hyperlink"/>
                <w:b/>
                <w:bCs/>
                <w:noProof/>
              </w:rPr>
              <w:t>Purpose and Scope</w:t>
            </w:r>
            <w:r>
              <w:rPr>
                <w:noProof/>
                <w:webHidden/>
              </w:rPr>
              <w:tab/>
            </w:r>
            <w:r>
              <w:rPr>
                <w:noProof/>
                <w:webHidden/>
              </w:rPr>
              <w:fldChar w:fldCharType="begin"/>
            </w:r>
            <w:r>
              <w:rPr>
                <w:noProof/>
                <w:webHidden/>
              </w:rPr>
              <w:instrText xml:space="preserve"> PAGEREF _Toc241163045 \h </w:instrText>
            </w:r>
            <w:r>
              <w:rPr>
                <w:noProof/>
                <w:webHidden/>
              </w:rPr>
            </w:r>
            <w:r>
              <w:rPr>
                <w:noProof/>
                <w:webHidden/>
              </w:rPr>
              <w:fldChar w:fldCharType="separate"/>
            </w:r>
            <w:r>
              <w:rPr>
                <w:noProof/>
                <w:webHidden/>
              </w:rPr>
              <w:t>1</w:t>
            </w:r>
            <w:r>
              <w:rPr>
                <w:noProof/>
                <w:webHidden/>
              </w:rPr>
              <w:fldChar w:fldCharType="end"/>
            </w:r>
          </w:hyperlink>
        </w:p>
        <w:p w14:paraId="5FE53912" w14:textId="547537F1" w:rsidR="00596987" w:rsidRDefault="00596987">
          <w:pPr>
            <w:pStyle w:val="TOC2"/>
            <w:tabs>
              <w:tab w:val="right" w:leader="dot" w:pos="8630"/>
            </w:tabs>
            <w:rPr>
              <w:noProof/>
              <w:kern w:val="2"/>
              <w:sz w:val="24"/>
              <w:szCs w:val="24"/>
              <w14:ligatures w14:val="standardContextual"/>
            </w:rPr>
          </w:pPr>
          <w:hyperlink w:anchor="_Toc241163046" w:history="1">
            <w:r w:rsidRPr="00E5713B">
              <w:rPr>
                <w:rStyle w:val="Hyperlink"/>
                <w:b/>
                <w:bCs/>
                <w:noProof/>
              </w:rPr>
              <w:t>Scope of Enhancements and Impacted Parties</w:t>
            </w:r>
            <w:r>
              <w:rPr>
                <w:noProof/>
                <w:webHidden/>
              </w:rPr>
              <w:tab/>
            </w:r>
            <w:r>
              <w:rPr>
                <w:noProof/>
                <w:webHidden/>
              </w:rPr>
              <w:fldChar w:fldCharType="begin"/>
            </w:r>
            <w:r>
              <w:rPr>
                <w:noProof/>
                <w:webHidden/>
              </w:rPr>
              <w:instrText xml:space="preserve"> PAGEREF _Toc241163046 \h </w:instrText>
            </w:r>
            <w:r>
              <w:rPr>
                <w:noProof/>
                <w:webHidden/>
              </w:rPr>
            </w:r>
            <w:r>
              <w:rPr>
                <w:noProof/>
                <w:webHidden/>
              </w:rPr>
              <w:fldChar w:fldCharType="separate"/>
            </w:r>
            <w:r>
              <w:rPr>
                <w:noProof/>
                <w:webHidden/>
              </w:rPr>
              <w:t>1</w:t>
            </w:r>
            <w:r>
              <w:rPr>
                <w:noProof/>
                <w:webHidden/>
              </w:rPr>
              <w:fldChar w:fldCharType="end"/>
            </w:r>
          </w:hyperlink>
        </w:p>
        <w:p w14:paraId="77CB43B3" w14:textId="24E1E49A" w:rsidR="00596987" w:rsidRDefault="00596987">
          <w:pPr>
            <w:pStyle w:val="TOC2"/>
            <w:tabs>
              <w:tab w:val="right" w:leader="dot" w:pos="8630"/>
            </w:tabs>
            <w:rPr>
              <w:noProof/>
              <w:kern w:val="2"/>
              <w:sz w:val="24"/>
              <w:szCs w:val="24"/>
              <w14:ligatures w14:val="standardContextual"/>
            </w:rPr>
          </w:pPr>
          <w:hyperlink w:anchor="_Toc241163047" w:history="1">
            <w:r w:rsidRPr="00E5713B">
              <w:rPr>
                <w:rStyle w:val="Hyperlink"/>
                <w:b/>
                <w:bCs/>
                <w:noProof/>
              </w:rPr>
              <w:t>References and Resources</w:t>
            </w:r>
            <w:r>
              <w:rPr>
                <w:noProof/>
                <w:webHidden/>
              </w:rPr>
              <w:tab/>
            </w:r>
            <w:r>
              <w:rPr>
                <w:noProof/>
                <w:webHidden/>
              </w:rPr>
              <w:fldChar w:fldCharType="begin"/>
            </w:r>
            <w:r>
              <w:rPr>
                <w:noProof/>
                <w:webHidden/>
              </w:rPr>
              <w:instrText xml:space="preserve"> PAGEREF _Toc241163047 \h </w:instrText>
            </w:r>
            <w:r>
              <w:rPr>
                <w:noProof/>
                <w:webHidden/>
              </w:rPr>
            </w:r>
            <w:r>
              <w:rPr>
                <w:noProof/>
                <w:webHidden/>
              </w:rPr>
              <w:fldChar w:fldCharType="separate"/>
            </w:r>
            <w:r>
              <w:rPr>
                <w:noProof/>
                <w:webHidden/>
              </w:rPr>
              <w:t>1</w:t>
            </w:r>
            <w:r>
              <w:rPr>
                <w:noProof/>
                <w:webHidden/>
              </w:rPr>
              <w:fldChar w:fldCharType="end"/>
            </w:r>
          </w:hyperlink>
        </w:p>
        <w:p w14:paraId="4BF113E7" w14:textId="225E15F8" w:rsidR="00596987" w:rsidRDefault="00596987">
          <w:pPr>
            <w:pStyle w:val="TOC2"/>
            <w:tabs>
              <w:tab w:val="right" w:leader="dot" w:pos="8630"/>
            </w:tabs>
            <w:rPr>
              <w:noProof/>
              <w:kern w:val="2"/>
              <w:sz w:val="24"/>
              <w:szCs w:val="24"/>
              <w14:ligatures w14:val="standardContextual"/>
            </w:rPr>
          </w:pPr>
          <w:hyperlink w:anchor="_Toc241163048" w:history="1">
            <w:r w:rsidRPr="00E5713B">
              <w:rPr>
                <w:rStyle w:val="Hyperlink"/>
                <w:b/>
                <w:bCs/>
                <w:noProof/>
              </w:rPr>
              <w:t>Revision History</w:t>
            </w:r>
            <w:r>
              <w:rPr>
                <w:noProof/>
                <w:webHidden/>
              </w:rPr>
              <w:tab/>
            </w:r>
            <w:r>
              <w:rPr>
                <w:noProof/>
                <w:webHidden/>
              </w:rPr>
              <w:fldChar w:fldCharType="begin"/>
            </w:r>
            <w:r>
              <w:rPr>
                <w:noProof/>
                <w:webHidden/>
              </w:rPr>
              <w:instrText xml:space="preserve"> PAGEREF _Toc241163048 \h </w:instrText>
            </w:r>
            <w:r>
              <w:rPr>
                <w:noProof/>
                <w:webHidden/>
              </w:rPr>
            </w:r>
            <w:r>
              <w:rPr>
                <w:noProof/>
                <w:webHidden/>
              </w:rPr>
              <w:fldChar w:fldCharType="separate"/>
            </w:r>
            <w:r>
              <w:rPr>
                <w:noProof/>
                <w:webHidden/>
              </w:rPr>
              <w:t>2</w:t>
            </w:r>
            <w:r>
              <w:rPr>
                <w:noProof/>
                <w:webHidden/>
              </w:rPr>
              <w:fldChar w:fldCharType="end"/>
            </w:r>
          </w:hyperlink>
        </w:p>
        <w:p w14:paraId="7A9551B7" w14:textId="0463FF8E" w:rsidR="00596987" w:rsidRDefault="00596987">
          <w:pPr>
            <w:pStyle w:val="TOC1"/>
            <w:tabs>
              <w:tab w:val="left" w:pos="480"/>
              <w:tab w:val="right" w:leader="dot" w:pos="8630"/>
            </w:tabs>
            <w:rPr>
              <w:noProof/>
              <w:kern w:val="2"/>
              <w:sz w:val="24"/>
              <w:szCs w:val="24"/>
              <w14:ligatures w14:val="standardContextual"/>
            </w:rPr>
          </w:pPr>
          <w:hyperlink w:anchor="_Toc241163049" w:history="1">
            <w:r w:rsidRPr="00E5713B">
              <w:rPr>
                <w:rStyle w:val="Hyperlink"/>
                <w:b/>
                <w:noProof/>
              </w:rPr>
              <w:t>1.</w:t>
            </w:r>
            <w:r>
              <w:rPr>
                <w:noProof/>
                <w:kern w:val="2"/>
                <w:sz w:val="24"/>
                <w:szCs w:val="24"/>
                <w14:ligatures w14:val="standardContextual"/>
              </w:rPr>
              <w:tab/>
            </w:r>
            <w:r w:rsidRPr="00E5713B">
              <w:rPr>
                <w:rStyle w:val="Hyperlink"/>
                <w:b/>
                <w:noProof/>
              </w:rPr>
              <w:t>Overview of GHG market model</w:t>
            </w:r>
            <w:r>
              <w:rPr>
                <w:noProof/>
                <w:webHidden/>
              </w:rPr>
              <w:tab/>
            </w:r>
            <w:r>
              <w:rPr>
                <w:noProof/>
                <w:webHidden/>
              </w:rPr>
              <w:fldChar w:fldCharType="begin"/>
            </w:r>
            <w:r>
              <w:rPr>
                <w:noProof/>
                <w:webHidden/>
              </w:rPr>
              <w:instrText xml:space="preserve"> PAGEREF _Toc241163049 \h </w:instrText>
            </w:r>
            <w:r>
              <w:rPr>
                <w:noProof/>
                <w:webHidden/>
              </w:rPr>
            </w:r>
            <w:r>
              <w:rPr>
                <w:noProof/>
                <w:webHidden/>
              </w:rPr>
              <w:fldChar w:fldCharType="separate"/>
            </w:r>
            <w:r>
              <w:rPr>
                <w:noProof/>
                <w:webHidden/>
              </w:rPr>
              <w:t>3</w:t>
            </w:r>
            <w:r>
              <w:rPr>
                <w:noProof/>
                <w:webHidden/>
              </w:rPr>
              <w:fldChar w:fldCharType="end"/>
            </w:r>
          </w:hyperlink>
        </w:p>
        <w:p w14:paraId="4D6CE0A7" w14:textId="059B3E14" w:rsidR="00596987" w:rsidRDefault="00596987">
          <w:pPr>
            <w:pStyle w:val="TOC2"/>
            <w:tabs>
              <w:tab w:val="left" w:pos="960"/>
              <w:tab w:val="right" w:leader="dot" w:pos="8630"/>
            </w:tabs>
            <w:rPr>
              <w:noProof/>
              <w:kern w:val="2"/>
              <w:sz w:val="24"/>
              <w:szCs w:val="24"/>
              <w14:ligatures w14:val="standardContextual"/>
            </w:rPr>
          </w:pPr>
          <w:hyperlink w:anchor="_Toc241163050" w:history="1">
            <w:r w:rsidRPr="00E5713B">
              <w:rPr>
                <w:rStyle w:val="Hyperlink"/>
                <w:b/>
                <w:bCs/>
                <w:noProof/>
              </w:rPr>
              <w:t>1.1</w:t>
            </w:r>
            <w:r>
              <w:rPr>
                <w:noProof/>
                <w:kern w:val="2"/>
                <w:sz w:val="24"/>
                <w:szCs w:val="24"/>
                <w14:ligatures w14:val="standardContextual"/>
              </w:rPr>
              <w:tab/>
            </w:r>
            <w:r w:rsidRPr="00E5713B">
              <w:rPr>
                <w:rStyle w:val="Hyperlink"/>
                <w:b/>
                <w:bCs/>
                <w:noProof/>
              </w:rPr>
              <w:t>GHG regulation areas</w:t>
            </w:r>
            <w:r>
              <w:rPr>
                <w:noProof/>
                <w:webHidden/>
              </w:rPr>
              <w:tab/>
            </w:r>
            <w:r>
              <w:rPr>
                <w:noProof/>
                <w:webHidden/>
              </w:rPr>
              <w:fldChar w:fldCharType="begin"/>
            </w:r>
            <w:r>
              <w:rPr>
                <w:noProof/>
                <w:webHidden/>
              </w:rPr>
              <w:instrText xml:space="preserve"> PAGEREF _Toc241163050 \h </w:instrText>
            </w:r>
            <w:r>
              <w:rPr>
                <w:noProof/>
                <w:webHidden/>
              </w:rPr>
            </w:r>
            <w:r>
              <w:rPr>
                <w:noProof/>
                <w:webHidden/>
              </w:rPr>
              <w:fldChar w:fldCharType="separate"/>
            </w:r>
            <w:r>
              <w:rPr>
                <w:noProof/>
                <w:webHidden/>
              </w:rPr>
              <w:t>3</w:t>
            </w:r>
            <w:r>
              <w:rPr>
                <w:noProof/>
                <w:webHidden/>
              </w:rPr>
              <w:fldChar w:fldCharType="end"/>
            </w:r>
          </w:hyperlink>
        </w:p>
        <w:p w14:paraId="64F33438" w14:textId="0A48DED2" w:rsidR="00596987" w:rsidRDefault="00596987">
          <w:pPr>
            <w:pStyle w:val="TOC2"/>
            <w:tabs>
              <w:tab w:val="left" w:pos="960"/>
              <w:tab w:val="right" w:leader="dot" w:pos="8630"/>
            </w:tabs>
            <w:rPr>
              <w:noProof/>
              <w:kern w:val="2"/>
              <w:sz w:val="24"/>
              <w:szCs w:val="24"/>
              <w14:ligatures w14:val="standardContextual"/>
            </w:rPr>
          </w:pPr>
          <w:hyperlink w:anchor="_Toc241163051" w:history="1">
            <w:r w:rsidRPr="00E5713B">
              <w:rPr>
                <w:rStyle w:val="Hyperlink"/>
                <w:b/>
                <w:bCs/>
                <w:noProof/>
              </w:rPr>
              <w:t>1.2</w:t>
            </w:r>
            <w:r>
              <w:rPr>
                <w:noProof/>
                <w:kern w:val="2"/>
                <w:sz w:val="24"/>
                <w:szCs w:val="24"/>
                <w14:ligatures w14:val="standardContextual"/>
              </w:rPr>
              <w:tab/>
            </w:r>
            <w:r w:rsidRPr="00E5713B">
              <w:rPr>
                <w:rStyle w:val="Hyperlink"/>
                <w:b/>
                <w:bCs/>
                <w:noProof/>
              </w:rPr>
              <w:t>Defining the GHG area</w:t>
            </w:r>
            <w:r>
              <w:rPr>
                <w:noProof/>
                <w:webHidden/>
              </w:rPr>
              <w:tab/>
            </w:r>
            <w:r>
              <w:rPr>
                <w:noProof/>
                <w:webHidden/>
              </w:rPr>
              <w:fldChar w:fldCharType="begin"/>
            </w:r>
            <w:r>
              <w:rPr>
                <w:noProof/>
                <w:webHidden/>
              </w:rPr>
              <w:instrText xml:space="preserve"> PAGEREF _Toc241163051 \h </w:instrText>
            </w:r>
            <w:r>
              <w:rPr>
                <w:noProof/>
                <w:webHidden/>
              </w:rPr>
            </w:r>
            <w:r>
              <w:rPr>
                <w:noProof/>
                <w:webHidden/>
              </w:rPr>
              <w:fldChar w:fldCharType="separate"/>
            </w:r>
            <w:r>
              <w:rPr>
                <w:noProof/>
                <w:webHidden/>
              </w:rPr>
              <w:t>4</w:t>
            </w:r>
            <w:r>
              <w:rPr>
                <w:noProof/>
                <w:webHidden/>
              </w:rPr>
              <w:fldChar w:fldCharType="end"/>
            </w:r>
          </w:hyperlink>
        </w:p>
        <w:p w14:paraId="6127221B" w14:textId="085B2D66" w:rsidR="00596987" w:rsidRDefault="00596987">
          <w:pPr>
            <w:pStyle w:val="TOC3"/>
            <w:tabs>
              <w:tab w:val="left" w:pos="1440"/>
              <w:tab w:val="right" w:leader="dot" w:pos="8630"/>
            </w:tabs>
            <w:rPr>
              <w:noProof/>
              <w:kern w:val="2"/>
              <w:sz w:val="24"/>
              <w:szCs w:val="24"/>
              <w14:ligatures w14:val="standardContextual"/>
            </w:rPr>
          </w:pPr>
          <w:hyperlink w:anchor="_Toc241163052" w:history="1">
            <w:r w:rsidRPr="00E5713B">
              <w:rPr>
                <w:rStyle w:val="Hyperlink"/>
                <w:b/>
                <w:bCs/>
                <w:noProof/>
              </w:rPr>
              <w:t>1.2.1</w:t>
            </w:r>
            <w:r>
              <w:rPr>
                <w:noProof/>
                <w:kern w:val="2"/>
                <w:sz w:val="24"/>
                <w:szCs w:val="24"/>
                <w14:ligatures w14:val="standardContextual"/>
              </w:rPr>
              <w:tab/>
            </w:r>
            <w:r w:rsidRPr="00E5713B">
              <w:rPr>
                <w:rStyle w:val="Hyperlink"/>
                <w:b/>
                <w:bCs/>
                <w:noProof/>
              </w:rPr>
              <w:t>Mathematical formulation</w:t>
            </w:r>
            <w:r>
              <w:rPr>
                <w:noProof/>
                <w:webHidden/>
              </w:rPr>
              <w:tab/>
            </w:r>
            <w:r>
              <w:rPr>
                <w:noProof/>
                <w:webHidden/>
              </w:rPr>
              <w:fldChar w:fldCharType="begin"/>
            </w:r>
            <w:r>
              <w:rPr>
                <w:noProof/>
                <w:webHidden/>
              </w:rPr>
              <w:instrText xml:space="preserve"> PAGEREF _Toc241163052 \h </w:instrText>
            </w:r>
            <w:r>
              <w:rPr>
                <w:noProof/>
                <w:webHidden/>
              </w:rPr>
            </w:r>
            <w:r>
              <w:rPr>
                <w:noProof/>
                <w:webHidden/>
              </w:rPr>
              <w:fldChar w:fldCharType="separate"/>
            </w:r>
            <w:r>
              <w:rPr>
                <w:noProof/>
                <w:webHidden/>
              </w:rPr>
              <w:t>4</w:t>
            </w:r>
            <w:r>
              <w:rPr>
                <w:noProof/>
                <w:webHidden/>
              </w:rPr>
              <w:fldChar w:fldCharType="end"/>
            </w:r>
          </w:hyperlink>
        </w:p>
        <w:p w14:paraId="355456E0" w14:textId="0DD0DC1A" w:rsidR="00596987" w:rsidRDefault="00596987">
          <w:pPr>
            <w:pStyle w:val="TOC3"/>
            <w:tabs>
              <w:tab w:val="left" w:pos="1440"/>
              <w:tab w:val="right" w:leader="dot" w:pos="8630"/>
            </w:tabs>
            <w:rPr>
              <w:noProof/>
              <w:kern w:val="2"/>
              <w:sz w:val="24"/>
              <w:szCs w:val="24"/>
              <w14:ligatures w14:val="standardContextual"/>
            </w:rPr>
          </w:pPr>
          <w:hyperlink w:anchor="_Toc241163053" w:history="1">
            <w:r w:rsidRPr="00E5713B">
              <w:rPr>
                <w:rStyle w:val="Hyperlink"/>
                <w:b/>
                <w:bCs/>
                <w:noProof/>
              </w:rPr>
              <w:t>1.2.2</w:t>
            </w:r>
            <w:r>
              <w:rPr>
                <w:noProof/>
                <w:kern w:val="2"/>
                <w:sz w:val="24"/>
                <w:szCs w:val="24"/>
                <w14:ligatures w14:val="standardContextual"/>
              </w:rPr>
              <w:tab/>
            </w:r>
            <w:r w:rsidRPr="00E5713B">
              <w:rPr>
                <w:rStyle w:val="Hyperlink"/>
                <w:b/>
                <w:bCs/>
                <w:noProof/>
              </w:rPr>
              <w:t>BAA-level modeling</w:t>
            </w:r>
            <w:r>
              <w:rPr>
                <w:noProof/>
                <w:webHidden/>
              </w:rPr>
              <w:tab/>
            </w:r>
            <w:r>
              <w:rPr>
                <w:noProof/>
                <w:webHidden/>
              </w:rPr>
              <w:fldChar w:fldCharType="begin"/>
            </w:r>
            <w:r>
              <w:rPr>
                <w:noProof/>
                <w:webHidden/>
              </w:rPr>
              <w:instrText xml:space="preserve"> PAGEREF _Toc241163053 \h </w:instrText>
            </w:r>
            <w:r>
              <w:rPr>
                <w:noProof/>
                <w:webHidden/>
              </w:rPr>
            </w:r>
            <w:r>
              <w:rPr>
                <w:noProof/>
                <w:webHidden/>
              </w:rPr>
              <w:fldChar w:fldCharType="separate"/>
            </w:r>
            <w:r>
              <w:rPr>
                <w:noProof/>
                <w:webHidden/>
              </w:rPr>
              <w:t>5</w:t>
            </w:r>
            <w:r>
              <w:rPr>
                <w:noProof/>
                <w:webHidden/>
              </w:rPr>
              <w:fldChar w:fldCharType="end"/>
            </w:r>
          </w:hyperlink>
        </w:p>
        <w:p w14:paraId="7F95ACE2" w14:textId="142ABAB0" w:rsidR="00596987" w:rsidRDefault="00596987">
          <w:pPr>
            <w:pStyle w:val="TOC3"/>
            <w:tabs>
              <w:tab w:val="left" w:pos="1440"/>
              <w:tab w:val="right" w:leader="dot" w:pos="8630"/>
            </w:tabs>
            <w:rPr>
              <w:noProof/>
              <w:kern w:val="2"/>
              <w:sz w:val="24"/>
              <w:szCs w:val="24"/>
              <w14:ligatures w14:val="standardContextual"/>
            </w:rPr>
          </w:pPr>
          <w:hyperlink w:anchor="_Toc241163054" w:history="1">
            <w:r w:rsidRPr="00E5713B">
              <w:rPr>
                <w:rStyle w:val="Hyperlink"/>
                <w:b/>
                <w:bCs/>
                <w:noProof/>
              </w:rPr>
              <w:t>1.2.3</w:t>
            </w:r>
            <w:r>
              <w:rPr>
                <w:noProof/>
                <w:kern w:val="2"/>
                <w:sz w:val="24"/>
                <w:szCs w:val="24"/>
                <w14:ligatures w14:val="standardContextual"/>
              </w:rPr>
              <w:tab/>
            </w:r>
            <w:r w:rsidRPr="00E5713B">
              <w:rPr>
                <w:rStyle w:val="Hyperlink"/>
                <w:b/>
                <w:bCs/>
                <w:noProof/>
              </w:rPr>
              <w:t>Resource association with a GHG area</w:t>
            </w:r>
            <w:r>
              <w:rPr>
                <w:noProof/>
                <w:webHidden/>
              </w:rPr>
              <w:tab/>
            </w:r>
            <w:r>
              <w:rPr>
                <w:noProof/>
                <w:webHidden/>
              </w:rPr>
              <w:fldChar w:fldCharType="begin"/>
            </w:r>
            <w:r>
              <w:rPr>
                <w:noProof/>
                <w:webHidden/>
              </w:rPr>
              <w:instrText xml:space="preserve"> PAGEREF _Toc241163054 \h </w:instrText>
            </w:r>
            <w:r>
              <w:rPr>
                <w:noProof/>
                <w:webHidden/>
              </w:rPr>
            </w:r>
            <w:r>
              <w:rPr>
                <w:noProof/>
                <w:webHidden/>
              </w:rPr>
              <w:fldChar w:fldCharType="separate"/>
            </w:r>
            <w:r>
              <w:rPr>
                <w:noProof/>
                <w:webHidden/>
              </w:rPr>
              <w:t>5</w:t>
            </w:r>
            <w:r>
              <w:rPr>
                <w:noProof/>
                <w:webHidden/>
              </w:rPr>
              <w:fldChar w:fldCharType="end"/>
            </w:r>
          </w:hyperlink>
        </w:p>
        <w:p w14:paraId="2C164E51" w14:textId="6DDBCFB6" w:rsidR="00596987" w:rsidRDefault="00596987">
          <w:pPr>
            <w:pStyle w:val="TOC3"/>
            <w:tabs>
              <w:tab w:val="left" w:pos="1440"/>
              <w:tab w:val="right" w:leader="dot" w:pos="8630"/>
            </w:tabs>
            <w:rPr>
              <w:noProof/>
              <w:kern w:val="2"/>
              <w:sz w:val="24"/>
              <w:szCs w:val="24"/>
              <w14:ligatures w14:val="standardContextual"/>
            </w:rPr>
          </w:pPr>
          <w:hyperlink w:anchor="_Toc241163055" w:history="1">
            <w:r w:rsidRPr="00E5713B">
              <w:rPr>
                <w:rStyle w:val="Hyperlink"/>
                <w:b/>
                <w:bCs/>
                <w:noProof/>
              </w:rPr>
              <w:t>1.2.4</w:t>
            </w:r>
            <w:r>
              <w:rPr>
                <w:noProof/>
                <w:kern w:val="2"/>
                <w:sz w:val="24"/>
                <w:szCs w:val="24"/>
                <w14:ligatures w14:val="standardContextual"/>
              </w:rPr>
              <w:tab/>
            </w:r>
            <w:r w:rsidRPr="00E5713B">
              <w:rPr>
                <w:rStyle w:val="Hyperlink"/>
                <w:b/>
                <w:bCs/>
                <w:noProof/>
              </w:rPr>
              <w:t>Load association with a GHG area</w:t>
            </w:r>
            <w:r>
              <w:rPr>
                <w:noProof/>
                <w:webHidden/>
              </w:rPr>
              <w:tab/>
            </w:r>
            <w:r>
              <w:rPr>
                <w:noProof/>
                <w:webHidden/>
              </w:rPr>
              <w:fldChar w:fldCharType="begin"/>
            </w:r>
            <w:r>
              <w:rPr>
                <w:noProof/>
                <w:webHidden/>
              </w:rPr>
              <w:instrText xml:space="preserve"> PAGEREF _Toc241163055 \h </w:instrText>
            </w:r>
            <w:r>
              <w:rPr>
                <w:noProof/>
                <w:webHidden/>
              </w:rPr>
            </w:r>
            <w:r>
              <w:rPr>
                <w:noProof/>
                <w:webHidden/>
              </w:rPr>
              <w:fldChar w:fldCharType="separate"/>
            </w:r>
            <w:r>
              <w:rPr>
                <w:noProof/>
                <w:webHidden/>
              </w:rPr>
              <w:t>6</w:t>
            </w:r>
            <w:r>
              <w:rPr>
                <w:noProof/>
                <w:webHidden/>
              </w:rPr>
              <w:fldChar w:fldCharType="end"/>
            </w:r>
          </w:hyperlink>
        </w:p>
        <w:p w14:paraId="6EC748C6" w14:textId="68AD4867" w:rsidR="00596987" w:rsidRDefault="00596987">
          <w:pPr>
            <w:pStyle w:val="TOC3"/>
            <w:tabs>
              <w:tab w:val="left" w:pos="1440"/>
              <w:tab w:val="right" w:leader="dot" w:pos="8630"/>
            </w:tabs>
            <w:rPr>
              <w:noProof/>
              <w:kern w:val="2"/>
              <w:sz w:val="24"/>
              <w:szCs w:val="24"/>
              <w14:ligatures w14:val="standardContextual"/>
            </w:rPr>
          </w:pPr>
          <w:hyperlink w:anchor="_Toc241163056" w:history="1">
            <w:r w:rsidRPr="00E5713B">
              <w:rPr>
                <w:rStyle w:val="Hyperlink"/>
                <w:b/>
                <w:bCs/>
                <w:noProof/>
              </w:rPr>
              <w:t>1.2.5</w:t>
            </w:r>
            <w:r>
              <w:rPr>
                <w:noProof/>
                <w:kern w:val="2"/>
                <w:sz w:val="24"/>
                <w:szCs w:val="24"/>
                <w14:ligatures w14:val="standardContextual"/>
              </w:rPr>
              <w:tab/>
            </w:r>
            <w:r w:rsidRPr="00E5713B">
              <w:rPr>
                <w:rStyle w:val="Hyperlink"/>
                <w:b/>
                <w:bCs/>
                <w:noProof/>
              </w:rPr>
              <w:t>Intertie association with a GHG area</w:t>
            </w:r>
            <w:r>
              <w:rPr>
                <w:noProof/>
                <w:webHidden/>
              </w:rPr>
              <w:tab/>
            </w:r>
            <w:r>
              <w:rPr>
                <w:noProof/>
                <w:webHidden/>
              </w:rPr>
              <w:fldChar w:fldCharType="begin"/>
            </w:r>
            <w:r>
              <w:rPr>
                <w:noProof/>
                <w:webHidden/>
              </w:rPr>
              <w:instrText xml:space="preserve"> PAGEREF _Toc241163056 \h </w:instrText>
            </w:r>
            <w:r>
              <w:rPr>
                <w:noProof/>
                <w:webHidden/>
              </w:rPr>
            </w:r>
            <w:r>
              <w:rPr>
                <w:noProof/>
                <w:webHidden/>
              </w:rPr>
              <w:fldChar w:fldCharType="separate"/>
            </w:r>
            <w:r>
              <w:rPr>
                <w:noProof/>
                <w:webHidden/>
              </w:rPr>
              <w:t>7</w:t>
            </w:r>
            <w:r>
              <w:rPr>
                <w:noProof/>
                <w:webHidden/>
              </w:rPr>
              <w:fldChar w:fldCharType="end"/>
            </w:r>
          </w:hyperlink>
        </w:p>
        <w:p w14:paraId="6E3FBB7A" w14:textId="00B8BC80" w:rsidR="00596987" w:rsidRDefault="00596987">
          <w:pPr>
            <w:pStyle w:val="TOC3"/>
            <w:tabs>
              <w:tab w:val="left" w:pos="1440"/>
              <w:tab w:val="right" w:leader="dot" w:pos="8630"/>
            </w:tabs>
            <w:rPr>
              <w:noProof/>
              <w:kern w:val="2"/>
              <w:sz w:val="24"/>
              <w:szCs w:val="24"/>
              <w14:ligatures w14:val="standardContextual"/>
            </w:rPr>
          </w:pPr>
          <w:hyperlink w:anchor="_Toc241163057" w:history="1">
            <w:r w:rsidRPr="00E5713B">
              <w:rPr>
                <w:rStyle w:val="Hyperlink"/>
                <w:b/>
                <w:bCs/>
                <w:noProof/>
              </w:rPr>
              <w:t>1.2.6</w:t>
            </w:r>
            <w:r>
              <w:rPr>
                <w:noProof/>
                <w:kern w:val="2"/>
                <w:sz w:val="24"/>
                <w:szCs w:val="24"/>
                <w14:ligatures w14:val="standardContextual"/>
              </w:rPr>
              <w:tab/>
            </w:r>
            <w:r w:rsidRPr="00E5713B">
              <w:rPr>
                <w:rStyle w:val="Hyperlink"/>
                <w:b/>
                <w:bCs/>
                <w:noProof/>
              </w:rPr>
              <w:t>Requesting changes to the GHG model</w:t>
            </w:r>
            <w:r>
              <w:rPr>
                <w:noProof/>
                <w:webHidden/>
              </w:rPr>
              <w:tab/>
            </w:r>
            <w:r>
              <w:rPr>
                <w:noProof/>
                <w:webHidden/>
              </w:rPr>
              <w:fldChar w:fldCharType="begin"/>
            </w:r>
            <w:r>
              <w:rPr>
                <w:noProof/>
                <w:webHidden/>
              </w:rPr>
              <w:instrText xml:space="preserve"> PAGEREF _Toc241163057 \h </w:instrText>
            </w:r>
            <w:r>
              <w:rPr>
                <w:noProof/>
                <w:webHidden/>
              </w:rPr>
            </w:r>
            <w:r>
              <w:rPr>
                <w:noProof/>
                <w:webHidden/>
              </w:rPr>
              <w:fldChar w:fldCharType="separate"/>
            </w:r>
            <w:r>
              <w:rPr>
                <w:noProof/>
                <w:webHidden/>
              </w:rPr>
              <w:t>7</w:t>
            </w:r>
            <w:r>
              <w:rPr>
                <w:noProof/>
                <w:webHidden/>
              </w:rPr>
              <w:fldChar w:fldCharType="end"/>
            </w:r>
          </w:hyperlink>
        </w:p>
        <w:p w14:paraId="1E0838B9" w14:textId="6ABC6DB4" w:rsidR="00596987" w:rsidRDefault="00596987">
          <w:pPr>
            <w:pStyle w:val="TOC2"/>
            <w:tabs>
              <w:tab w:val="left" w:pos="960"/>
              <w:tab w:val="right" w:leader="dot" w:pos="8630"/>
            </w:tabs>
            <w:rPr>
              <w:noProof/>
              <w:kern w:val="2"/>
              <w:sz w:val="24"/>
              <w:szCs w:val="24"/>
              <w14:ligatures w14:val="standardContextual"/>
            </w:rPr>
          </w:pPr>
          <w:hyperlink w:anchor="_Toc241163058" w:history="1">
            <w:r w:rsidRPr="00E5713B">
              <w:rPr>
                <w:rStyle w:val="Hyperlink"/>
                <w:b/>
                <w:bCs/>
                <w:noProof/>
              </w:rPr>
              <w:t>1.3</w:t>
            </w:r>
            <w:r>
              <w:rPr>
                <w:noProof/>
                <w:kern w:val="2"/>
                <w:sz w:val="24"/>
                <w:szCs w:val="24"/>
                <w14:ligatures w14:val="standardContextual"/>
              </w:rPr>
              <w:tab/>
            </w:r>
            <w:r w:rsidRPr="00E5713B">
              <w:rPr>
                <w:rStyle w:val="Hyperlink"/>
                <w:b/>
                <w:bCs/>
                <w:noProof/>
              </w:rPr>
              <w:t>GHG bid eligibility and verification</w:t>
            </w:r>
            <w:r>
              <w:rPr>
                <w:noProof/>
                <w:webHidden/>
              </w:rPr>
              <w:tab/>
            </w:r>
            <w:r>
              <w:rPr>
                <w:noProof/>
                <w:webHidden/>
              </w:rPr>
              <w:fldChar w:fldCharType="begin"/>
            </w:r>
            <w:r>
              <w:rPr>
                <w:noProof/>
                <w:webHidden/>
              </w:rPr>
              <w:instrText xml:space="preserve"> PAGEREF _Toc241163058 \h </w:instrText>
            </w:r>
            <w:r>
              <w:rPr>
                <w:noProof/>
                <w:webHidden/>
              </w:rPr>
            </w:r>
            <w:r>
              <w:rPr>
                <w:noProof/>
                <w:webHidden/>
              </w:rPr>
              <w:fldChar w:fldCharType="separate"/>
            </w:r>
            <w:r>
              <w:rPr>
                <w:noProof/>
                <w:webHidden/>
              </w:rPr>
              <w:t>8</w:t>
            </w:r>
            <w:r>
              <w:rPr>
                <w:noProof/>
                <w:webHidden/>
              </w:rPr>
              <w:fldChar w:fldCharType="end"/>
            </w:r>
          </w:hyperlink>
        </w:p>
        <w:p w14:paraId="3C74DF5C" w14:textId="242F2CB9" w:rsidR="00596987" w:rsidRDefault="00596987">
          <w:pPr>
            <w:pStyle w:val="TOC3"/>
            <w:tabs>
              <w:tab w:val="left" w:pos="1440"/>
              <w:tab w:val="right" w:leader="dot" w:pos="8630"/>
            </w:tabs>
            <w:rPr>
              <w:noProof/>
              <w:kern w:val="2"/>
              <w:sz w:val="24"/>
              <w:szCs w:val="24"/>
              <w14:ligatures w14:val="standardContextual"/>
            </w:rPr>
          </w:pPr>
          <w:hyperlink w:anchor="_Toc241163059" w:history="1">
            <w:r w:rsidRPr="00E5713B">
              <w:rPr>
                <w:rStyle w:val="Hyperlink"/>
                <w:b/>
                <w:bCs/>
                <w:noProof/>
              </w:rPr>
              <w:t>1.3.1</w:t>
            </w:r>
            <w:r>
              <w:rPr>
                <w:noProof/>
                <w:kern w:val="2"/>
                <w:sz w:val="24"/>
                <w:szCs w:val="24"/>
                <w14:ligatures w14:val="standardContextual"/>
              </w:rPr>
              <w:tab/>
            </w:r>
            <w:r w:rsidRPr="00E5713B">
              <w:rPr>
                <w:rStyle w:val="Hyperlink"/>
                <w:b/>
                <w:bCs/>
                <w:noProof/>
              </w:rPr>
              <w:t>Max GHG bid cap</w:t>
            </w:r>
            <w:r>
              <w:rPr>
                <w:noProof/>
                <w:webHidden/>
              </w:rPr>
              <w:tab/>
            </w:r>
            <w:r>
              <w:rPr>
                <w:noProof/>
                <w:webHidden/>
              </w:rPr>
              <w:fldChar w:fldCharType="begin"/>
            </w:r>
            <w:r>
              <w:rPr>
                <w:noProof/>
                <w:webHidden/>
              </w:rPr>
              <w:instrText xml:space="preserve"> PAGEREF _Toc241163059 \h </w:instrText>
            </w:r>
            <w:r>
              <w:rPr>
                <w:noProof/>
                <w:webHidden/>
              </w:rPr>
            </w:r>
            <w:r>
              <w:rPr>
                <w:noProof/>
                <w:webHidden/>
              </w:rPr>
              <w:fldChar w:fldCharType="separate"/>
            </w:r>
            <w:r>
              <w:rPr>
                <w:noProof/>
                <w:webHidden/>
              </w:rPr>
              <w:t>8</w:t>
            </w:r>
            <w:r>
              <w:rPr>
                <w:noProof/>
                <w:webHidden/>
              </w:rPr>
              <w:fldChar w:fldCharType="end"/>
            </w:r>
          </w:hyperlink>
        </w:p>
        <w:p w14:paraId="6AA99134" w14:textId="0A44092A" w:rsidR="00596987" w:rsidRDefault="00596987">
          <w:pPr>
            <w:pStyle w:val="TOC3"/>
            <w:tabs>
              <w:tab w:val="left" w:pos="1440"/>
              <w:tab w:val="right" w:leader="dot" w:pos="8630"/>
            </w:tabs>
            <w:rPr>
              <w:noProof/>
              <w:kern w:val="2"/>
              <w:sz w:val="24"/>
              <w:szCs w:val="24"/>
              <w14:ligatures w14:val="standardContextual"/>
            </w:rPr>
          </w:pPr>
          <w:hyperlink w:anchor="_Toc241163060" w:history="1">
            <w:r w:rsidRPr="00E5713B">
              <w:rPr>
                <w:rStyle w:val="Hyperlink"/>
                <w:b/>
                <w:bCs/>
                <w:noProof/>
              </w:rPr>
              <w:t>1.3.2</w:t>
            </w:r>
            <w:r>
              <w:rPr>
                <w:noProof/>
                <w:kern w:val="2"/>
                <w:sz w:val="24"/>
                <w:szCs w:val="24"/>
                <w14:ligatures w14:val="standardContextual"/>
              </w:rPr>
              <w:tab/>
            </w:r>
            <w:r w:rsidRPr="00E5713B">
              <w:rPr>
                <w:rStyle w:val="Hyperlink"/>
                <w:b/>
                <w:bCs/>
                <w:noProof/>
              </w:rPr>
              <w:t>GHG Counterfactual</w:t>
            </w:r>
            <w:r>
              <w:rPr>
                <w:noProof/>
                <w:webHidden/>
              </w:rPr>
              <w:tab/>
            </w:r>
            <w:r>
              <w:rPr>
                <w:noProof/>
                <w:webHidden/>
              </w:rPr>
              <w:fldChar w:fldCharType="begin"/>
            </w:r>
            <w:r>
              <w:rPr>
                <w:noProof/>
                <w:webHidden/>
              </w:rPr>
              <w:instrText xml:space="preserve"> PAGEREF _Toc241163060 \h </w:instrText>
            </w:r>
            <w:r>
              <w:rPr>
                <w:noProof/>
                <w:webHidden/>
              </w:rPr>
            </w:r>
            <w:r>
              <w:rPr>
                <w:noProof/>
                <w:webHidden/>
              </w:rPr>
              <w:fldChar w:fldCharType="separate"/>
            </w:r>
            <w:r>
              <w:rPr>
                <w:noProof/>
                <w:webHidden/>
              </w:rPr>
              <w:t>10</w:t>
            </w:r>
            <w:r>
              <w:rPr>
                <w:noProof/>
                <w:webHidden/>
              </w:rPr>
              <w:fldChar w:fldCharType="end"/>
            </w:r>
          </w:hyperlink>
        </w:p>
        <w:p w14:paraId="06346E5B" w14:textId="41946ED6" w:rsidR="00596987" w:rsidRDefault="00596987">
          <w:pPr>
            <w:pStyle w:val="TOC3"/>
            <w:tabs>
              <w:tab w:val="right" w:leader="dot" w:pos="8630"/>
            </w:tabs>
            <w:rPr>
              <w:noProof/>
              <w:kern w:val="2"/>
              <w:sz w:val="24"/>
              <w:szCs w:val="24"/>
              <w14:ligatures w14:val="standardContextual"/>
            </w:rPr>
          </w:pPr>
          <w:hyperlink w:anchor="_Toc241163061" w:history="1">
            <w:r w:rsidRPr="00E5713B">
              <w:rPr>
                <w:rStyle w:val="Hyperlink"/>
                <w:b/>
                <w:bCs/>
                <w:noProof/>
              </w:rPr>
              <w:t>1.3.3  Committed Capacity</w:t>
            </w:r>
            <w:r>
              <w:rPr>
                <w:noProof/>
                <w:webHidden/>
              </w:rPr>
              <w:tab/>
            </w:r>
            <w:r>
              <w:rPr>
                <w:noProof/>
                <w:webHidden/>
              </w:rPr>
              <w:fldChar w:fldCharType="begin"/>
            </w:r>
            <w:r>
              <w:rPr>
                <w:noProof/>
                <w:webHidden/>
              </w:rPr>
              <w:instrText xml:space="preserve"> PAGEREF _Toc241163061 \h </w:instrText>
            </w:r>
            <w:r>
              <w:rPr>
                <w:noProof/>
                <w:webHidden/>
              </w:rPr>
            </w:r>
            <w:r>
              <w:rPr>
                <w:noProof/>
                <w:webHidden/>
              </w:rPr>
              <w:fldChar w:fldCharType="separate"/>
            </w:r>
            <w:r>
              <w:rPr>
                <w:noProof/>
                <w:webHidden/>
              </w:rPr>
              <w:t>12</w:t>
            </w:r>
            <w:r>
              <w:rPr>
                <w:noProof/>
                <w:webHidden/>
              </w:rPr>
              <w:fldChar w:fldCharType="end"/>
            </w:r>
          </w:hyperlink>
        </w:p>
        <w:p w14:paraId="247A5334" w14:textId="47148576" w:rsidR="00596987" w:rsidRDefault="00596987">
          <w:pPr>
            <w:pStyle w:val="TOC2"/>
            <w:tabs>
              <w:tab w:val="right" w:leader="dot" w:pos="8630"/>
            </w:tabs>
            <w:rPr>
              <w:noProof/>
              <w:kern w:val="2"/>
              <w:sz w:val="24"/>
              <w:szCs w:val="24"/>
              <w14:ligatures w14:val="standardContextual"/>
            </w:rPr>
          </w:pPr>
          <w:hyperlink w:anchor="_Toc241163062" w:history="1">
            <w:r w:rsidRPr="00E5713B">
              <w:rPr>
                <w:rStyle w:val="Hyperlink"/>
                <w:b/>
                <w:noProof/>
              </w:rPr>
              <w:t>1.4 GHG Attribution</w:t>
            </w:r>
            <w:r>
              <w:rPr>
                <w:noProof/>
                <w:webHidden/>
              </w:rPr>
              <w:tab/>
            </w:r>
            <w:r>
              <w:rPr>
                <w:noProof/>
                <w:webHidden/>
              </w:rPr>
              <w:fldChar w:fldCharType="begin"/>
            </w:r>
            <w:r>
              <w:rPr>
                <w:noProof/>
                <w:webHidden/>
              </w:rPr>
              <w:instrText xml:space="preserve"> PAGEREF _Toc241163062 \h </w:instrText>
            </w:r>
            <w:r>
              <w:rPr>
                <w:noProof/>
                <w:webHidden/>
              </w:rPr>
            </w:r>
            <w:r>
              <w:rPr>
                <w:noProof/>
                <w:webHidden/>
              </w:rPr>
              <w:fldChar w:fldCharType="separate"/>
            </w:r>
            <w:r>
              <w:rPr>
                <w:noProof/>
                <w:webHidden/>
              </w:rPr>
              <w:t>12</w:t>
            </w:r>
            <w:r>
              <w:rPr>
                <w:noProof/>
                <w:webHidden/>
              </w:rPr>
              <w:fldChar w:fldCharType="end"/>
            </w:r>
          </w:hyperlink>
        </w:p>
        <w:p w14:paraId="03D6C9EF" w14:textId="2C7AD4E9" w:rsidR="00596987" w:rsidRDefault="00596987">
          <w:pPr>
            <w:pStyle w:val="TOC3"/>
            <w:tabs>
              <w:tab w:val="right" w:leader="dot" w:pos="8630"/>
            </w:tabs>
            <w:rPr>
              <w:noProof/>
              <w:kern w:val="2"/>
              <w:sz w:val="24"/>
              <w:szCs w:val="24"/>
              <w14:ligatures w14:val="standardContextual"/>
            </w:rPr>
          </w:pPr>
          <w:hyperlink w:anchor="_Toc241163063" w:history="1">
            <w:r w:rsidRPr="00E5713B">
              <w:rPr>
                <w:rStyle w:val="Hyperlink"/>
                <w:b/>
                <w:bCs/>
                <w:noProof/>
              </w:rPr>
              <w:t>1.4.1 Marginal cost of GHG</w:t>
            </w:r>
            <w:r>
              <w:rPr>
                <w:noProof/>
                <w:webHidden/>
              </w:rPr>
              <w:tab/>
            </w:r>
            <w:r>
              <w:rPr>
                <w:noProof/>
                <w:webHidden/>
              </w:rPr>
              <w:fldChar w:fldCharType="begin"/>
            </w:r>
            <w:r>
              <w:rPr>
                <w:noProof/>
                <w:webHidden/>
              </w:rPr>
              <w:instrText xml:space="preserve"> PAGEREF _Toc241163063 \h </w:instrText>
            </w:r>
            <w:r>
              <w:rPr>
                <w:noProof/>
                <w:webHidden/>
              </w:rPr>
            </w:r>
            <w:r>
              <w:rPr>
                <w:noProof/>
                <w:webHidden/>
              </w:rPr>
              <w:fldChar w:fldCharType="separate"/>
            </w:r>
            <w:r>
              <w:rPr>
                <w:noProof/>
                <w:webHidden/>
              </w:rPr>
              <w:t>13</w:t>
            </w:r>
            <w:r>
              <w:rPr>
                <w:noProof/>
                <w:webHidden/>
              </w:rPr>
              <w:fldChar w:fldCharType="end"/>
            </w:r>
          </w:hyperlink>
        </w:p>
        <w:p w14:paraId="620D99B5" w14:textId="59A88D2A" w:rsidR="00596987" w:rsidRDefault="00596987">
          <w:pPr>
            <w:pStyle w:val="TOC1"/>
            <w:tabs>
              <w:tab w:val="left" w:pos="480"/>
              <w:tab w:val="right" w:leader="dot" w:pos="8630"/>
            </w:tabs>
            <w:rPr>
              <w:noProof/>
              <w:kern w:val="2"/>
              <w:sz w:val="24"/>
              <w:szCs w:val="24"/>
              <w14:ligatures w14:val="standardContextual"/>
            </w:rPr>
          </w:pPr>
          <w:hyperlink w:anchor="_Toc241163064" w:history="1">
            <w:r w:rsidRPr="00E5713B">
              <w:rPr>
                <w:rStyle w:val="Hyperlink"/>
                <w:b/>
                <w:noProof/>
              </w:rPr>
              <w:t>2.</w:t>
            </w:r>
            <w:r>
              <w:rPr>
                <w:noProof/>
                <w:kern w:val="2"/>
                <w:sz w:val="24"/>
                <w:szCs w:val="24"/>
                <w14:ligatures w14:val="standardContextual"/>
              </w:rPr>
              <w:tab/>
            </w:r>
            <w:r w:rsidRPr="00E5713B">
              <w:rPr>
                <w:rStyle w:val="Hyperlink"/>
                <w:b/>
                <w:noProof/>
              </w:rPr>
              <w:t>GHG Mapping for multi-state BAAs</w:t>
            </w:r>
            <w:r>
              <w:rPr>
                <w:noProof/>
                <w:webHidden/>
              </w:rPr>
              <w:tab/>
            </w:r>
            <w:r>
              <w:rPr>
                <w:noProof/>
                <w:webHidden/>
              </w:rPr>
              <w:fldChar w:fldCharType="begin"/>
            </w:r>
            <w:r>
              <w:rPr>
                <w:noProof/>
                <w:webHidden/>
              </w:rPr>
              <w:instrText xml:space="preserve"> PAGEREF _Toc241163064 \h </w:instrText>
            </w:r>
            <w:r>
              <w:rPr>
                <w:noProof/>
                <w:webHidden/>
              </w:rPr>
            </w:r>
            <w:r>
              <w:rPr>
                <w:noProof/>
                <w:webHidden/>
              </w:rPr>
              <w:fldChar w:fldCharType="separate"/>
            </w:r>
            <w:r>
              <w:rPr>
                <w:noProof/>
                <w:webHidden/>
              </w:rPr>
              <w:t>15</w:t>
            </w:r>
            <w:r>
              <w:rPr>
                <w:noProof/>
                <w:webHidden/>
              </w:rPr>
              <w:fldChar w:fldCharType="end"/>
            </w:r>
          </w:hyperlink>
        </w:p>
        <w:p w14:paraId="3ECEA453" w14:textId="54FD8832" w:rsidR="00596987" w:rsidRDefault="00596987">
          <w:pPr>
            <w:pStyle w:val="TOC2"/>
            <w:tabs>
              <w:tab w:val="left" w:pos="960"/>
              <w:tab w:val="right" w:leader="dot" w:pos="8630"/>
            </w:tabs>
            <w:rPr>
              <w:noProof/>
              <w:kern w:val="2"/>
              <w:sz w:val="24"/>
              <w:szCs w:val="24"/>
              <w14:ligatures w14:val="standardContextual"/>
            </w:rPr>
          </w:pPr>
          <w:hyperlink w:anchor="_Toc241163065" w:history="1">
            <w:r w:rsidRPr="00E5713B">
              <w:rPr>
                <w:rStyle w:val="Hyperlink"/>
                <w:b/>
                <w:bCs/>
                <w:noProof/>
              </w:rPr>
              <w:t>2.1</w:t>
            </w:r>
            <w:r>
              <w:rPr>
                <w:noProof/>
                <w:kern w:val="2"/>
                <w:sz w:val="24"/>
                <w:szCs w:val="24"/>
                <w14:ligatures w14:val="standardContextual"/>
              </w:rPr>
              <w:tab/>
            </w:r>
            <w:r w:rsidRPr="00E5713B">
              <w:rPr>
                <w:rStyle w:val="Hyperlink"/>
                <w:b/>
                <w:noProof/>
              </w:rPr>
              <w:t>Why GHG mapping matters</w:t>
            </w:r>
            <w:r>
              <w:rPr>
                <w:noProof/>
                <w:webHidden/>
              </w:rPr>
              <w:tab/>
            </w:r>
            <w:r>
              <w:rPr>
                <w:noProof/>
                <w:webHidden/>
              </w:rPr>
              <w:fldChar w:fldCharType="begin"/>
            </w:r>
            <w:r>
              <w:rPr>
                <w:noProof/>
                <w:webHidden/>
              </w:rPr>
              <w:instrText xml:space="preserve"> PAGEREF _Toc241163065 \h </w:instrText>
            </w:r>
            <w:r>
              <w:rPr>
                <w:noProof/>
                <w:webHidden/>
              </w:rPr>
            </w:r>
            <w:r>
              <w:rPr>
                <w:noProof/>
                <w:webHidden/>
              </w:rPr>
              <w:fldChar w:fldCharType="separate"/>
            </w:r>
            <w:r>
              <w:rPr>
                <w:noProof/>
                <w:webHidden/>
              </w:rPr>
              <w:t>16</w:t>
            </w:r>
            <w:r>
              <w:rPr>
                <w:noProof/>
                <w:webHidden/>
              </w:rPr>
              <w:fldChar w:fldCharType="end"/>
            </w:r>
          </w:hyperlink>
        </w:p>
        <w:p w14:paraId="1882C964" w14:textId="58CA6315" w:rsidR="00596987" w:rsidRDefault="00596987">
          <w:pPr>
            <w:pStyle w:val="TOC2"/>
            <w:tabs>
              <w:tab w:val="left" w:pos="960"/>
              <w:tab w:val="right" w:leader="dot" w:pos="8630"/>
            </w:tabs>
            <w:rPr>
              <w:noProof/>
              <w:kern w:val="2"/>
              <w:sz w:val="24"/>
              <w:szCs w:val="24"/>
              <w14:ligatures w14:val="standardContextual"/>
            </w:rPr>
          </w:pPr>
          <w:hyperlink w:anchor="_Toc241163066" w:history="1">
            <w:r w:rsidRPr="00E5713B">
              <w:rPr>
                <w:rStyle w:val="Hyperlink"/>
                <w:b/>
                <w:bCs/>
                <w:noProof/>
              </w:rPr>
              <w:t>2.2</w:t>
            </w:r>
            <w:r>
              <w:rPr>
                <w:noProof/>
                <w:kern w:val="2"/>
                <w:sz w:val="24"/>
                <w:szCs w:val="24"/>
                <w14:ligatures w14:val="standardContextual"/>
              </w:rPr>
              <w:tab/>
            </w:r>
            <w:r w:rsidRPr="00E5713B">
              <w:rPr>
                <w:rStyle w:val="Hyperlink"/>
                <w:b/>
                <w:noProof/>
              </w:rPr>
              <w:t>Geographic Data</w:t>
            </w:r>
            <w:r>
              <w:rPr>
                <w:noProof/>
                <w:webHidden/>
              </w:rPr>
              <w:tab/>
            </w:r>
            <w:r>
              <w:rPr>
                <w:noProof/>
                <w:webHidden/>
              </w:rPr>
              <w:fldChar w:fldCharType="begin"/>
            </w:r>
            <w:r>
              <w:rPr>
                <w:noProof/>
                <w:webHidden/>
              </w:rPr>
              <w:instrText xml:space="preserve"> PAGEREF _Toc241163066 \h </w:instrText>
            </w:r>
            <w:r>
              <w:rPr>
                <w:noProof/>
                <w:webHidden/>
              </w:rPr>
            </w:r>
            <w:r>
              <w:rPr>
                <w:noProof/>
                <w:webHidden/>
              </w:rPr>
              <w:fldChar w:fldCharType="separate"/>
            </w:r>
            <w:r>
              <w:rPr>
                <w:noProof/>
                <w:webHidden/>
              </w:rPr>
              <w:t>17</w:t>
            </w:r>
            <w:r>
              <w:rPr>
                <w:noProof/>
                <w:webHidden/>
              </w:rPr>
              <w:fldChar w:fldCharType="end"/>
            </w:r>
          </w:hyperlink>
        </w:p>
        <w:p w14:paraId="6C74AE82" w14:textId="52258478" w:rsidR="00596987" w:rsidRDefault="00596987">
          <w:pPr>
            <w:pStyle w:val="TOC2"/>
            <w:tabs>
              <w:tab w:val="left" w:pos="960"/>
              <w:tab w:val="right" w:leader="dot" w:pos="8630"/>
            </w:tabs>
            <w:rPr>
              <w:noProof/>
              <w:kern w:val="2"/>
              <w:sz w:val="24"/>
              <w:szCs w:val="24"/>
              <w14:ligatures w14:val="standardContextual"/>
            </w:rPr>
          </w:pPr>
          <w:hyperlink w:anchor="_Toc241163067" w:history="1">
            <w:r w:rsidRPr="00E5713B">
              <w:rPr>
                <w:rStyle w:val="Hyperlink"/>
                <w:b/>
                <w:bCs/>
                <w:noProof/>
              </w:rPr>
              <w:t>2.3</w:t>
            </w:r>
            <w:r>
              <w:rPr>
                <w:noProof/>
                <w:kern w:val="2"/>
                <w:sz w:val="24"/>
                <w:szCs w:val="24"/>
                <w14:ligatures w14:val="standardContextual"/>
              </w:rPr>
              <w:tab/>
            </w:r>
            <w:r w:rsidRPr="00E5713B">
              <w:rPr>
                <w:rStyle w:val="Hyperlink"/>
                <w:b/>
                <w:noProof/>
              </w:rPr>
              <w:t>Load Modeling</w:t>
            </w:r>
            <w:r>
              <w:rPr>
                <w:noProof/>
                <w:webHidden/>
              </w:rPr>
              <w:tab/>
            </w:r>
            <w:r>
              <w:rPr>
                <w:noProof/>
                <w:webHidden/>
              </w:rPr>
              <w:fldChar w:fldCharType="begin"/>
            </w:r>
            <w:r>
              <w:rPr>
                <w:noProof/>
                <w:webHidden/>
              </w:rPr>
              <w:instrText xml:space="preserve"> PAGEREF _Toc241163067 \h </w:instrText>
            </w:r>
            <w:r>
              <w:rPr>
                <w:noProof/>
                <w:webHidden/>
              </w:rPr>
            </w:r>
            <w:r>
              <w:rPr>
                <w:noProof/>
                <w:webHidden/>
              </w:rPr>
              <w:fldChar w:fldCharType="separate"/>
            </w:r>
            <w:r>
              <w:rPr>
                <w:noProof/>
                <w:webHidden/>
              </w:rPr>
              <w:t>17</w:t>
            </w:r>
            <w:r>
              <w:rPr>
                <w:noProof/>
                <w:webHidden/>
              </w:rPr>
              <w:fldChar w:fldCharType="end"/>
            </w:r>
          </w:hyperlink>
        </w:p>
        <w:p w14:paraId="53579F5F" w14:textId="3578C8C6" w:rsidR="00596987" w:rsidRDefault="00596987">
          <w:pPr>
            <w:pStyle w:val="TOC2"/>
            <w:tabs>
              <w:tab w:val="left" w:pos="960"/>
              <w:tab w:val="right" w:leader="dot" w:pos="8630"/>
            </w:tabs>
            <w:rPr>
              <w:noProof/>
              <w:kern w:val="2"/>
              <w:sz w:val="24"/>
              <w:szCs w:val="24"/>
              <w14:ligatures w14:val="standardContextual"/>
            </w:rPr>
          </w:pPr>
          <w:hyperlink w:anchor="_Toc241163068" w:history="1">
            <w:r w:rsidRPr="00E5713B">
              <w:rPr>
                <w:rStyle w:val="Hyperlink"/>
                <w:b/>
                <w:bCs/>
                <w:noProof/>
              </w:rPr>
              <w:t>2.4</w:t>
            </w:r>
            <w:r>
              <w:rPr>
                <w:noProof/>
                <w:kern w:val="2"/>
                <w:sz w:val="24"/>
                <w:szCs w:val="24"/>
                <w14:ligatures w14:val="standardContextual"/>
              </w:rPr>
              <w:tab/>
            </w:r>
            <w:r w:rsidRPr="00E5713B">
              <w:rPr>
                <w:rStyle w:val="Hyperlink"/>
                <w:b/>
                <w:noProof/>
              </w:rPr>
              <w:t>Supply resource modeling</w:t>
            </w:r>
            <w:r>
              <w:rPr>
                <w:noProof/>
                <w:webHidden/>
              </w:rPr>
              <w:tab/>
            </w:r>
            <w:r>
              <w:rPr>
                <w:noProof/>
                <w:webHidden/>
              </w:rPr>
              <w:fldChar w:fldCharType="begin"/>
            </w:r>
            <w:r>
              <w:rPr>
                <w:noProof/>
                <w:webHidden/>
              </w:rPr>
              <w:instrText xml:space="preserve"> PAGEREF _Toc241163068 \h </w:instrText>
            </w:r>
            <w:r>
              <w:rPr>
                <w:noProof/>
                <w:webHidden/>
              </w:rPr>
            </w:r>
            <w:r>
              <w:rPr>
                <w:noProof/>
                <w:webHidden/>
              </w:rPr>
              <w:fldChar w:fldCharType="separate"/>
            </w:r>
            <w:r>
              <w:rPr>
                <w:noProof/>
                <w:webHidden/>
              </w:rPr>
              <w:t>17</w:t>
            </w:r>
            <w:r>
              <w:rPr>
                <w:noProof/>
                <w:webHidden/>
              </w:rPr>
              <w:fldChar w:fldCharType="end"/>
            </w:r>
          </w:hyperlink>
        </w:p>
        <w:p w14:paraId="6389D9F3" w14:textId="2961AA08" w:rsidR="00596987" w:rsidRDefault="00596987">
          <w:pPr>
            <w:pStyle w:val="TOC2"/>
            <w:tabs>
              <w:tab w:val="right" w:leader="dot" w:pos="8630"/>
            </w:tabs>
            <w:rPr>
              <w:noProof/>
              <w:kern w:val="2"/>
              <w:sz w:val="24"/>
              <w:szCs w:val="24"/>
              <w14:ligatures w14:val="standardContextual"/>
            </w:rPr>
          </w:pPr>
          <w:hyperlink w:anchor="_Toc241163069" w:history="1">
            <w:r w:rsidRPr="00E5713B">
              <w:rPr>
                <w:rStyle w:val="Hyperlink"/>
                <w:b/>
                <w:noProof/>
              </w:rPr>
              <w:t>2.5 Intertie modeling</w:t>
            </w:r>
            <w:r>
              <w:rPr>
                <w:noProof/>
                <w:webHidden/>
              </w:rPr>
              <w:tab/>
            </w:r>
            <w:r>
              <w:rPr>
                <w:noProof/>
                <w:webHidden/>
              </w:rPr>
              <w:fldChar w:fldCharType="begin"/>
            </w:r>
            <w:r>
              <w:rPr>
                <w:noProof/>
                <w:webHidden/>
              </w:rPr>
              <w:instrText xml:space="preserve"> PAGEREF _Toc241163069 \h </w:instrText>
            </w:r>
            <w:r>
              <w:rPr>
                <w:noProof/>
                <w:webHidden/>
              </w:rPr>
            </w:r>
            <w:r>
              <w:rPr>
                <w:noProof/>
                <w:webHidden/>
              </w:rPr>
              <w:fldChar w:fldCharType="separate"/>
            </w:r>
            <w:r>
              <w:rPr>
                <w:noProof/>
                <w:webHidden/>
              </w:rPr>
              <w:t>17</w:t>
            </w:r>
            <w:r>
              <w:rPr>
                <w:noProof/>
                <w:webHidden/>
              </w:rPr>
              <w:fldChar w:fldCharType="end"/>
            </w:r>
          </w:hyperlink>
        </w:p>
        <w:p w14:paraId="3A7B2255" w14:textId="724AD1EB" w:rsidR="00596987" w:rsidRDefault="00596987">
          <w:pPr>
            <w:pStyle w:val="TOC1"/>
            <w:tabs>
              <w:tab w:val="left" w:pos="480"/>
              <w:tab w:val="right" w:leader="dot" w:pos="8630"/>
            </w:tabs>
            <w:rPr>
              <w:noProof/>
              <w:kern w:val="2"/>
              <w:sz w:val="24"/>
              <w:szCs w:val="24"/>
              <w14:ligatures w14:val="standardContextual"/>
            </w:rPr>
          </w:pPr>
          <w:hyperlink w:anchor="_Toc241163070" w:history="1">
            <w:r w:rsidRPr="00E5713B">
              <w:rPr>
                <w:rStyle w:val="Hyperlink"/>
                <w:b/>
                <w:bCs/>
                <w:noProof/>
              </w:rPr>
              <w:t>3.</w:t>
            </w:r>
            <w:r>
              <w:rPr>
                <w:noProof/>
                <w:kern w:val="2"/>
                <w:sz w:val="24"/>
                <w:szCs w:val="24"/>
                <w14:ligatures w14:val="standardContextual"/>
              </w:rPr>
              <w:tab/>
            </w:r>
            <w:r w:rsidRPr="00E5713B">
              <w:rPr>
                <w:rStyle w:val="Hyperlink"/>
                <w:b/>
                <w:bCs/>
                <w:noProof/>
              </w:rPr>
              <w:t>Offering GHG Capacity</w:t>
            </w:r>
            <w:r>
              <w:rPr>
                <w:noProof/>
                <w:webHidden/>
              </w:rPr>
              <w:tab/>
            </w:r>
            <w:r>
              <w:rPr>
                <w:noProof/>
                <w:webHidden/>
              </w:rPr>
              <w:fldChar w:fldCharType="begin"/>
            </w:r>
            <w:r>
              <w:rPr>
                <w:noProof/>
                <w:webHidden/>
              </w:rPr>
              <w:instrText xml:space="preserve"> PAGEREF _Toc241163070 \h </w:instrText>
            </w:r>
            <w:r>
              <w:rPr>
                <w:noProof/>
                <w:webHidden/>
              </w:rPr>
            </w:r>
            <w:r>
              <w:rPr>
                <w:noProof/>
                <w:webHidden/>
              </w:rPr>
              <w:fldChar w:fldCharType="separate"/>
            </w:r>
            <w:r>
              <w:rPr>
                <w:noProof/>
                <w:webHidden/>
              </w:rPr>
              <w:t>17</w:t>
            </w:r>
            <w:r>
              <w:rPr>
                <w:noProof/>
                <w:webHidden/>
              </w:rPr>
              <w:fldChar w:fldCharType="end"/>
            </w:r>
          </w:hyperlink>
        </w:p>
        <w:p w14:paraId="20E0F5AA" w14:textId="0BED2C60" w:rsidR="00596987" w:rsidRDefault="00596987">
          <w:pPr>
            <w:pStyle w:val="TOC2"/>
            <w:tabs>
              <w:tab w:val="left" w:pos="960"/>
              <w:tab w:val="right" w:leader="dot" w:pos="8630"/>
            </w:tabs>
            <w:rPr>
              <w:noProof/>
              <w:kern w:val="2"/>
              <w:sz w:val="24"/>
              <w:szCs w:val="24"/>
              <w14:ligatures w14:val="standardContextual"/>
            </w:rPr>
          </w:pPr>
          <w:hyperlink w:anchor="_Toc241163071" w:history="1">
            <w:r w:rsidRPr="00E5713B">
              <w:rPr>
                <w:rStyle w:val="Hyperlink"/>
                <w:b/>
                <w:bCs/>
                <w:noProof/>
              </w:rPr>
              <w:t>3.1</w:t>
            </w:r>
            <w:r>
              <w:rPr>
                <w:noProof/>
                <w:kern w:val="2"/>
                <w:sz w:val="24"/>
                <w:szCs w:val="24"/>
                <w14:ligatures w14:val="standardContextual"/>
              </w:rPr>
              <w:tab/>
            </w:r>
            <w:r w:rsidRPr="00E5713B">
              <w:rPr>
                <w:rStyle w:val="Hyperlink"/>
                <w:b/>
                <w:bCs/>
                <w:noProof/>
              </w:rPr>
              <w:t>Why offer GHG capacity?</w:t>
            </w:r>
            <w:r>
              <w:rPr>
                <w:noProof/>
                <w:webHidden/>
              </w:rPr>
              <w:tab/>
            </w:r>
            <w:r>
              <w:rPr>
                <w:noProof/>
                <w:webHidden/>
              </w:rPr>
              <w:fldChar w:fldCharType="begin"/>
            </w:r>
            <w:r>
              <w:rPr>
                <w:noProof/>
                <w:webHidden/>
              </w:rPr>
              <w:instrText xml:space="preserve"> PAGEREF _Toc241163071 \h </w:instrText>
            </w:r>
            <w:r>
              <w:rPr>
                <w:noProof/>
                <w:webHidden/>
              </w:rPr>
            </w:r>
            <w:r>
              <w:rPr>
                <w:noProof/>
                <w:webHidden/>
              </w:rPr>
              <w:fldChar w:fldCharType="separate"/>
            </w:r>
            <w:r>
              <w:rPr>
                <w:noProof/>
                <w:webHidden/>
              </w:rPr>
              <w:t>18</w:t>
            </w:r>
            <w:r>
              <w:rPr>
                <w:noProof/>
                <w:webHidden/>
              </w:rPr>
              <w:fldChar w:fldCharType="end"/>
            </w:r>
          </w:hyperlink>
        </w:p>
        <w:p w14:paraId="713D4BFA" w14:textId="46EE1594" w:rsidR="00596987" w:rsidRDefault="00596987">
          <w:pPr>
            <w:pStyle w:val="TOC2"/>
            <w:tabs>
              <w:tab w:val="left" w:pos="960"/>
              <w:tab w:val="right" w:leader="dot" w:pos="8630"/>
            </w:tabs>
            <w:rPr>
              <w:noProof/>
              <w:kern w:val="2"/>
              <w:sz w:val="24"/>
              <w:szCs w:val="24"/>
              <w14:ligatures w14:val="standardContextual"/>
            </w:rPr>
          </w:pPr>
          <w:hyperlink w:anchor="_Toc241163072" w:history="1">
            <w:r w:rsidRPr="00E5713B">
              <w:rPr>
                <w:rStyle w:val="Hyperlink"/>
                <w:b/>
                <w:bCs/>
                <w:noProof/>
              </w:rPr>
              <w:t>3.2</w:t>
            </w:r>
            <w:r>
              <w:rPr>
                <w:noProof/>
                <w:kern w:val="2"/>
                <w:sz w:val="24"/>
                <w:szCs w:val="24"/>
                <w14:ligatures w14:val="standardContextual"/>
              </w:rPr>
              <w:tab/>
            </w:r>
            <w:r w:rsidRPr="00E5713B">
              <w:rPr>
                <w:rStyle w:val="Hyperlink"/>
                <w:b/>
                <w:bCs/>
                <w:noProof/>
              </w:rPr>
              <w:t>What can you bid?</w:t>
            </w:r>
            <w:r>
              <w:rPr>
                <w:noProof/>
                <w:webHidden/>
              </w:rPr>
              <w:tab/>
            </w:r>
            <w:r>
              <w:rPr>
                <w:noProof/>
                <w:webHidden/>
              </w:rPr>
              <w:fldChar w:fldCharType="begin"/>
            </w:r>
            <w:r>
              <w:rPr>
                <w:noProof/>
                <w:webHidden/>
              </w:rPr>
              <w:instrText xml:space="preserve"> PAGEREF _Toc241163072 \h </w:instrText>
            </w:r>
            <w:r>
              <w:rPr>
                <w:noProof/>
                <w:webHidden/>
              </w:rPr>
            </w:r>
            <w:r>
              <w:rPr>
                <w:noProof/>
                <w:webHidden/>
              </w:rPr>
              <w:fldChar w:fldCharType="separate"/>
            </w:r>
            <w:r>
              <w:rPr>
                <w:noProof/>
                <w:webHidden/>
              </w:rPr>
              <w:t>18</w:t>
            </w:r>
            <w:r>
              <w:rPr>
                <w:noProof/>
                <w:webHidden/>
              </w:rPr>
              <w:fldChar w:fldCharType="end"/>
            </w:r>
          </w:hyperlink>
        </w:p>
        <w:p w14:paraId="5798B220" w14:textId="4BDE2DE7" w:rsidR="00596987" w:rsidRDefault="00596987">
          <w:pPr>
            <w:pStyle w:val="TOC1"/>
            <w:tabs>
              <w:tab w:val="left" w:pos="480"/>
              <w:tab w:val="right" w:leader="dot" w:pos="8630"/>
            </w:tabs>
            <w:rPr>
              <w:noProof/>
              <w:kern w:val="2"/>
              <w:sz w:val="24"/>
              <w:szCs w:val="24"/>
              <w14:ligatures w14:val="standardContextual"/>
            </w:rPr>
          </w:pPr>
          <w:hyperlink w:anchor="_Toc241163073" w:history="1">
            <w:r w:rsidRPr="00E5713B">
              <w:rPr>
                <w:rStyle w:val="Hyperlink"/>
                <w:b/>
                <w:bCs/>
                <w:noProof/>
              </w:rPr>
              <w:t>4.</w:t>
            </w:r>
            <w:r>
              <w:rPr>
                <w:noProof/>
                <w:kern w:val="2"/>
                <w:sz w:val="24"/>
                <w:szCs w:val="24"/>
                <w14:ligatures w14:val="standardContextual"/>
              </w:rPr>
              <w:tab/>
            </w:r>
            <w:r w:rsidRPr="00E5713B">
              <w:rPr>
                <w:rStyle w:val="Hyperlink"/>
                <w:b/>
                <w:bCs/>
                <w:noProof/>
              </w:rPr>
              <w:t>Master File registration</w:t>
            </w:r>
            <w:r>
              <w:rPr>
                <w:noProof/>
                <w:webHidden/>
              </w:rPr>
              <w:tab/>
            </w:r>
            <w:r>
              <w:rPr>
                <w:noProof/>
                <w:webHidden/>
              </w:rPr>
              <w:fldChar w:fldCharType="begin"/>
            </w:r>
            <w:r>
              <w:rPr>
                <w:noProof/>
                <w:webHidden/>
              </w:rPr>
              <w:instrText xml:space="preserve"> PAGEREF _Toc241163073 \h </w:instrText>
            </w:r>
            <w:r>
              <w:rPr>
                <w:noProof/>
                <w:webHidden/>
              </w:rPr>
            </w:r>
            <w:r>
              <w:rPr>
                <w:noProof/>
                <w:webHidden/>
              </w:rPr>
              <w:fldChar w:fldCharType="separate"/>
            </w:r>
            <w:r>
              <w:rPr>
                <w:noProof/>
                <w:webHidden/>
              </w:rPr>
              <w:t>19</w:t>
            </w:r>
            <w:r>
              <w:rPr>
                <w:noProof/>
                <w:webHidden/>
              </w:rPr>
              <w:fldChar w:fldCharType="end"/>
            </w:r>
          </w:hyperlink>
        </w:p>
        <w:p w14:paraId="17F65CA7" w14:textId="32635829" w:rsidR="00596987" w:rsidRDefault="00596987">
          <w:pPr>
            <w:pStyle w:val="TOC2"/>
            <w:tabs>
              <w:tab w:val="left" w:pos="960"/>
              <w:tab w:val="right" w:leader="dot" w:pos="8630"/>
            </w:tabs>
            <w:rPr>
              <w:noProof/>
              <w:kern w:val="2"/>
              <w:sz w:val="24"/>
              <w:szCs w:val="24"/>
              <w14:ligatures w14:val="standardContextual"/>
            </w:rPr>
          </w:pPr>
          <w:hyperlink w:anchor="_Toc241163074" w:history="1">
            <w:r w:rsidRPr="00E5713B">
              <w:rPr>
                <w:rStyle w:val="Hyperlink"/>
                <w:b/>
                <w:bCs/>
                <w:noProof/>
              </w:rPr>
              <w:t>4.1</w:t>
            </w:r>
            <w:r>
              <w:rPr>
                <w:noProof/>
                <w:kern w:val="2"/>
                <w:sz w:val="24"/>
                <w:szCs w:val="24"/>
                <w14:ligatures w14:val="standardContextual"/>
              </w:rPr>
              <w:tab/>
            </w:r>
            <w:r w:rsidRPr="00E5713B">
              <w:rPr>
                <w:rStyle w:val="Hyperlink"/>
                <w:b/>
                <w:bCs/>
                <w:noProof/>
              </w:rPr>
              <w:t>GHG Emissions Rate</w:t>
            </w:r>
            <w:r>
              <w:rPr>
                <w:noProof/>
                <w:webHidden/>
              </w:rPr>
              <w:tab/>
            </w:r>
            <w:r>
              <w:rPr>
                <w:noProof/>
                <w:webHidden/>
              </w:rPr>
              <w:fldChar w:fldCharType="begin"/>
            </w:r>
            <w:r>
              <w:rPr>
                <w:noProof/>
                <w:webHidden/>
              </w:rPr>
              <w:instrText xml:space="preserve"> PAGEREF _Toc241163074 \h </w:instrText>
            </w:r>
            <w:r>
              <w:rPr>
                <w:noProof/>
                <w:webHidden/>
              </w:rPr>
            </w:r>
            <w:r>
              <w:rPr>
                <w:noProof/>
                <w:webHidden/>
              </w:rPr>
              <w:fldChar w:fldCharType="separate"/>
            </w:r>
            <w:r>
              <w:rPr>
                <w:noProof/>
                <w:webHidden/>
              </w:rPr>
              <w:t>19</w:t>
            </w:r>
            <w:r>
              <w:rPr>
                <w:noProof/>
                <w:webHidden/>
              </w:rPr>
              <w:fldChar w:fldCharType="end"/>
            </w:r>
          </w:hyperlink>
        </w:p>
        <w:p w14:paraId="614D4324" w14:textId="4ED0291A" w:rsidR="00596987" w:rsidRDefault="00596987">
          <w:pPr>
            <w:pStyle w:val="TOC3"/>
            <w:tabs>
              <w:tab w:val="left" w:pos="1440"/>
              <w:tab w:val="right" w:leader="dot" w:pos="8630"/>
            </w:tabs>
            <w:rPr>
              <w:noProof/>
              <w:kern w:val="2"/>
              <w:sz w:val="24"/>
              <w:szCs w:val="24"/>
              <w14:ligatures w14:val="standardContextual"/>
            </w:rPr>
          </w:pPr>
          <w:hyperlink w:anchor="_Toc241163075" w:history="1">
            <w:r w:rsidRPr="00E5713B">
              <w:rPr>
                <w:rStyle w:val="Hyperlink"/>
                <w:b/>
                <w:bCs/>
                <w:noProof/>
              </w:rPr>
              <w:t>4.1.1</w:t>
            </w:r>
            <w:r>
              <w:rPr>
                <w:noProof/>
                <w:kern w:val="2"/>
                <w:sz w:val="24"/>
                <w:szCs w:val="24"/>
                <w14:ligatures w14:val="standardContextual"/>
              </w:rPr>
              <w:tab/>
            </w:r>
            <w:r w:rsidRPr="00E5713B">
              <w:rPr>
                <w:rStyle w:val="Hyperlink"/>
                <w:b/>
                <w:bCs/>
                <w:noProof/>
              </w:rPr>
              <w:t>Negotiated Rates</w:t>
            </w:r>
            <w:r>
              <w:rPr>
                <w:noProof/>
                <w:webHidden/>
              </w:rPr>
              <w:tab/>
            </w:r>
            <w:r>
              <w:rPr>
                <w:noProof/>
                <w:webHidden/>
              </w:rPr>
              <w:fldChar w:fldCharType="begin"/>
            </w:r>
            <w:r>
              <w:rPr>
                <w:noProof/>
                <w:webHidden/>
              </w:rPr>
              <w:instrText xml:space="preserve"> PAGEREF _Toc241163075 \h </w:instrText>
            </w:r>
            <w:r>
              <w:rPr>
                <w:noProof/>
                <w:webHidden/>
              </w:rPr>
            </w:r>
            <w:r>
              <w:rPr>
                <w:noProof/>
                <w:webHidden/>
              </w:rPr>
              <w:fldChar w:fldCharType="separate"/>
            </w:r>
            <w:r>
              <w:rPr>
                <w:noProof/>
                <w:webHidden/>
              </w:rPr>
              <w:t>20</w:t>
            </w:r>
            <w:r>
              <w:rPr>
                <w:noProof/>
                <w:webHidden/>
              </w:rPr>
              <w:fldChar w:fldCharType="end"/>
            </w:r>
          </w:hyperlink>
        </w:p>
        <w:p w14:paraId="6C159910" w14:textId="15FC9682" w:rsidR="00596987" w:rsidRDefault="00596987">
          <w:pPr>
            <w:pStyle w:val="TOC2"/>
            <w:tabs>
              <w:tab w:val="left" w:pos="960"/>
              <w:tab w:val="right" w:leader="dot" w:pos="8630"/>
            </w:tabs>
            <w:rPr>
              <w:noProof/>
              <w:kern w:val="2"/>
              <w:sz w:val="24"/>
              <w:szCs w:val="24"/>
              <w14:ligatures w14:val="standardContextual"/>
            </w:rPr>
          </w:pPr>
          <w:hyperlink w:anchor="_Toc241163076" w:history="1">
            <w:r w:rsidRPr="00E5713B">
              <w:rPr>
                <w:rStyle w:val="Hyperlink"/>
                <w:b/>
                <w:bCs/>
                <w:noProof/>
              </w:rPr>
              <w:t>4.2</w:t>
            </w:r>
            <w:r>
              <w:rPr>
                <w:noProof/>
                <w:kern w:val="2"/>
                <w:sz w:val="24"/>
                <w:szCs w:val="24"/>
                <w14:ligatures w14:val="standardContextual"/>
              </w:rPr>
              <w:tab/>
            </w:r>
            <w:r w:rsidRPr="00E5713B">
              <w:rPr>
                <w:rStyle w:val="Hyperlink"/>
                <w:b/>
                <w:bCs/>
                <w:noProof/>
              </w:rPr>
              <w:t>GHG Contract Data</w:t>
            </w:r>
            <w:r>
              <w:rPr>
                <w:noProof/>
                <w:webHidden/>
              </w:rPr>
              <w:tab/>
            </w:r>
            <w:r>
              <w:rPr>
                <w:noProof/>
                <w:webHidden/>
              </w:rPr>
              <w:fldChar w:fldCharType="begin"/>
            </w:r>
            <w:r>
              <w:rPr>
                <w:noProof/>
                <w:webHidden/>
              </w:rPr>
              <w:instrText xml:space="preserve"> PAGEREF _Toc241163076 \h </w:instrText>
            </w:r>
            <w:r>
              <w:rPr>
                <w:noProof/>
                <w:webHidden/>
              </w:rPr>
            </w:r>
            <w:r>
              <w:rPr>
                <w:noProof/>
                <w:webHidden/>
              </w:rPr>
              <w:fldChar w:fldCharType="separate"/>
            </w:r>
            <w:r>
              <w:rPr>
                <w:noProof/>
                <w:webHidden/>
              </w:rPr>
              <w:t>20</w:t>
            </w:r>
            <w:r>
              <w:rPr>
                <w:noProof/>
                <w:webHidden/>
              </w:rPr>
              <w:fldChar w:fldCharType="end"/>
            </w:r>
          </w:hyperlink>
        </w:p>
        <w:p w14:paraId="139DE49D" w14:textId="68963AB4" w:rsidR="00596987" w:rsidRDefault="00596987">
          <w:pPr>
            <w:pStyle w:val="TOC1"/>
            <w:tabs>
              <w:tab w:val="left" w:pos="480"/>
              <w:tab w:val="right" w:leader="dot" w:pos="8630"/>
            </w:tabs>
            <w:rPr>
              <w:noProof/>
              <w:kern w:val="2"/>
              <w:sz w:val="24"/>
              <w:szCs w:val="24"/>
              <w14:ligatures w14:val="standardContextual"/>
            </w:rPr>
          </w:pPr>
          <w:hyperlink w:anchor="_Toc241163077" w:history="1">
            <w:r w:rsidRPr="00E5713B">
              <w:rPr>
                <w:rStyle w:val="Hyperlink"/>
                <w:b/>
                <w:bCs/>
                <w:noProof/>
              </w:rPr>
              <w:t>5.</w:t>
            </w:r>
            <w:r>
              <w:rPr>
                <w:noProof/>
                <w:kern w:val="2"/>
                <w:sz w:val="24"/>
                <w:szCs w:val="24"/>
                <w14:ligatures w14:val="standardContextual"/>
              </w:rPr>
              <w:tab/>
            </w:r>
            <w:r w:rsidRPr="00E5713B">
              <w:rPr>
                <w:rStyle w:val="Hyperlink"/>
                <w:b/>
                <w:bCs/>
                <w:noProof/>
              </w:rPr>
              <w:t>Submitting GHG bids</w:t>
            </w:r>
            <w:r>
              <w:rPr>
                <w:noProof/>
                <w:webHidden/>
              </w:rPr>
              <w:tab/>
            </w:r>
            <w:r>
              <w:rPr>
                <w:noProof/>
                <w:webHidden/>
              </w:rPr>
              <w:fldChar w:fldCharType="begin"/>
            </w:r>
            <w:r>
              <w:rPr>
                <w:noProof/>
                <w:webHidden/>
              </w:rPr>
              <w:instrText xml:space="preserve"> PAGEREF _Toc241163077 \h </w:instrText>
            </w:r>
            <w:r>
              <w:rPr>
                <w:noProof/>
                <w:webHidden/>
              </w:rPr>
            </w:r>
            <w:r>
              <w:rPr>
                <w:noProof/>
                <w:webHidden/>
              </w:rPr>
              <w:fldChar w:fldCharType="separate"/>
            </w:r>
            <w:r>
              <w:rPr>
                <w:noProof/>
                <w:webHidden/>
              </w:rPr>
              <w:t>21</w:t>
            </w:r>
            <w:r>
              <w:rPr>
                <w:noProof/>
                <w:webHidden/>
              </w:rPr>
              <w:fldChar w:fldCharType="end"/>
            </w:r>
          </w:hyperlink>
        </w:p>
        <w:p w14:paraId="2B5820CC" w14:textId="2F76B0AA" w:rsidR="00596987" w:rsidRDefault="00596987">
          <w:pPr>
            <w:pStyle w:val="TOC2"/>
            <w:tabs>
              <w:tab w:val="left" w:pos="960"/>
              <w:tab w:val="right" w:leader="dot" w:pos="8630"/>
            </w:tabs>
            <w:rPr>
              <w:noProof/>
              <w:kern w:val="2"/>
              <w:sz w:val="24"/>
              <w:szCs w:val="24"/>
              <w14:ligatures w14:val="standardContextual"/>
            </w:rPr>
          </w:pPr>
          <w:hyperlink w:anchor="_Toc241163078" w:history="1">
            <w:r w:rsidRPr="00E5713B">
              <w:rPr>
                <w:rStyle w:val="Hyperlink"/>
                <w:b/>
                <w:bCs/>
                <w:noProof/>
              </w:rPr>
              <w:t>5.1</w:t>
            </w:r>
            <w:r>
              <w:rPr>
                <w:noProof/>
                <w:kern w:val="2"/>
                <w:sz w:val="24"/>
                <w:szCs w:val="24"/>
                <w14:ligatures w14:val="standardContextual"/>
              </w:rPr>
              <w:tab/>
            </w:r>
            <w:r w:rsidRPr="00E5713B">
              <w:rPr>
                <w:rStyle w:val="Hyperlink"/>
                <w:b/>
                <w:bCs/>
                <w:noProof/>
              </w:rPr>
              <w:t>Submitting an Energy Bid</w:t>
            </w:r>
            <w:r>
              <w:rPr>
                <w:noProof/>
                <w:webHidden/>
              </w:rPr>
              <w:tab/>
            </w:r>
            <w:r>
              <w:rPr>
                <w:noProof/>
                <w:webHidden/>
              </w:rPr>
              <w:fldChar w:fldCharType="begin"/>
            </w:r>
            <w:r>
              <w:rPr>
                <w:noProof/>
                <w:webHidden/>
              </w:rPr>
              <w:instrText xml:space="preserve"> PAGEREF _Toc241163078 \h </w:instrText>
            </w:r>
            <w:r>
              <w:rPr>
                <w:noProof/>
                <w:webHidden/>
              </w:rPr>
            </w:r>
            <w:r>
              <w:rPr>
                <w:noProof/>
                <w:webHidden/>
              </w:rPr>
              <w:fldChar w:fldCharType="separate"/>
            </w:r>
            <w:r>
              <w:rPr>
                <w:noProof/>
                <w:webHidden/>
              </w:rPr>
              <w:t>21</w:t>
            </w:r>
            <w:r>
              <w:rPr>
                <w:noProof/>
                <w:webHidden/>
              </w:rPr>
              <w:fldChar w:fldCharType="end"/>
            </w:r>
          </w:hyperlink>
        </w:p>
        <w:p w14:paraId="6EEEE9B4" w14:textId="5D59AC8E" w:rsidR="00596987" w:rsidRDefault="00596987">
          <w:pPr>
            <w:pStyle w:val="TOC2"/>
            <w:tabs>
              <w:tab w:val="left" w:pos="960"/>
              <w:tab w:val="right" w:leader="dot" w:pos="8630"/>
            </w:tabs>
            <w:rPr>
              <w:noProof/>
              <w:kern w:val="2"/>
              <w:sz w:val="24"/>
              <w:szCs w:val="24"/>
              <w14:ligatures w14:val="standardContextual"/>
            </w:rPr>
          </w:pPr>
          <w:hyperlink w:anchor="_Toc241163079" w:history="1">
            <w:r w:rsidRPr="00E5713B">
              <w:rPr>
                <w:rStyle w:val="Hyperlink"/>
                <w:b/>
                <w:bCs/>
                <w:noProof/>
              </w:rPr>
              <w:t>5.2</w:t>
            </w:r>
            <w:r>
              <w:rPr>
                <w:noProof/>
                <w:kern w:val="2"/>
                <w:sz w:val="24"/>
                <w:szCs w:val="24"/>
                <w14:ligatures w14:val="standardContextual"/>
              </w:rPr>
              <w:tab/>
            </w:r>
            <w:r w:rsidRPr="00E5713B">
              <w:rPr>
                <w:rStyle w:val="Hyperlink"/>
                <w:b/>
                <w:bCs/>
                <w:noProof/>
              </w:rPr>
              <w:t>Submitting a GHG bid</w:t>
            </w:r>
            <w:r>
              <w:rPr>
                <w:noProof/>
                <w:webHidden/>
              </w:rPr>
              <w:tab/>
            </w:r>
            <w:r>
              <w:rPr>
                <w:noProof/>
                <w:webHidden/>
              </w:rPr>
              <w:fldChar w:fldCharType="begin"/>
            </w:r>
            <w:r>
              <w:rPr>
                <w:noProof/>
                <w:webHidden/>
              </w:rPr>
              <w:instrText xml:space="preserve"> PAGEREF _Toc241163079 \h </w:instrText>
            </w:r>
            <w:r>
              <w:rPr>
                <w:noProof/>
                <w:webHidden/>
              </w:rPr>
            </w:r>
            <w:r>
              <w:rPr>
                <w:noProof/>
                <w:webHidden/>
              </w:rPr>
              <w:fldChar w:fldCharType="separate"/>
            </w:r>
            <w:r>
              <w:rPr>
                <w:noProof/>
                <w:webHidden/>
              </w:rPr>
              <w:t>21</w:t>
            </w:r>
            <w:r>
              <w:rPr>
                <w:noProof/>
                <w:webHidden/>
              </w:rPr>
              <w:fldChar w:fldCharType="end"/>
            </w:r>
          </w:hyperlink>
        </w:p>
        <w:p w14:paraId="5E88960D" w14:textId="5A6B74AA" w:rsidR="00596987" w:rsidRDefault="00596987">
          <w:pPr>
            <w:pStyle w:val="TOC2"/>
            <w:tabs>
              <w:tab w:val="left" w:pos="960"/>
              <w:tab w:val="right" w:leader="dot" w:pos="8630"/>
            </w:tabs>
            <w:rPr>
              <w:noProof/>
              <w:kern w:val="2"/>
              <w:sz w:val="24"/>
              <w:szCs w:val="24"/>
              <w14:ligatures w14:val="standardContextual"/>
            </w:rPr>
          </w:pPr>
          <w:hyperlink w:anchor="_Toc241163080" w:history="1">
            <w:r w:rsidRPr="00E5713B">
              <w:rPr>
                <w:rStyle w:val="Hyperlink"/>
                <w:b/>
                <w:bCs/>
                <w:noProof/>
              </w:rPr>
              <w:t>5.3</w:t>
            </w:r>
            <w:r>
              <w:rPr>
                <w:noProof/>
                <w:kern w:val="2"/>
                <w:sz w:val="24"/>
                <w:szCs w:val="24"/>
                <w14:ligatures w14:val="standardContextual"/>
              </w:rPr>
              <w:tab/>
            </w:r>
            <w:r w:rsidRPr="00E5713B">
              <w:rPr>
                <w:rStyle w:val="Hyperlink"/>
                <w:b/>
                <w:bCs/>
                <w:noProof/>
              </w:rPr>
              <w:t>Submitting GHG bids for multiple GHG areas</w:t>
            </w:r>
            <w:r>
              <w:rPr>
                <w:noProof/>
                <w:webHidden/>
              </w:rPr>
              <w:tab/>
            </w:r>
            <w:r>
              <w:rPr>
                <w:noProof/>
                <w:webHidden/>
              </w:rPr>
              <w:fldChar w:fldCharType="begin"/>
            </w:r>
            <w:r>
              <w:rPr>
                <w:noProof/>
                <w:webHidden/>
              </w:rPr>
              <w:instrText xml:space="preserve"> PAGEREF _Toc241163080 \h </w:instrText>
            </w:r>
            <w:r>
              <w:rPr>
                <w:noProof/>
                <w:webHidden/>
              </w:rPr>
            </w:r>
            <w:r>
              <w:rPr>
                <w:noProof/>
                <w:webHidden/>
              </w:rPr>
              <w:fldChar w:fldCharType="separate"/>
            </w:r>
            <w:r>
              <w:rPr>
                <w:noProof/>
                <w:webHidden/>
              </w:rPr>
              <w:t>22</w:t>
            </w:r>
            <w:r>
              <w:rPr>
                <w:noProof/>
                <w:webHidden/>
              </w:rPr>
              <w:fldChar w:fldCharType="end"/>
            </w:r>
          </w:hyperlink>
        </w:p>
        <w:p w14:paraId="38F14DB6" w14:textId="0B12CFD7" w:rsidR="00596987" w:rsidRDefault="00596987">
          <w:pPr>
            <w:pStyle w:val="TOC2"/>
            <w:tabs>
              <w:tab w:val="left" w:pos="960"/>
              <w:tab w:val="right" w:leader="dot" w:pos="8630"/>
            </w:tabs>
            <w:rPr>
              <w:noProof/>
              <w:kern w:val="2"/>
              <w:sz w:val="24"/>
              <w:szCs w:val="24"/>
              <w14:ligatures w14:val="standardContextual"/>
            </w:rPr>
          </w:pPr>
          <w:hyperlink w:anchor="_Toc241163081" w:history="1">
            <w:r w:rsidRPr="00E5713B">
              <w:rPr>
                <w:rStyle w:val="Hyperlink"/>
                <w:b/>
                <w:bCs/>
                <w:noProof/>
              </w:rPr>
              <w:t>5.4</w:t>
            </w:r>
            <w:r>
              <w:rPr>
                <w:noProof/>
                <w:kern w:val="2"/>
                <w:sz w:val="24"/>
                <w:szCs w:val="24"/>
                <w14:ligatures w14:val="standardContextual"/>
              </w:rPr>
              <w:tab/>
            </w:r>
            <w:r w:rsidRPr="00E5713B">
              <w:rPr>
                <w:rStyle w:val="Hyperlink"/>
                <w:b/>
                <w:bCs/>
                <w:noProof/>
              </w:rPr>
              <w:t>Bidding Committed Capacity</w:t>
            </w:r>
            <w:r>
              <w:rPr>
                <w:noProof/>
                <w:webHidden/>
              </w:rPr>
              <w:tab/>
            </w:r>
            <w:r>
              <w:rPr>
                <w:noProof/>
                <w:webHidden/>
              </w:rPr>
              <w:fldChar w:fldCharType="begin"/>
            </w:r>
            <w:r>
              <w:rPr>
                <w:noProof/>
                <w:webHidden/>
              </w:rPr>
              <w:instrText xml:space="preserve"> PAGEREF _Toc241163081 \h </w:instrText>
            </w:r>
            <w:r>
              <w:rPr>
                <w:noProof/>
                <w:webHidden/>
              </w:rPr>
            </w:r>
            <w:r>
              <w:rPr>
                <w:noProof/>
                <w:webHidden/>
              </w:rPr>
              <w:fldChar w:fldCharType="separate"/>
            </w:r>
            <w:r>
              <w:rPr>
                <w:noProof/>
                <w:webHidden/>
              </w:rPr>
              <w:t>23</w:t>
            </w:r>
            <w:r>
              <w:rPr>
                <w:noProof/>
                <w:webHidden/>
              </w:rPr>
              <w:fldChar w:fldCharType="end"/>
            </w:r>
          </w:hyperlink>
        </w:p>
        <w:p w14:paraId="1C3F028E" w14:textId="2983DC19" w:rsidR="00596987" w:rsidRDefault="00596987">
          <w:pPr>
            <w:pStyle w:val="TOC2"/>
            <w:tabs>
              <w:tab w:val="left" w:pos="960"/>
              <w:tab w:val="right" w:leader="dot" w:pos="8630"/>
            </w:tabs>
            <w:rPr>
              <w:noProof/>
              <w:kern w:val="2"/>
              <w:sz w:val="24"/>
              <w:szCs w:val="24"/>
              <w14:ligatures w14:val="standardContextual"/>
            </w:rPr>
          </w:pPr>
          <w:hyperlink w:anchor="_Toc241163082" w:history="1">
            <w:r w:rsidRPr="00E5713B">
              <w:rPr>
                <w:rStyle w:val="Hyperlink"/>
                <w:b/>
                <w:bCs/>
                <w:noProof/>
              </w:rPr>
              <w:t>5.5</w:t>
            </w:r>
            <w:r>
              <w:rPr>
                <w:noProof/>
                <w:kern w:val="2"/>
                <w:sz w:val="24"/>
                <w:szCs w:val="24"/>
                <w14:ligatures w14:val="standardContextual"/>
              </w:rPr>
              <w:tab/>
            </w:r>
            <w:r w:rsidRPr="00E5713B">
              <w:rPr>
                <w:rStyle w:val="Hyperlink"/>
                <w:b/>
                <w:bCs/>
                <w:noProof/>
              </w:rPr>
              <w:t>Scheduling at GHG Ties</w:t>
            </w:r>
            <w:r>
              <w:rPr>
                <w:noProof/>
                <w:webHidden/>
              </w:rPr>
              <w:tab/>
            </w:r>
            <w:r>
              <w:rPr>
                <w:noProof/>
                <w:webHidden/>
              </w:rPr>
              <w:fldChar w:fldCharType="begin"/>
            </w:r>
            <w:r>
              <w:rPr>
                <w:noProof/>
                <w:webHidden/>
              </w:rPr>
              <w:instrText xml:space="preserve"> PAGEREF _Toc241163082 \h </w:instrText>
            </w:r>
            <w:r>
              <w:rPr>
                <w:noProof/>
                <w:webHidden/>
              </w:rPr>
            </w:r>
            <w:r>
              <w:rPr>
                <w:noProof/>
                <w:webHidden/>
              </w:rPr>
              <w:fldChar w:fldCharType="separate"/>
            </w:r>
            <w:r>
              <w:rPr>
                <w:noProof/>
                <w:webHidden/>
              </w:rPr>
              <w:t>24</w:t>
            </w:r>
            <w:r>
              <w:rPr>
                <w:noProof/>
                <w:webHidden/>
              </w:rPr>
              <w:fldChar w:fldCharType="end"/>
            </w:r>
          </w:hyperlink>
        </w:p>
        <w:p w14:paraId="3851C758" w14:textId="79FDC2F5" w:rsidR="00596987" w:rsidRDefault="00596987">
          <w:pPr>
            <w:pStyle w:val="TOC1"/>
            <w:tabs>
              <w:tab w:val="left" w:pos="480"/>
              <w:tab w:val="right" w:leader="dot" w:pos="8630"/>
            </w:tabs>
            <w:rPr>
              <w:noProof/>
              <w:kern w:val="2"/>
              <w:sz w:val="24"/>
              <w:szCs w:val="24"/>
              <w14:ligatures w14:val="standardContextual"/>
            </w:rPr>
          </w:pPr>
          <w:hyperlink w:anchor="_Toc241163083" w:history="1">
            <w:r w:rsidRPr="00E5713B">
              <w:rPr>
                <w:rStyle w:val="Hyperlink"/>
                <w:b/>
                <w:bCs/>
                <w:noProof/>
              </w:rPr>
              <w:t>6.</w:t>
            </w:r>
            <w:r>
              <w:rPr>
                <w:noProof/>
                <w:kern w:val="2"/>
                <w:sz w:val="24"/>
                <w:szCs w:val="24"/>
                <w14:ligatures w14:val="standardContextual"/>
              </w:rPr>
              <w:tab/>
            </w:r>
            <w:r w:rsidRPr="00E5713B">
              <w:rPr>
                <w:rStyle w:val="Hyperlink"/>
                <w:b/>
                <w:bCs/>
                <w:noProof/>
              </w:rPr>
              <w:t>Reporting</w:t>
            </w:r>
            <w:r>
              <w:rPr>
                <w:noProof/>
                <w:webHidden/>
              </w:rPr>
              <w:tab/>
            </w:r>
            <w:r>
              <w:rPr>
                <w:noProof/>
                <w:webHidden/>
              </w:rPr>
              <w:fldChar w:fldCharType="begin"/>
            </w:r>
            <w:r>
              <w:rPr>
                <w:noProof/>
                <w:webHidden/>
              </w:rPr>
              <w:instrText xml:space="preserve"> PAGEREF _Toc241163083 \h </w:instrText>
            </w:r>
            <w:r>
              <w:rPr>
                <w:noProof/>
                <w:webHidden/>
              </w:rPr>
            </w:r>
            <w:r>
              <w:rPr>
                <w:noProof/>
                <w:webHidden/>
              </w:rPr>
              <w:fldChar w:fldCharType="separate"/>
            </w:r>
            <w:r>
              <w:rPr>
                <w:noProof/>
                <w:webHidden/>
              </w:rPr>
              <w:t>24</w:t>
            </w:r>
            <w:r>
              <w:rPr>
                <w:noProof/>
                <w:webHidden/>
              </w:rPr>
              <w:fldChar w:fldCharType="end"/>
            </w:r>
          </w:hyperlink>
        </w:p>
        <w:p w14:paraId="345958EE" w14:textId="3CEAC2CF" w:rsidR="00596987" w:rsidRDefault="00596987">
          <w:pPr>
            <w:pStyle w:val="TOC1"/>
            <w:tabs>
              <w:tab w:val="right" w:leader="dot" w:pos="8630"/>
            </w:tabs>
            <w:rPr>
              <w:noProof/>
              <w:kern w:val="2"/>
              <w:sz w:val="24"/>
              <w:szCs w:val="24"/>
              <w14:ligatures w14:val="standardContextual"/>
            </w:rPr>
          </w:pPr>
          <w:hyperlink w:anchor="_Toc241163084" w:history="1">
            <w:r w:rsidRPr="00E5713B">
              <w:rPr>
                <w:rStyle w:val="Hyperlink"/>
                <w:noProof/>
              </w:rPr>
              <w:t>Appendix A: LMP Decomposition Updates as of 05/01/2026</w:t>
            </w:r>
            <w:r>
              <w:rPr>
                <w:noProof/>
                <w:webHidden/>
              </w:rPr>
              <w:tab/>
            </w:r>
            <w:r>
              <w:rPr>
                <w:noProof/>
                <w:webHidden/>
              </w:rPr>
              <w:fldChar w:fldCharType="begin"/>
            </w:r>
            <w:r>
              <w:rPr>
                <w:noProof/>
                <w:webHidden/>
              </w:rPr>
              <w:instrText xml:space="preserve"> PAGEREF _Toc241163084 \h </w:instrText>
            </w:r>
            <w:r>
              <w:rPr>
                <w:noProof/>
                <w:webHidden/>
              </w:rPr>
            </w:r>
            <w:r>
              <w:rPr>
                <w:noProof/>
                <w:webHidden/>
              </w:rPr>
              <w:fldChar w:fldCharType="separate"/>
            </w:r>
            <w:r>
              <w:rPr>
                <w:noProof/>
                <w:webHidden/>
              </w:rPr>
              <w:t>25</w:t>
            </w:r>
            <w:r>
              <w:rPr>
                <w:noProof/>
                <w:webHidden/>
              </w:rPr>
              <w:fldChar w:fldCharType="end"/>
            </w:r>
          </w:hyperlink>
        </w:p>
        <w:p w14:paraId="62B573C2" w14:textId="61DDF835" w:rsidR="00596987" w:rsidRDefault="00596987">
          <w:pPr>
            <w:pStyle w:val="TOC1"/>
            <w:tabs>
              <w:tab w:val="right" w:leader="dot" w:pos="8630"/>
            </w:tabs>
            <w:rPr>
              <w:noProof/>
              <w:kern w:val="2"/>
              <w:sz w:val="24"/>
              <w:szCs w:val="24"/>
              <w14:ligatures w14:val="standardContextual"/>
            </w:rPr>
          </w:pPr>
          <w:hyperlink w:anchor="_Toc241163085" w:history="1">
            <w:r w:rsidRPr="00E5713B">
              <w:rPr>
                <w:rStyle w:val="Hyperlink"/>
                <w:noProof/>
              </w:rPr>
              <w:t>Appendix B: Acronyms</w:t>
            </w:r>
            <w:r>
              <w:rPr>
                <w:noProof/>
                <w:webHidden/>
              </w:rPr>
              <w:tab/>
            </w:r>
            <w:r>
              <w:rPr>
                <w:noProof/>
                <w:webHidden/>
              </w:rPr>
              <w:fldChar w:fldCharType="begin"/>
            </w:r>
            <w:r>
              <w:rPr>
                <w:noProof/>
                <w:webHidden/>
              </w:rPr>
              <w:instrText xml:space="preserve"> PAGEREF _Toc241163085 \h </w:instrText>
            </w:r>
            <w:r>
              <w:rPr>
                <w:noProof/>
                <w:webHidden/>
              </w:rPr>
            </w:r>
            <w:r>
              <w:rPr>
                <w:noProof/>
                <w:webHidden/>
              </w:rPr>
              <w:fldChar w:fldCharType="separate"/>
            </w:r>
            <w:r>
              <w:rPr>
                <w:noProof/>
                <w:webHidden/>
              </w:rPr>
              <w:t>26</w:t>
            </w:r>
            <w:r>
              <w:rPr>
                <w:noProof/>
                <w:webHidden/>
              </w:rPr>
              <w:fldChar w:fldCharType="end"/>
            </w:r>
          </w:hyperlink>
        </w:p>
        <w:p w14:paraId="41937B81" w14:textId="6626B663" w:rsidR="006C2940" w:rsidRDefault="006C2940">
          <w:r>
            <w:rPr>
              <w:b/>
              <w:bCs/>
              <w:noProof/>
            </w:rPr>
            <w:fldChar w:fldCharType="end"/>
          </w:r>
        </w:p>
      </w:sdtContent>
    </w:sdt>
    <w:p w14:paraId="0D087A3F" w14:textId="77777777" w:rsidR="002215C8" w:rsidRPr="002F6D4D" w:rsidRDefault="002215C8" w:rsidP="00ED2F38">
      <w:pPr>
        <w:pStyle w:val="Heading1"/>
        <w:rPr>
          <w:rFonts w:ascii="Arial" w:hAnsi="Arial" w:cs="Arial"/>
          <w:sz w:val="22"/>
          <w:szCs w:val="22"/>
        </w:rPr>
      </w:pPr>
    </w:p>
    <w:p w14:paraId="19467C49" w14:textId="77777777" w:rsidR="002215C8" w:rsidRPr="002F6D4D" w:rsidRDefault="002215C8" w:rsidP="00ED2F38">
      <w:pPr>
        <w:rPr>
          <w:rFonts w:ascii="Arial" w:hAnsi="Arial" w:cs="Arial"/>
          <w:b/>
          <w:bCs/>
        </w:rPr>
      </w:pPr>
    </w:p>
    <w:p w14:paraId="401AC0BE" w14:textId="77777777" w:rsidR="002215C8" w:rsidRPr="002F6D4D" w:rsidRDefault="002215C8" w:rsidP="00ED2F38">
      <w:pPr>
        <w:rPr>
          <w:rFonts w:ascii="Arial" w:hAnsi="Arial" w:cs="Arial"/>
          <w:b/>
          <w:bCs/>
          <w:sz w:val="40"/>
        </w:rPr>
        <w:sectPr w:rsidR="002215C8" w:rsidRPr="002F6D4D">
          <w:headerReference w:type="even" r:id="rId14"/>
          <w:headerReference w:type="default" r:id="rId15"/>
          <w:footerReference w:type="default" r:id="rId16"/>
          <w:headerReference w:type="first" r:id="rId17"/>
          <w:pgSz w:w="12240" w:h="15840"/>
          <w:pgMar w:top="1440" w:right="1800" w:bottom="720" w:left="1800" w:header="720" w:footer="720" w:gutter="0"/>
          <w:pgNumType w:fmt="lowerRoman" w:start="1"/>
          <w:cols w:space="720"/>
          <w:docGrid w:linePitch="360"/>
        </w:sectPr>
      </w:pPr>
    </w:p>
    <w:p w14:paraId="5D610E67" w14:textId="77777777" w:rsidR="002215C8" w:rsidRPr="002F6D4D" w:rsidRDefault="002215C8" w:rsidP="00ED2F38">
      <w:pPr>
        <w:pStyle w:val="Heading3"/>
        <w:rPr>
          <w:rFonts w:ascii="Arial" w:hAnsi="Arial" w:cs="Arial"/>
          <w:sz w:val="32"/>
        </w:rPr>
      </w:pPr>
    </w:p>
    <w:p w14:paraId="5B796636" w14:textId="4D7B1228" w:rsidR="006C2940" w:rsidRPr="003A2D4A" w:rsidRDefault="006C2940" w:rsidP="009D5E23">
      <w:pPr>
        <w:pStyle w:val="Heading1"/>
        <w:rPr>
          <w:b/>
          <w:bCs/>
        </w:rPr>
      </w:pPr>
      <w:bookmarkStart w:id="1" w:name="_Toc241163044"/>
      <w:r w:rsidRPr="003A2D4A">
        <w:rPr>
          <w:b/>
          <w:bCs/>
        </w:rPr>
        <w:t>Introduction</w:t>
      </w:r>
      <w:bookmarkEnd w:id="1"/>
    </w:p>
    <w:p w14:paraId="47D00F64" w14:textId="77777777" w:rsidR="008200F7" w:rsidRPr="008200F7" w:rsidRDefault="008200F7" w:rsidP="008200F7"/>
    <w:p w14:paraId="6FD4FCE7" w14:textId="74E0DF4B" w:rsidR="008200F7" w:rsidRPr="00C7042C" w:rsidRDefault="008200F7" w:rsidP="008200F7">
      <w:pPr>
        <w:pStyle w:val="Heading2"/>
        <w:rPr>
          <w:b/>
          <w:bCs/>
        </w:rPr>
      </w:pPr>
      <w:bookmarkStart w:id="2" w:name="_Toc241163045"/>
      <w:r w:rsidRPr="00C7042C">
        <w:rPr>
          <w:b/>
          <w:bCs/>
        </w:rPr>
        <w:t>Purpose and Scope</w:t>
      </w:r>
      <w:bookmarkEnd w:id="2"/>
    </w:p>
    <w:p w14:paraId="0FB01DA3" w14:textId="02FAF5BC" w:rsidR="008200F7" w:rsidRDefault="008200F7" w:rsidP="008200F7">
      <w:r>
        <w:t>The purpose of the GHG handbook is to summarize and clarify the rules and processes for participating in the ISO’s GHG market model</w:t>
      </w:r>
      <w:r w:rsidR="00580CA1">
        <w:t xml:space="preserve">, </w:t>
      </w:r>
      <w:r>
        <w:t>applicable to both</w:t>
      </w:r>
      <w:r w:rsidR="00580CA1">
        <w:t xml:space="preserve"> EDAM and WEIM-only </w:t>
      </w:r>
      <w:r>
        <w:t xml:space="preserve">market participants. </w:t>
      </w:r>
    </w:p>
    <w:p w14:paraId="0357E65A" w14:textId="77777777" w:rsidR="006D203B" w:rsidRPr="006D203B" w:rsidRDefault="006D203B" w:rsidP="006D203B">
      <w:r w:rsidRPr="006D203B">
        <w:t>This handbook is a living resource that will evolve as GHG market participation processes and practices develop. Market participant questions, feedback, and experience will help shape future updates and clarifications. Stakeholders are encouraged to stay engaged as guidance continues to evolve.</w:t>
      </w:r>
    </w:p>
    <w:p w14:paraId="00A216E9" w14:textId="3AA1AB26" w:rsidR="009B306E" w:rsidRDefault="00EA0B02" w:rsidP="008200F7">
      <w:r w:rsidRPr="00EB1C0A">
        <w:t>Disclaimer: The information contained in this handbook guide is provided for general information only and does not constitute legal or regulatory advice. The ultimate responsibility for complying with the ISO FERC Tariff and other applicable laws, rules or regulations lies with you. In no event shall the ISO or its employees be liable to you or anyone else for any decision made or action taken in reliance on the information in this guide. This guide may be updated from time to time without notice.</w:t>
      </w:r>
    </w:p>
    <w:p w14:paraId="5B3F8DF2" w14:textId="77777777" w:rsidR="003D1417" w:rsidRDefault="003D1417" w:rsidP="008200F7"/>
    <w:p w14:paraId="56655ED4" w14:textId="16503AC6" w:rsidR="00CA5097" w:rsidRPr="00B476BE" w:rsidRDefault="00CA5097" w:rsidP="00B476BE">
      <w:pPr>
        <w:pStyle w:val="Heading2"/>
        <w:rPr>
          <w:b/>
          <w:bCs/>
        </w:rPr>
      </w:pPr>
      <w:bookmarkStart w:id="3" w:name="_Toc241163046"/>
      <w:r w:rsidRPr="00C7042C">
        <w:rPr>
          <w:b/>
          <w:bCs/>
        </w:rPr>
        <w:t>Scope of Enhancements and Impacted Parties</w:t>
      </w:r>
      <w:bookmarkEnd w:id="3"/>
      <w:r w:rsidRPr="00C7042C">
        <w:rPr>
          <w:b/>
          <w:bCs/>
        </w:rPr>
        <w:t xml:space="preserve"> </w:t>
      </w:r>
    </w:p>
    <w:p w14:paraId="7A2C6F1B" w14:textId="5466B213" w:rsidR="009B306E" w:rsidRPr="00B476BE" w:rsidRDefault="00B93768" w:rsidP="009B306E">
      <w:pPr>
        <w:rPr>
          <w:b/>
          <w:bCs/>
          <w:color w:val="FF0000"/>
        </w:rPr>
      </w:pPr>
      <w:r w:rsidRPr="00B93768">
        <w:rPr>
          <w:b/>
          <w:bCs/>
          <w:color w:val="FF0000"/>
        </w:rPr>
        <w:t>This section is under development and will be updated as conditions evolve.</w:t>
      </w:r>
    </w:p>
    <w:p w14:paraId="7C617C61" w14:textId="77777777" w:rsidR="008200F7" w:rsidRDefault="008200F7" w:rsidP="008200F7"/>
    <w:p w14:paraId="28A56C95" w14:textId="4AD39E34" w:rsidR="008200F7" w:rsidRPr="00B476BE" w:rsidRDefault="008200F7" w:rsidP="00B476BE">
      <w:pPr>
        <w:pStyle w:val="Heading2"/>
        <w:rPr>
          <w:b/>
          <w:bCs/>
        </w:rPr>
      </w:pPr>
      <w:bookmarkStart w:id="4" w:name="_Toc241163047"/>
      <w:r w:rsidRPr="00C7042C">
        <w:rPr>
          <w:b/>
          <w:bCs/>
        </w:rPr>
        <w:t>References</w:t>
      </w:r>
      <w:r w:rsidR="00B07225" w:rsidRPr="00C7042C">
        <w:rPr>
          <w:b/>
          <w:bCs/>
        </w:rPr>
        <w:t xml:space="preserve"> and Resources</w:t>
      </w:r>
      <w:bookmarkEnd w:id="4"/>
      <w:r w:rsidR="00B07225" w:rsidRPr="00C7042C">
        <w:rPr>
          <w:b/>
          <w:bCs/>
        </w:rPr>
        <w:t xml:space="preserve"> </w:t>
      </w:r>
    </w:p>
    <w:p w14:paraId="4148637D" w14:textId="77777777" w:rsidR="00966384" w:rsidRPr="003A2D4A" w:rsidRDefault="00966384" w:rsidP="00966384">
      <w:pPr>
        <w:spacing w:after="0" w:line="300" w:lineRule="atLeast"/>
        <w:rPr>
          <w:rFonts w:eastAsia="Times New Roman" w:cs="Segoe UI"/>
        </w:rPr>
      </w:pPr>
      <w:r w:rsidRPr="003A2D4A">
        <w:rPr>
          <w:rFonts w:eastAsia="Times New Roman" w:cs="Segoe UI"/>
        </w:rPr>
        <w:t>The GHG Readiness Handbook incorporates information from the following resources:</w:t>
      </w:r>
    </w:p>
    <w:p w14:paraId="1929EDC9" w14:textId="40B6C219" w:rsidR="00AC3ECC" w:rsidRDefault="00AC3ECC" w:rsidP="008200F7">
      <w:r>
        <w:t xml:space="preserve"> </w:t>
      </w:r>
    </w:p>
    <w:p w14:paraId="20DBE8C2" w14:textId="1F7942CF" w:rsidR="008E3980" w:rsidRDefault="00AB5E84" w:rsidP="00271375">
      <w:pPr>
        <w:pStyle w:val="ListParagraph"/>
        <w:numPr>
          <w:ilvl w:val="0"/>
          <w:numId w:val="20"/>
        </w:numPr>
        <w:ind w:left="360"/>
      </w:pPr>
      <w:hyperlink r:id="rId18" w:history="1">
        <w:r w:rsidRPr="00AB5E84">
          <w:rPr>
            <w:rStyle w:val="Hyperlink"/>
          </w:rPr>
          <w:t>California ISO Tariff</w:t>
        </w:r>
      </w:hyperlink>
    </w:p>
    <w:p w14:paraId="3C2B6967" w14:textId="77777777" w:rsidR="008E3980" w:rsidRDefault="008E3980" w:rsidP="003A2D4A">
      <w:pPr>
        <w:pStyle w:val="ListParagraph"/>
        <w:ind w:left="360"/>
      </w:pPr>
    </w:p>
    <w:p w14:paraId="6AA98AF2" w14:textId="13C43DCC" w:rsidR="004B2E02" w:rsidRDefault="00FF0C15" w:rsidP="00271375">
      <w:pPr>
        <w:pStyle w:val="ListParagraph"/>
        <w:numPr>
          <w:ilvl w:val="0"/>
          <w:numId w:val="20"/>
        </w:numPr>
        <w:ind w:left="360"/>
      </w:pPr>
      <w:hyperlink r:id="rId19" w:history="1">
        <w:r w:rsidRPr="00FF0C15">
          <w:rPr>
            <w:rStyle w:val="Hyperlink"/>
          </w:rPr>
          <w:t xml:space="preserve">Business Requirements Specification v1.7 Redline – Extended Day-Ahead Market </w:t>
        </w:r>
      </w:hyperlink>
      <w:r>
        <w:t xml:space="preserve"> </w:t>
      </w:r>
    </w:p>
    <w:p w14:paraId="72824D88" w14:textId="77777777" w:rsidR="004B2E02" w:rsidRDefault="004B2E02" w:rsidP="003A2D4A">
      <w:pPr>
        <w:pStyle w:val="ListParagraph"/>
        <w:ind w:left="360"/>
      </w:pPr>
    </w:p>
    <w:p w14:paraId="28DCA701" w14:textId="4A7B0D98" w:rsidR="00805797" w:rsidRDefault="00805797" w:rsidP="00AB5E84">
      <w:pPr>
        <w:pStyle w:val="ListParagraph"/>
        <w:numPr>
          <w:ilvl w:val="0"/>
          <w:numId w:val="20"/>
        </w:numPr>
        <w:ind w:left="360"/>
      </w:pPr>
      <w:hyperlink r:id="rId20" w:history="1">
        <w:r w:rsidRPr="00AB5E84">
          <w:rPr>
            <w:rStyle w:val="Hyperlink"/>
          </w:rPr>
          <w:t>Business Practice Manuals (BPMs)</w:t>
        </w:r>
      </w:hyperlink>
      <w:r>
        <w:t xml:space="preserve"> </w:t>
      </w:r>
    </w:p>
    <w:p w14:paraId="03C28EC7" w14:textId="38CFA5C8" w:rsidR="00B07225" w:rsidRDefault="00B07225" w:rsidP="00AB5E84">
      <w:pPr>
        <w:pStyle w:val="ListParagraph"/>
        <w:numPr>
          <w:ilvl w:val="0"/>
          <w:numId w:val="20"/>
        </w:numPr>
      </w:pPr>
      <w:hyperlink r:id="rId21" w:history="1">
        <w:r w:rsidRPr="00AB5E84">
          <w:rPr>
            <w:rStyle w:val="Hyperlink"/>
          </w:rPr>
          <w:t>BPM for Extended Day-Ahead Market</w:t>
        </w:r>
      </w:hyperlink>
      <w:r w:rsidRPr="00271375">
        <w:t>, Section 23: Greenhouse Gas (GHG) Accounting</w:t>
      </w:r>
      <w:r w:rsidR="00271375" w:rsidRPr="00271375">
        <w:t xml:space="preserve"> (</w:t>
      </w:r>
      <w:r w:rsidR="00271375" w:rsidRPr="005856BA">
        <w:t xml:space="preserve">applicable for both EDAM and </w:t>
      </w:r>
      <w:r w:rsidR="00E10665" w:rsidRPr="005856BA">
        <w:t>WEIM</w:t>
      </w:r>
      <w:r w:rsidR="00271375" w:rsidRPr="005856BA">
        <w:t>-only entities</w:t>
      </w:r>
      <w:r w:rsidR="00271375" w:rsidRPr="00271375">
        <w:t>)</w:t>
      </w:r>
    </w:p>
    <w:p w14:paraId="7AC69CAE" w14:textId="69C4AA9C" w:rsidR="000D44DD" w:rsidRDefault="000D44DD" w:rsidP="00AB5E84">
      <w:pPr>
        <w:pStyle w:val="ListParagraph"/>
        <w:numPr>
          <w:ilvl w:val="0"/>
          <w:numId w:val="20"/>
        </w:numPr>
      </w:pPr>
      <w:hyperlink r:id="rId22" w:history="1">
        <w:r w:rsidRPr="00AB5E84">
          <w:rPr>
            <w:rStyle w:val="Hyperlink"/>
          </w:rPr>
          <w:t>BPM for Western Energy Imbalance Market</w:t>
        </w:r>
      </w:hyperlink>
      <w:r>
        <w:t xml:space="preserve"> </w:t>
      </w:r>
    </w:p>
    <w:p w14:paraId="0050AE35" w14:textId="26F109C2" w:rsidR="005856BA" w:rsidRDefault="005856BA" w:rsidP="00AB5E84">
      <w:pPr>
        <w:pStyle w:val="ListParagraph"/>
        <w:numPr>
          <w:ilvl w:val="1"/>
          <w:numId w:val="20"/>
        </w:numPr>
      </w:pPr>
      <w:r>
        <w:t>Section 11.3.3</w:t>
      </w:r>
      <w:r w:rsidR="00C673DB">
        <w:t xml:space="preserve"> </w:t>
      </w:r>
      <w:r>
        <w:t xml:space="preserve">Accounting for Greenhouse Gas Regulation </w:t>
      </w:r>
    </w:p>
    <w:p w14:paraId="29075673" w14:textId="32AF9339" w:rsidR="009F71EB" w:rsidRDefault="00805797" w:rsidP="00AB5E84">
      <w:pPr>
        <w:pStyle w:val="ListParagraph"/>
        <w:numPr>
          <w:ilvl w:val="0"/>
          <w:numId w:val="20"/>
        </w:numPr>
      </w:pPr>
      <w:hyperlink r:id="rId23" w:history="1">
        <w:r w:rsidRPr="00AB5E84">
          <w:rPr>
            <w:rStyle w:val="Hyperlink"/>
          </w:rPr>
          <w:t>BPM for Market Instruments</w:t>
        </w:r>
      </w:hyperlink>
    </w:p>
    <w:p w14:paraId="5506D01E" w14:textId="37ADFE73" w:rsidR="00805797" w:rsidRDefault="00805797" w:rsidP="00AB5E84">
      <w:pPr>
        <w:pStyle w:val="ListParagraph"/>
        <w:numPr>
          <w:ilvl w:val="1"/>
          <w:numId w:val="20"/>
        </w:numPr>
      </w:pPr>
      <w:r>
        <w:t xml:space="preserve">Section 11 Reporting Information </w:t>
      </w:r>
    </w:p>
    <w:p w14:paraId="2F0F43B8" w14:textId="7F8AFAFD" w:rsidR="009F71EB" w:rsidRDefault="009F71EB" w:rsidP="00AB5E84">
      <w:pPr>
        <w:pStyle w:val="ListParagraph"/>
        <w:numPr>
          <w:ilvl w:val="1"/>
          <w:numId w:val="20"/>
        </w:numPr>
      </w:pPr>
      <w:r>
        <w:lastRenderedPageBreak/>
        <w:t>Section 1</w:t>
      </w:r>
      <w:r w:rsidR="000D44DD">
        <w:t xml:space="preserve">3 Public Market Information </w:t>
      </w:r>
      <w:r>
        <w:t xml:space="preserve"> </w:t>
      </w:r>
    </w:p>
    <w:p w14:paraId="026EE0EC" w14:textId="77777777" w:rsidR="000D44DD" w:rsidRDefault="00805797" w:rsidP="00AB5E84">
      <w:pPr>
        <w:pStyle w:val="ListParagraph"/>
        <w:numPr>
          <w:ilvl w:val="1"/>
          <w:numId w:val="20"/>
        </w:numPr>
      </w:pPr>
      <w:r>
        <w:t>Attachment B</w:t>
      </w:r>
      <w:r w:rsidR="000D44DD">
        <w:t>.2 Generator Resource Data Template</w:t>
      </w:r>
    </w:p>
    <w:p w14:paraId="48120C0F" w14:textId="77777777" w:rsidR="000D44DD" w:rsidRDefault="000D44DD" w:rsidP="00AB5E84">
      <w:pPr>
        <w:pStyle w:val="ListParagraph"/>
        <w:numPr>
          <w:ilvl w:val="1"/>
          <w:numId w:val="20"/>
        </w:numPr>
      </w:pPr>
      <w:r>
        <w:t xml:space="preserve">Attachment D.5 Calculation of Default Energy Bids, Variable Cost Option </w:t>
      </w:r>
    </w:p>
    <w:p w14:paraId="0716541C" w14:textId="2803E0C1" w:rsidR="00805797" w:rsidRDefault="000D44DD" w:rsidP="00AB5E84">
      <w:pPr>
        <w:pStyle w:val="ListParagraph"/>
        <w:numPr>
          <w:ilvl w:val="1"/>
          <w:numId w:val="20"/>
        </w:numPr>
      </w:pPr>
      <w:r>
        <w:t>Attachement G</w:t>
      </w:r>
      <w:r w:rsidR="008668DB">
        <w:t xml:space="preserve"> </w:t>
      </w:r>
      <w:r>
        <w:t>Registered and Proxy Cost Options</w:t>
      </w:r>
    </w:p>
    <w:p w14:paraId="46790233" w14:textId="4DD9CE16" w:rsidR="000D44DD" w:rsidRDefault="000D44DD" w:rsidP="00AB5E84">
      <w:pPr>
        <w:pStyle w:val="ListParagraph"/>
        <w:numPr>
          <w:ilvl w:val="1"/>
          <w:numId w:val="20"/>
        </w:numPr>
      </w:pPr>
      <w:r>
        <w:t xml:space="preserve">Attachment H Transition Costs for Multi-state Generator Resources </w:t>
      </w:r>
    </w:p>
    <w:p w14:paraId="401FCC6B" w14:textId="21C06EEC" w:rsidR="000D44DD" w:rsidRDefault="000D44DD" w:rsidP="00AB5E84">
      <w:pPr>
        <w:pStyle w:val="ListParagraph"/>
        <w:numPr>
          <w:ilvl w:val="1"/>
          <w:numId w:val="20"/>
        </w:numPr>
      </w:pPr>
      <w:r>
        <w:t xml:space="preserve">Attachment K Greenhouse Gas Allowance Price Calculation, Cost-based Bid Calculations, and Examples </w:t>
      </w:r>
    </w:p>
    <w:p w14:paraId="14BC9EE1" w14:textId="08668189" w:rsidR="00C673DB" w:rsidRDefault="00C673DB" w:rsidP="00AB5E84">
      <w:pPr>
        <w:pStyle w:val="ListParagraph"/>
        <w:numPr>
          <w:ilvl w:val="0"/>
          <w:numId w:val="20"/>
        </w:numPr>
      </w:pPr>
      <w:hyperlink r:id="rId24" w:history="1">
        <w:r w:rsidRPr="00AB5E84">
          <w:rPr>
            <w:rStyle w:val="Hyperlink"/>
          </w:rPr>
          <w:t>BPM for the Full Network Model</w:t>
        </w:r>
      </w:hyperlink>
    </w:p>
    <w:p w14:paraId="315D99DE" w14:textId="0807B623" w:rsidR="00271375" w:rsidRDefault="00AB5E84" w:rsidP="00AB5E84">
      <w:pPr>
        <w:pStyle w:val="ListParagraph"/>
        <w:numPr>
          <w:ilvl w:val="0"/>
          <w:numId w:val="20"/>
        </w:numPr>
      </w:pPr>
      <w:hyperlink r:id="rId25" w:history="1">
        <w:r w:rsidRPr="00AB5E84">
          <w:rPr>
            <w:rStyle w:val="Hyperlink"/>
          </w:rPr>
          <w:t>BPM for Settlements and Billing</w:t>
        </w:r>
      </w:hyperlink>
      <w:r w:rsidR="00C673DB">
        <w:t xml:space="preserve"> </w:t>
      </w:r>
    </w:p>
    <w:p w14:paraId="63306223" w14:textId="77777777" w:rsidR="00AB5E84" w:rsidRPr="00271375" w:rsidRDefault="00AB5E84" w:rsidP="00AB5E84">
      <w:pPr>
        <w:pStyle w:val="ListParagraph"/>
      </w:pPr>
    </w:p>
    <w:p w14:paraId="494879F9" w14:textId="21D3CE45" w:rsidR="00FF0C15" w:rsidRDefault="00B07225" w:rsidP="00AB5E84">
      <w:pPr>
        <w:pStyle w:val="ListParagraph"/>
        <w:numPr>
          <w:ilvl w:val="0"/>
          <w:numId w:val="20"/>
        </w:numPr>
        <w:ind w:left="360"/>
      </w:pPr>
      <w:r>
        <w:t xml:space="preserve">Evergreen training: </w:t>
      </w:r>
      <w:r w:rsidR="00E10665">
        <w:t xml:space="preserve">Greenhouse Gas Coordination - </w:t>
      </w:r>
      <w:r>
        <w:t>GHG Price Formation</w:t>
      </w:r>
    </w:p>
    <w:p w14:paraId="06E90CB5" w14:textId="187F860A" w:rsidR="00FF0C15" w:rsidRPr="00FF0C15" w:rsidRDefault="00FF0C15" w:rsidP="00FF0C15">
      <w:pPr>
        <w:pStyle w:val="ListParagraph"/>
        <w:numPr>
          <w:ilvl w:val="1"/>
          <w:numId w:val="20"/>
        </w:numPr>
        <w:rPr>
          <w:rStyle w:val="Hyperlink"/>
        </w:rPr>
      </w:pPr>
      <w:r>
        <w:fldChar w:fldCharType="begin"/>
      </w:r>
      <w:r>
        <w:instrText>HYPERLINK "https://www.youtube.com/watch?v=88EiC5Tnzqk"</w:instrText>
      </w:r>
      <w:r>
        <w:fldChar w:fldCharType="separate"/>
      </w:r>
      <w:r w:rsidRPr="00FF0C15">
        <w:rPr>
          <w:rStyle w:val="Hyperlink"/>
        </w:rPr>
        <w:t>Chapter 1</w:t>
      </w:r>
    </w:p>
    <w:p w14:paraId="210E0B84" w14:textId="2A8C1FD1" w:rsidR="00FF0C15" w:rsidRDefault="00FF0C15" w:rsidP="00FF0C15">
      <w:pPr>
        <w:pStyle w:val="ListParagraph"/>
        <w:numPr>
          <w:ilvl w:val="1"/>
          <w:numId w:val="20"/>
        </w:numPr>
      </w:pPr>
      <w:r>
        <w:fldChar w:fldCharType="end"/>
      </w:r>
      <w:hyperlink r:id="rId26" w:history="1">
        <w:r w:rsidRPr="00FF0C15">
          <w:rPr>
            <w:rStyle w:val="Hyperlink"/>
          </w:rPr>
          <w:t>Chapter 2</w:t>
        </w:r>
      </w:hyperlink>
    </w:p>
    <w:p w14:paraId="1377A518" w14:textId="77AD0741" w:rsidR="00FF0C15" w:rsidRPr="00E10665" w:rsidRDefault="00E10665" w:rsidP="00FF0C15">
      <w:pPr>
        <w:pStyle w:val="ListParagraph"/>
        <w:numPr>
          <w:ilvl w:val="1"/>
          <w:numId w:val="20"/>
        </w:numPr>
        <w:rPr>
          <w:rStyle w:val="Hyperlink"/>
        </w:rPr>
      </w:pPr>
      <w:r>
        <w:fldChar w:fldCharType="begin"/>
      </w:r>
      <w:r>
        <w:instrText>HYPERLINK "https://www.youtube.com/watch?v=g4URLuwviPg"</w:instrText>
      </w:r>
      <w:r>
        <w:fldChar w:fldCharType="separate"/>
      </w:r>
      <w:r w:rsidR="00FF0C15" w:rsidRPr="00E10665">
        <w:rPr>
          <w:rStyle w:val="Hyperlink"/>
        </w:rPr>
        <w:t>Chapter 3</w:t>
      </w:r>
    </w:p>
    <w:p w14:paraId="3BA27C25" w14:textId="75516BFE" w:rsidR="00B07225" w:rsidRPr="00E10665" w:rsidRDefault="00E10665" w:rsidP="003A2D4A">
      <w:pPr>
        <w:pStyle w:val="ListParagraph"/>
        <w:numPr>
          <w:ilvl w:val="1"/>
          <w:numId w:val="20"/>
        </w:numPr>
        <w:rPr>
          <w:rStyle w:val="Hyperlink"/>
        </w:rPr>
      </w:pPr>
      <w:r>
        <w:fldChar w:fldCharType="end"/>
      </w:r>
      <w:r>
        <w:fldChar w:fldCharType="begin"/>
      </w:r>
      <w:r>
        <w:instrText>HYPERLINK "https://www.youtube.com/watch?v=z2TVoS68G7I"</w:instrText>
      </w:r>
      <w:r>
        <w:fldChar w:fldCharType="separate"/>
      </w:r>
      <w:r w:rsidR="00FF0C15" w:rsidRPr="00E10665">
        <w:rPr>
          <w:rStyle w:val="Hyperlink"/>
        </w:rPr>
        <w:t>Chapter 4</w:t>
      </w:r>
      <w:r w:rsidR="00B07225" w:rsidRPr="00E10665">
        <w:rPr>
          <w:rStyle w:val="Hyperlink"/>
        </w:rPr>
        <w:t xml:space="preserve"> </w:t>
      </w:r>
    </w:p>
    <w:p w14:paraId="54BB6B9E" w14:textId="772CCC91" w:rsidR="00271375" w:rsidRDefault="00E10665" w:rsidP="00271375">
      <w:pPr>
        <w:pStyle w:val="ListParagraph"/>
        <w:ind w:left="360"/>
      </w:pPr>
      <w:r>
        <w:fldChar w:fldCharType="end"/>
      </w:r>
    </w:p>
    <w:p w14:paraId="15B7FADD" w14:textId="0E05D06B" w:rsidR="00625BF5" w:rsidRDefault="00625BF5" w:rsidP="00B476BE">
      <w:pPr>
        <w:pStyle w:val="ListParagraph"/>
        <w:numPr>
          <w:ilvl w:val="0"/>
          <w:numId w:val="52"/>
        </w:numPr>
      </w:pPr>
      <w:hyperlink r:id="rId27" w:history="1">
        <w:r w:rsidRPr="00625BF5">
          <w:rPr>
            <w:rStyle w:val="Hyperlink"/>
          </w:rPr>
          <w:t>Extended Day-Ahead Market Initiatives Page</w:t>
        </w:r>
      </w:hyperlink>
    </w:p>
    <w:p w14:paraId="70763159" w14:textId="77777777" w:rsidR="00625BF5" w:rsidRDefault="00625BF5" w:rsidP="00271375">
      <w:pPr>
        <w:pStyle w:val="ListParagraph"/>
        <w:ind w:left="360"/>
      </w:pPr>
    </w:p>
    <w:p w14:paraId="510CB055" w14:textId="69F733BC" w:rsidR="00625BF5" w:rsidRDefault="00625BF5" w:rsidP="00EB1C0A">
      <w:pPr>
        <w:pStyle w:val="ListParagraph"/>
        <w:numPr>
          <w:ilvl w:val="0"/>
          <w:numId w:val="20"/>
        </w:numPr>
        <w:ind w:left="360"/>
      </w:pPr>
      <w:hyperlink r:id="rId28" w:history="1">
        <w:r w:rsidRPr="00625BF5">
          <w:rPr>
            <w:rStyle w:val="Hyperlink"/>
          </w:rPr>
          <w:t>Extended Day-Ahead Market Technical Description</w:t>
        </w:r>
      </w:hyperlink>
      <w:r>
        <w:t xml:space="preserve"> document</w:t>
      </w:r>
    </w:p>
    <w:p w14:paraId="538C6781" w14:textId="77777777" w:rsidR="00AB5E84" w:rsidRDefault="00AB5E84" w:rsidP="00AB5E84">
      <w:pPr>
        <w:pStyle w:val="ListParagraph"/>
        <w:ind w:left="360"/>
      </w:pPr>
    </w:p>
    <w:p w14:paraId="2D40E923" w14:textId="77777777" w:rsidR="00AB5E84" w:rsidRDefault="00AB5E84" w:rsidP="00AB5E84">
      <w:pPr>
        <w:pStyle w:val="ListParagraph"/>
        <w:numPr>
          <w:ilvl w:val="0"/>
          <w:numId w:val="20"/>
        </w:numPr>
        <w:ind w:left="360"/>
      </w:pPr>
      <w:r>
        <w:t>Readiness notes</w:t>
      </w:r>
    </w:p>
    <w:p w14:paraId="2E3C9F22" w14:textId="77777777" w:rsidR="00AB5E84" w:rsidRDefault="00AB5E84" w:rsidP="00AB5E84">
      <w:pPr>
        <w:pStyle w:val="ListParagraph"/>
        <w:numPr>
          <w:ilvl w:val="1"/>
          <w:numId w:val="20"/>
        </w:numPr>
      </w:pPr>
      <w:hyperlink r:id="rId29" w:history="1">
        <w:r w:rsidRPr="00200136">
          <w:rPr>
            <w:rStyle w:val="Hyperlink"/>
          </w:rPr>
          <w:t>Greenhouse Gas (GHG) Bidding and Pricing Updates for EDAM</w:t>
        </w:r>
      </w:hyperlink>
    </w:p>
    <w:p w14:paraId="7BDECBE4" w14:textId="77777777" w:rsidR="00AB5E84" w:rsidRDefault="00AB5E84" w:rsidP="00AB5E84">
      <w:pPr>
        <w:pStyle w:val="ListParagraph"/>
        <w:ind w:left="360"/>
      </w:pPr>
    </w:p>
    <w:p w14:paraId="6B2F6746" w14:textId="4E47ACE6" w:rsidR="00B07225" w:rsidRDefault="00200136" w:rsidP="00271375">
      <w:pPr>
        <w:pStyle w:val="ListParagraph"/>
        <w:numPr>
          <w:ilvl w:val="0"/>
          <w:numId w:val="20"/>
        </w:numPr>
        <w:ind w:left="360"/>
      </w:pPr>
      <w:r>
        <w:t xml:space="preserve">Training Center </w:t>
      </w:r>
      <w:r w:rsidR="00E10665">
        <w:t>M</w:t>
      </w:r>
      <w:r>
        <w:t>aterials</w:t>
      </w:r>
    </w:p>
    <w:p w14:paraId="2D83FCE4" w14:textId="77777777" w:rsidR="00200136" w:rsidRDefault="00200136" w:rsidP="003A2D4A">
      <w:pPr>
        <w:pStyle w:val="ListParagraph"/>
      </w:pPr>
    </w:p>
    <w:p w14:paraId="0C6C3042" w14:textId="50A3D104" w:rsidR="00200136" w:rsidRDefault="00200136" w:rsidP="00200136">
      <w:pPr>
        <w:pStyle w:val="ListParagraph"/>
        <w:numPr>
          <w:ilvl w:val="1"/>
          <w:numId w:val="20"/>
        </w:numPr>
      </w:pPr>
      <w:hyperlink r:id="rId30" w:history="1">
        <w:r w:rsidRPr="00200136">
          <w:rPr>
            <w:rStyle w:val="Hyperlink"/>
          </w:rPr>
          <w:t>EDAM Greenhouse Gas Regulation Obligations</w:t>
        </w:r>
      </w:hyperlink>
      <w:r>
        <w:t xml:space="preserve"> computer-based training</w:t>
      </w:r>
    </w:p>
    <w:p w14:paraId="51DA992C" w14:textId="76B200E6" w:rsidR="00B07225" w:rsidRPr="00B07225" w:rsidRDefault="00200136" w:rsidP="00B07225">
      <w:pPr>
        <w:pStyle w:val="ListParagraph"/>
        <w:numPr>
          <w:ilvl w:val="1"/>
          <w:numId w:val="20"/>
        </w:numPr>
      </w:pPr>
      <w:hyperlink r:id="rId31" w:history="1">
        <w:r w:rsidRPr="00200136">
          <w:rPr>
            <w:rStyle w:val="Hyperlink"/>
          </w:rPr>
          <w:t>EDAM FAQ Guide</w:t>
        </w:r>
      </w:hyperlink>
    </w:p>
    <w:p w14:paraId="625240C4" w14:textId="77777777" w:rsidR="008200F7" w:rsidRDefault="008200F7" w:rsidP="008200F7"/>
    <w:p w14:paraId="6BF4128B" w14:textId="4D7417BF" w:rsidR="008200F7" w:rsidRPr="00C7042C" w:rsidRDefault="008200F7" w:rsidP="008200F7">
      <w:pPr>
        <w:pStyle w:val="Heading2"/>
        <w:rPr>
          <w:b/>
          <w:bCs/>
        </w:rPr>
      </w:pPr>
      <w:bookmarkStart w:id="5" w:name="_Toc241163048"/>
      <w:r w:rsidRPr="00C7042C">
        <w:rPr>
          <w:b/>
          <w:bCs/>
        </w:rPr>
        <w:t>Revision History</w:t>
      </w:r>
      <w:bookmarkEnd w:id="5"/>
    </w:p>
    <w:tbl>
      <w:tblPr>
        <w:tblStyle w:val="TableGrid"/>
        <w:tblW w:w="0" w:type="auto"/>
        <w:tblLook w:val="04A0" w:firstRow="1" w:lastRow="0" w:firstColumn="1" w:lastColumn="0" w:noHBand="0" w:noVBand="1"/>
      </w:tblPr>
      <w:tblGrid>
        <w:gridCol w:w="1615"/>
        <w:gridCol w:w="1260"/>
        <w:gridCol w:w="3420"/>
        <w:gridCol w:w="2335"/>
      </w:tblGrid>
      <w:tr w:rsidR="00B07225" w14:paraId="57A13750" w14:textId="77777777" w:rsidTr="00EB1C0A">
        <w:tc>
          <w:tcPr>
            <w:tcW w:w="1615" w:type="dxa"/>
            <w:shd w:val="clear" w:color="auto" w:fill="BFBFBF" w:themeFill="background1" w:themeFillShade="BF"/>
          </w:tcPr>
          <w:p w14:paraId="696BE938" w14:textId="5D772052" w:rsidR="00B07225" w:rsidRPr="00B07225" w:rsidRDefault="00B07225" w:rsidP="008200F7">
            <w:pPr>
              <w:rPr>
                <w:b/>
                <w:bCs/>
              </w:rPr>
            </w:pPr>
            <w:r w:rsidRPr="00B07225">
              <w:rPr>
                <w:b/>
                <w:bCs/>
              </w:rPr>
              <w:t>Date</w:t>
            </w:r>
          </w:p>
        </w:tc>
        <w:tc>
          <w:tcPr>
            <w:tcW w:w="1260" w:type="dxa"/>
            <w:shd w:val="clear" w:color="auto" w:fill="BFBFBF" w:themeFill="background1" w:themeFillShade="BF"/>
          </w:tcPr>
          <w:p w14:paraId="6BDEFC48" w14:textId="7A6CD171" w:rsidR="00B07225" w:rsidRPr="00B07225" w:rsidRDefault="00B07225" w:rsidP="008200F7">
            <w:pPr>
              <w:rPr>
                <w:b/>
                <w:bCs/>
              </w:rPr>
            </w:pPr>
            <w:r w:rsidRPr="00B07225">
              <w:rPr>
                <w:b/>
                <w:bCs/>
              </w:rPr>
              <w:t>Version</w:t>
            </w:r>
          </w:p>
        </w:tc>
        <w:tc>
          <w:tcPr>
            <w:tcW w:w="3420" w:type="dxa"/>
            <w:shd w:val="clear" w:color="auto" w:fill="BFBFBF" w:themeFill="background1" w:themeFillShade="BF"/>
          </w:tcPr>
          <w:p w14:paraId="6481486C" w14:textId="2EC24A28" w:rsidR="00B07225" w:rsidRPr="00B07225" w:rsidRDefault="00B07225" w:rsidP="008200F7">
            <w:pPr>
              <w:rPr>
                <w:b/>
                <w:bCs/>
              </w:rPr>
            </w:pPr>
            <w:r w:rsidRPr="00B07225">
              <w:rPr>
                <w:b/>
                <w:bCs/>
              </w:rPr>
              <w:t>Description</w:t>
            </w:r>
          </w:p>
        </w:tc>
        <w:tc>
          <w:tcPr>
            <w:tcW w:w="2335" w:type="dxa"/>
            <w:shd w:val="clear" w:color="auto" w:fill="BFBFBF" w:themeFill="background1" w:themeFillShade="BF"/>
          </w:tcPr>
          <w:p w14:paraId="4EC43139" w14:textId="0E6F5F96" w:rsidR="00B07225" w:rsidRPr="00B07225" w:rsidRDefault="00B07225" w:rsidP="008200F7">
            <w:pPr>
              <w:rPr>
                <w:b/>
                <w:bCs/>
              </w:rPr>
            </w:pPr>
            <w:r w:rsidRPr="00B07225">
              <w:rPr>
                <w:b/>
                <w:bCs/>
              </w:rPr>
              <w:t>Author</w:t>
            </w:r>
            <w:r w:rsidR="008668DB">
              <w:rPr>
                <w:b/>
                <w:bCs/>
              </w:rPr>
              <w:t>(s)</w:t>
            </w:r>
          </w:p>
        </w:tc>
      </w:tr>
      <w:tr w:rsidR="00B07225" w14:paraId="5DE3C369" w14:textId="77777777" w:rsidTr="00EB1C0A">
        <w:tc>
          <w:tcPr>
            <w:tcW w:w="1615" w:type="dxa"/>
          </w:tcPr>
          <w:p w14:paraId="5ED3EF92" w14:textId="4CDDCCE1" w:rsidR="00B07225" w:rsidRDefault="00B07225" w:rsidP="008200F7">
            <w:r>
              <w:t>09/</w:t>
            </w:r>
            <w:r w:rsidR="00B476BE">
              <w:t>24</w:t>
            </w:r>
            <w:r>
              <w:t>/2026</w:t>
            </w:r>
          </w:p>
        </w:tc>
        <w:tc>
          <w:tcPr>
            <w:tcW w:w="1260" w:type="dxa"/>
          </w:tcPr>
          <w:p w14:paraId="039AA961" w14:textId="231B3562" w:rsidR="00B07225" w:rsidRDefault="00B07225" w:rsidP="008200F7">
            <w:r>
              <w:t>1.0</w:t>
            </w:r>
          </w:p>
        </w:tc>
        <w:tc>
          <w:tcPr>
            <w:tcW w:w="3420" w:type="dxa"/>
          </w:tcPr>
          <w:p w14:paraId="5D6BA1E0" w14:textId="77777777" w:rsidR="009A3BC1" w:rsidRDefault="00B07225" w:rsidP="008200F7">
            <w:r>
              <w:t>First release version</w:t>
            </w:r>
          </w:p>
          <w:p w14:paraId="5F60B2F2" w14:textId="5419F082" w:rsidR="009A3BC1" w:rsidRDefault="009A3BC1" w:rsidP="00CF76E8"/>
        </w:tc>
        <w:tc>
          <w:tcPr>
            <w:tcW w:w="2335" w:type="dxa"/>
          </w:tcPr>
          <w:p w14:paraId="023C63B5" w14:textId="6A548D4C" w:rsidR="00B07225" w:rsidRDefault="00966384" w:rsidP="008200F7">
            <w:r>
              <w:t>Sylvie Spewak</w:t>
            </w:r>
            <w:r w:rsidR="008668DB">
              <w:t>,</w:t>
            </w:r>
          </w:p>
          <w:p w14:paraId="1BBDDD69" w14:textId="237AFBBF" w:rsidR="003D1417" w:rsidRDefault="003D1417" w:rsidP="008200F7">
            <w:r>
              <w:t>Customer Readiness</w:t>
            </w:r>
          </w:p>
        </w:tc>
      </w:tr>
      <w:tr w:rsidR="00B07225" w14:paraId="195A46BC" w14:textId="77777777" w:rsidTr="00EB1C0A">
        <w:tc>
          <w:tcPr>
            <w:tcW w:w="1615" w:type="dxa"/>
          </w:tcPr>
          <w:p w14:paraId="05CC6AD1" w14:textId="288F0DF9" w:rsidR="00B07225" w:rsidRDefault="00767A2E" w:rsidP="008200F7">
            <w:r>
              <w:t>9/29/26</w:t>
            </w:r>
          </w:p>
        </w:tc>
        <w:tc>
          <w:tcPr>
            <w:tcW w:w="1260" w:type="dxa"/>
          </w:tcPr>
          <w:p w14:paraId="0E2A74F9" w14:textId="62DE2C5E" w:rsidR="00B07225" w:rsidRDefault="00767A2E" w:rsidP="008200F7">
            <w:r>
              <w:t>1.1</w:t>
            </w:r>
          </w:p>
        </w:tc>
        <w:tc>
          <w:tcPr>
            <w:tcW w:w="3420" w:type="dxa"/>
          </w:tcPr>
          <w:p w14:paraId="0DD62BE8" w14:textId="4613105E" w:rsidR="00B07225" w:rsidRDefault="00767A2E" w:rsidP="008200F7">
            <w:r>
              <w:t>Minor revisions</w:t>
            </w:r>
          </w:p>
        </w:tc>
        <w:tc>
          <w:tcPr>
            <w:tcW w:w="2335" w:type="dxa"/>
          </w:tcPr>
          <w:p w14:paraId="5ECF4983" w14:textId="77777777" w:rsidR="00767A2E" w:rsidRDefault="00767A2E" w:rsidP="00767A2E">
            <w:r>
              <w:t>Sylvie Spewak,</w:t>
            </w:r>
          </w:p>
          <w:p w14:paraId="6C5F26A4" w14:textId="51441A5A" w:rsidR="00B07225" w:rsidRDefault="00767A2E" w:rsidP="00767A2E">
            <w:r>
              <w:t>Customer Readiness</w:t>
            </w:r>
          </w:p>
        </w:tc>
      </w:tr>
      <w:tr w:rsidR="00B07225" w14:paraId="68D4B0AC" w14:textId="77777777" w:rsidTr="00EB1C0A">
        <w:tc>
          <w:tcPr>
            <w:tcW w:w="1615" w:type="dxa"/>
          </w:tcPr>
          <w:p w14:paraId="3758562A" w14:textId="77777777" w:rsidR="00B07225" w:rsidRDefault="00B07225" w:rsidP="008200F7"/>
        </w:tc>
        <w:tc>
          <w:tcPr>
            <w:tcW w:w="1260" w:type="dxa"/>
          </w:tcPr>
          <w:p w14:paraId="52EE681E" w14:textId="77777777" w:rsidR="00B07225" w:rsidRDefault="00B07225" w:rsidP="008200F7"/>
        </w:tc>
        <w:tc>
          <w:tcPr>
            <w:tcW w:w="3420" w:type="dxa"/>
          </w:tcPr>
          <w:p w14:paraId="1F1D1F17" w14:textId="77777777" w:rsidR="00B07225" w:rsidRDefault="00B07225" w:rsidP="008200F7"/>
        </w:tc>
        <w:tc>
          <w:tcPr>
            <w:tcW w:w="2335" w:type="dxa"/>
          </w:tcPr>
          <w:p w14:paraId="3B3E872E" w14:textId="77777777" w:rsidR="00B07225" w:rsidRDefault="00B07225" w:rsidP="008200F7"/>
        </w:tc>
      </w:tr>
    </w:tbl>
    <w:p w14:paraId="50C75506" w14:textId="77777777" w:rsidR="008200F7" w:rsidRPr="008200F7" w:rsidRDefault="008200F7" w:rsidP="008200F7"/>
    <w:p w14:paraId="5D70025D" w14:textId="25D96939" w:rsidR="00AB5E84" w:rsidRDefault="00AB5E84">
      <w:r>
        <w:br w:type="page"/>
      </w:r>
    </w:p>
    <w:p w14:paraId="20A67851" w14:textId="77777777" w:rsidR="00D82380" w:rsidRDefault="00D82380"/>
    <w:p w14:paraId="2CD6EF23" w14:textId="5C4A49CB" w:rsidR="00F731BC" w:rsidRPr="00D0149C" w:rsidRDefault="00ED5B00" w:rsidP="00AD49C6">
      <w:pPr>
        <w:pStyle w:val="Heading1"/>
        <w:numPr>
          <w:ilvl w:val="0"/>
          <w:numId w:val="3"/>
        </w:numPr>
        <w:rPr>
          <w:b/>
        </w:rPr>
      </w:pPr>
      <w:bookmarkStart w:id="6" w:name="_Toc241163049"/>
      <w:r w:rsidRPr="00D0149C">
        <w:rPr>
          <w:b/>
        </w:rPr>
        <w:t>Overview of GHG market model</w:t>
      </w:r>
      <w:bookmarkEnd w:id="6"/>
    </w:p>
    <w:p w14:paraId="20D3F6DE" w14:textId="281F0DEF" w:rsidR="00AE0C1B" w:rsidRDefault="00AE0C1B" w:rsidP="00A42AF8">
      <w:r w:rsidRPr="00AE0C1B">
        <w:t>The GHG market model is designed to support the participation of resources and load in areas subject to state greenhouse gas (GHG) regulations while facilitating the appropriate attribution of energy, emissions, and associated compliance costs. The model provides a market-based framework for identifying</w:t>
      </w:r>
      <w:r w:rsidR="000E6C4C">
        <w:t xml:space="preserve"> market</w:t>
      </w:r>
      <w:r w:rsidRPr="00AE0C1B">
        <w:t xml:space="preserve"> resources </w:t>
      </w:r>
      <w:r w:rsidR="000E6C4C">
        <w:t xml:space="preserve">outside regulated states </w:t>
      </w:r>
      <w:r w:rsidRPr="00AE0C1B">
        <w:t>that serve load in GHG-regulated areas</w:t>
      </w:r>
      <w:r w:rsidR="000E6C4C">
        <w:t>,</w:t>
      </w:r>
      <w:r w:rsidRPr="00AE0C1B">
        <w:t xml:space="preserve"> and </w:t>
      </w:r>
      <w:r w:rsidR="000E6C4C">
        <w:t xml:space="preserve">for </w:t>
      </w:r>
      <w:r w:rsidRPr="00AE0C1B">
        <w:t xml:space="preserve">allocating the associated costs and revenues. </w:t>
      </w:r>
    </w:p>
    <w:p w14:paraId="1278FCF5" w14:textId="003E49CD" w:rsidR="00456D7C" w:rsidRDefault="00456D7C" w:rsidP="00F731BC">
      <w:r>
        <w:t>Th</w:t>
      </w:r>
      <w:r w:rsidR="00490FF2">
        <w:t>e</w:t>
      </w:r>
      <w:r>
        <w:t xml:space="preserve"> market design supports multiple objectives: </w:t>
      </w:r>
    </w:p>
    <w:p w14:paraId="462412D4" w14:textId="0DB0BA65" w:rsidR="00456D7C" w:rsidRDefault="00456D7C" w:rsidP="00456D7C">
      <w:pPr>
        <w:pStyle w:val="ListParagraph"/>
        <w:numPr>
          <w:ilvl w:val="0"/>
          <w:numId w:val="5"/>
        </w:numPr>
      </w:pPr>
      <w:r>
        <w:rPr>
          <w:b/>
          <w:bCs/>
        </w:rPr>
        <w:t>Facilitates r</w:t>
      </w:r>
      <w:r w:rsidRPr="00456D7C">
        <w:rPr>
          <w:b/>
          <w:bCs/>
        </w:rPr>
        <w:t>esource-specific GHG accounting:</w:t>
      </w:r>
      <w:r>
        <w:t xml:space="preserve"> the market identifies and attributes resource-specific MWhs and their GHG emissions to responsible load in a GHG regulated area.</w:t>
      </w:r>
      <w:r w:rsidR="00490FF2">
        <w:t xml:space="preserve"> </w:t>
      </w:r>
      <w:r w:rsidR="001042D5">
        <w:t xml:space="preserve">This practice supports reporting and compliance with state cap-and-trade programs. </w:t>
      </w:r>
    </w:p>
    <w:p w14:paraId="0C07B648" w14:textId="77777777" w:rsidR="00456D7C" w:rsidRDefault="00456D7C" w:rsidP="00456D7C">
      <w:pPr>
        <w:pStyle w:val="ListParagraph"/>
      </w:pPr>
    </w:p>
    <w:p w14:paraId="2FC6E411" w14:textId="42EE350D" w:rsidR="003F2BEE" w:rsidRDefault="003F2BEE" w:rsidP="00456D7C">
      <w:pPr>
        <w:pStyle w:val="ListParagraph"/>
        <w:numPr>
          <w:ilvl w:val="0"/>
          <w:numId w:val="5"/>
        </w:numPr>
      </w:pPr>
      <w:r w:rsidRPr="003F2BEE">
        <w:rPr>
          <w:b/>
          <w:bCs/>
        </w:rPr>
        <w:t>Recover GHG compliance costs:</w:t>
      </w:r>
      <w:r>
        <w:t xml:space="preserve"> </w:t>
      </w:r>
      <w:r w:rsidR="00D866F3">
        <w:t>resources</w:t>
      </w:r>
      <w:r w:rsidR="00D82380">
        <w:t xml:space="preserve"> outside a GHG regulation area</w:t>
      </w:r>
      <w:r w:rsidR="00D866F3">
        <w:t xml:space="preserve"> </w:t>
      </w:r>
      <w:r w:rsidR="00D82380">
        <w:t xml:space="preserve">can reflect and recover compliance costs through the market. </w:t>
      </w:r>
      <w:r w:rsidR="001042D5">
        <w:t xml:space="preserve">For out-of-state resources, participation is entirely voluntary; these resources only incur a compliance obligation if they submit a GHG bid and receive an attribution. </w:t>
      </w:r>
    </w:p>
    <w:p w14:paraId="2CC41B4E" w14:textId="77777777" w:rsidR="00456D7C" w:rsidRDefault="00456D7C" w:rsidP="00456D7C">
      <w:pPr>
        <w:pStyle w:val="ListParagraph"/>
      </w:pPr>
    </w:p>
    <w:p w14:paraId="20B3CCCA" w14:textId="02E57257" w:rsidR="00456D7C" w:rsidRDefault="00490FF2" w:rsidP="00456D7C">
      <w:pPr>
        <w:pStyle w:val="ListParagraph"/>
        <w:numPr>
          <w:ilvl w:val="0"/>
          <w:numId w:val="5"/>
        </w:numPr>
      </w:pPr>
      <w:r>
        <w:rPr>
          <w:b/>
          <w:bCs/>
        </w:rPr>
        <w:t>Assigns GHG costs to</w:t>
      </w:r>
      <w:r w:rsidRPr="00490FF2">
        <w:rPr>
          <w:b/>
          <w:bCs/>
        </w:rPr>
        <w:t xml:space="preserve"> responsible GHG area load</w:t>
      </w:r>
      <w:r>
        <w:t xml:space="preserve">: </w:t>
      </w:r>
      <w:r w:rsidR="00D82380">
        <w:t>Load</w:t>
      </w:r>
      <w:r>
        <w:t xml:space="preserve"> in the GHG area </w:t>
      </w:r>
      <w:r w:rsidR="00D82380">
        <w:t xml:space="preserve">is charged for additional costs related to serving the GHG area, and this revenue to allocated resources identified as serving the GHG area </w:t>
      </w:r>
      <w:r w:rsidR="00BD2FE0">
        <w:t>to facilitate compliance and reporting</w:t>
      </w:r>
      <w:r w:rsidR="00D82380">
        <w:t xml:space="preserve"> obligations with that state. </w:t>
      </w:r>
    </w:p>
    <w:p w14:paraId="3B40F9D5" w14:textId="77777777" w:rsidR="003F2BEE" w:rsidRDefault="003F2BEE" w:rsidP="003F2BEE">
      <w:pPr>
        <w:pStyle w:val="ListParagraph"/>
      </w:pPr>
    </w:p>
    <w:p w14:paraId="5D8B1211" w14:textId="77777777" w:rsidR="003F2BEE" w:rsidRDefault="003F2BEE" w:rsidP="003F2BEE">
      <w:pPr>
        <w:pStyle w:val="ListParagraph"/>
      </w:pPr>
    </w:p>
    <w:p w14:paraId="50680F55" w14:textId="48A369B0" w:rsidR="00837972" w:rsidRPr="00837972" w:rsidRDefault="00D23C5A" w:rsidP="00837972">
      <w:r>
        <w:t xml:space="preserve">  </w:t>
      </w:r>
    </w:p>
    <w:p w14:paraId="70F31C2F" w14:textId="41D3AF70" w:rsidR="00D82380" w:rsidRPr="0099710B" w:rsidRDefault="00D82380" w:rsidP="00D82380">
      <w:pPr>
        <w:pStyle w:val="Heading2"/>
        <w:numPr>
          <w:ilvl w:val="1"/>
          <w:numId w:val="3"/>
        </w:numPr>
        <w:rPr>
          <w:b/>
          <w:bCs/>
        </w:rPr>
      </w:pPr>
      <w:bookmarkStart w:id="7" w:name="_Toc241163050"/>
      <w:r w:rsidRPr="0099710B">
        <w:rPr>
          <w:b/>
          <w:bCs/>
        </w:rPr>
        <w:t>GHG regulation areas</w:t>
      </w:r>
      <w:bookmarkEnd w:id="7"/>
    </w:p>
    <w:p w14:paraId="156F5255" w14:textId="29E2A3C2" w:rsidR="00D82380" w:rsidRDefault="00D82380" w:rsidP="00D82380">
      <w:r w:rsidRPr="00094B7F">
        <w:t xml:space="preserve">Two GHG regulation areas are currently defined in </w:t>
      </w:r>
      <w:r w:rsidR="0002056F">
        <w:t>the ISO’s tariff</w:t>
      </w:r>
      <w:r w:rsidRPr="00094B7F">
        <w:t xml:space="preserve">—the Washington (WA) and California (CA) GHG areas. </w:t>
      </w:r>
    </w:p>
    <w:p w14:paraId="6AB630D6" w14:textId="77777777" w:rsidR="00D82380" w:rsidRDefault="00D82380" w:rsidP="00D82380">
      <w:pPr>
        <w:pStyle w:val="ListParagraph"/>
        <w:numPr>
          <w:ilvl w:val="0"/>
          <w:numId w:val="4"/>
        </w:numPr>
        <w:spacing w:line="278" w:lineRule="auto"/>
      </w:pPr>
      <w:r w:rsidRPr="00094B7F">
        <w:t xml:space="preserve">The CA GHG regulation area defines the jurisdictional boundary of the California Air and Resource Board (CARB) administered cap-and-trade program. </w:t>
      </w:r>
    </w:p>
    <w:p w14:paraId="6A7C7727" w14:textId="77777777" w:rsidR="00D82380" w:rsidRDefault="00D82380" w:rsidP="00D82380">
      <w:pPr>
        <w:pStyle w:val="ListParagraph"/>
      </w:pPr>
    </w:p>
    <w:p w14:paraId="43F40535" w14:textId="77777777" w:rsidR="00D82380" w:rsidRDefault="00D82380" w:rsidP="00D82380">
      <w:pPr>
        <w:pStyle w:val="ListParagraph"/>
        <w:numPr>
          <w:ilvl w:val="0"/>
          <w:numId w:val="4"/>
        </w:numPr>
        <w:spacing w:line="278" w:lineRule="auto"/>
      </w:pPr>
      <w:r w:rsidRPr="00094B7F">
        <w:t xml:space="preserve">The WA GHG regulation area defines the jurisdictional boundary of the Washinton Department of Ecology (ECY) administered cap-and-trade program. </w:t>
      </w:r>
    </w:p>
    <w:p w14:paraId="21670907" w14:textId="77777777" w:rsidR="009A3BC1" w:rsidRDefault="009A3BC1" w:rsidP="009A3BC1">
      <w:pPr>
        <w:spacing w:line="278" w:lineRule="auto"/>
      </w:pPr>
    </w:p>
    <w:p w14:paraId="02A5B687" w14:textId="77777777" w:rsidR="008121C3" w:rsidRPr="00D82380" w:rsidRDefault="008121C3" w:rsidP="00D82380"/>
    <w:p w14:paraId="7D5AC984" w14:textId="4FB030DC" w:rsidR="008121C3" w:rsidRPr="0099710B" w:rsidRDefault="008121C3" w:rsidP="0097664F">
      <w:pPr>
        <w:pStyle w:val="Heading2"/>
        <w:numPr>
          <w:ilvl w:val="1"/>
          <w:numId w:val="3"/>
        </w:numPr>
        <w:rPr>
          <w:b/>
          <w:bCs/>
        </w:rPr>
      </w:pPr>
      <w:bookmarkStart w:id="8" w:name="_Toc241163051"/>
      <w:r w:rsidRPr="0099710B">
        <w:rPr>
          <w:b/>
          <w:bCs/>
        </w:rPr>
        <w:lastRenderedPageBreak/>
        <w:t xml:space="preserve">Defining the GHG </w:t>
      </w:r>
      <w:r w:rsidR="002B1F3F">
        <w:rPr>
          <w:b/>
          <w:bCs/>
        </w:rPr>
        <w:t>area</w:t>
      </w:r>
      <w:bookmarkEnd w:id="8"/>
    </w:p>
    <w:p w14:paraId="1F92C5B6" w14:textId="22DFDDD9" w:rsidR="00C43718" w:rsidRDefault="00C43718" w:rsidP="00C43718">
      <w:r>
        <w:t xml:space="preserve">A GHG area </w:t>
      </w:r>
      <w:r w:rsidR="002B1F3F">
        <w:t>is defined by</w:t>
      </w:r>
      <w:r>
        <w:t xml:space="preserve"> pricing nodes</w:t>
      </w:r>
      <w:r w:rsidR="002B1F3F">
        <w:t xml:space="preserve">, supply and demand resources, </w:t>
      </w:r>
      <w:r w:rsidR="008A6B5F">
        <w:t xml:space="preserve">intertie scheduling points, </w:t>
      </w:r>
      <w:r w:rsidR="002B1F3F">
        <w:t xml:space="preserve">and </w:t>
      </w:r>
      <w:r>
        <w:t>network branches</w:t>
      </w:r>
      <w:r w:rsidR="002B1F3F">
        <w:t xml:space="preserve"> mapped to that GHG area. </w:t>
      </w:r>
    </w:p>
    <w:p w14:paraId="7364E606" w14:textId="77777777" w:rsidR="00F2519C" w:rsidRDefault="00F2519C" w:rsidP="00C43718"/>
    <w:p w14:paraId="5B1603DD" w14:textId="3D7DFA99" w:rsidR="00F2519C" w:rsidRPr="0097664F" w:rsidRDefault="00F2519C" w:rsidP="0097664F">
      <w:pPr>
        <w:pStyle w:val="Heading3"/>
        <w:numPr>
          <w:ilvl w:val="2"/>
          <w:numId w:val="3"/>
        </w:numPr>
        <w:rPr>
          <w:b/>
          <w:bCs/>
        </w:rPr>
      </w:pPr>
      <w:bookmarkStart w:id="9" w:name="_Toc241163052"/>
      <w:r w:rsidRPr="00004FCB">
        <w:rPr>
          <w:b/>
          <w:bCs/>
        </w:rPr>
        <w:t>Mathematical formulation</w:t>
      </w:r>
      <w:bookmarkEnd w:id="9"/>
      <w:r w:rsidRPr="00004FCB">
        <w:rPr>
          <w:b/>
          <w:bCs/>
        </w:rPr>
        <w:t xml:space="preserve"> </w:t>
      </w:r>
    </w:p>
    <w:p w14:paraId="2095A5C5" w14:textId="0AE2574F" w:rsidR="00581E66" w:rsidRDefault="00581E66" w:rsidP="00C43718">
      <w:r>
        <w:t xml:space="preserve">The </w:t>
      </w:r>
      <w:r w:rsidRPr="00EF4386">
        <w:rPr>
          <w:b/>
          <w:bCs/>
        </w:rPr>
        <w:t>GHG Import Allocation Constraint</w:t>
      </w:r>
      <w:r>
        <w:t xml:space="preserve"> accounts for the optimal energy dispatch and load within a GHG area, as well as imports/exports from outside the market (non-</w:t>
      </w:r>
      <w:r w:rsidR="00AE0C1B">
        <w:t>W</w:t>
      </w:r>
      <w:r>
        <w:t>EIM BAAs), to determine the optimal net GHG</w:t>
      </w:r>
      <w:r w:rsidR="00C673DB">
        <w:t xml:space="preserve"> import</w:t>
      </w:r>
      <w:r>
        <w:t xml:space="preserve"> transfer. </w:t>
      </w:r>
    </w:p>
    <w:p w14:paraId="161A5D80" w14:textId="77777777" w:rsidR="006571EB" w:rsidRDefault="007D0F12" w:rsidP="00EF4386">
      <w:pPr>
        <w:keepNext/>
      </w:pPr>
      <w:r w:rsidRPr="007D0F12">
        <w:rPr>
          <w:noProof/>
        </w:rPr>
        <w:drawing>
          <wp:inline distT="0" distB="0" distL="0" distR="0" wp14:anchorId="4057BF6E" wp14:editId="621220E7">
            <wp:extent cx="5486400" cy="688340"/>
            <wp:effectExtent l="0" t="0" r="0" b="0"/>
            <wp:docPr id="6" name="Content Placeholder 5">
              <a:extLst xmlns:a="http://schemas.openxmlformats.org/drawingml/2006/main">
                <a:ext uri="{FF2B5EF4-FFF2-40B4-BE49-F238E27FC236}">
                  <a16:creationId xmlns:a16="http://schemas.microsoft.com/office/drawing/2014/main" id="{40260D64-1254-F06E-DD33-B8727A388325}"/>
                </a:ext>
              </a:extLst>
            </wp:docPr>
            <wp:cNvGraphicFramePr>
              <a:graphicFrameLocks xmlns:a="http://schemas.openxmlformats.org/drawingml/2006/main" noGrp="1" noChangeAspect="1"/>
            </wp:cNvGraphicFramePr>
            <a:graphic xmlns:a="http://schemas.openxmlformats.org/drawingml/2006/main">
              <a:graphicData uri="http://schemas.openxmlformats.org/drawingml/2006/picture">
                <pic:pic xmlns:pic="http://schemas.openxmlformats.org/drawingml/2006/picture">
                  <pic:nvPicPr>
                    <pic:cNvPr id="6" name="Content Placeholder 5">
                      <a:extLst>
                        <a:ext uri="{FF2B5EF4-FFF2-40B4-BE49-F238E27FC236}">
                          <a16:creationId xmlns:a16="http://schemas.microsoft.com/office/drawing/2014/main" id="{40260D64-1254-F06E-DD33-B8727A388325}"/>
                        </a:ext>
                      </a:extLst>
                    </pic:cNvPr>
                    <pic:cNvPicPr>
                      <a:picLocks noGrp="1" noChangeAspect="1"/>
                    </pic:cNvPicPr>
                  </pic:nvPicPr>
                  <pic:blipFill>
                    <a:blip r:embed="rId32"/>
                    <a:stretch>
                      <a:fillRect/>
                    </a:stretch>
                  </pic:blipFill>
                  <pic:spPr>
                    <a:xfrm>
                      <a:off x="0" y="0"/>
                      <a:ext cx="5486400" cy="688340"/>
                    </a:xfrm>
                    <a:prstGeom prst="rect">
                      <a:avLst/>
                    </a:prstGeom>
                  </pic:spPr>
                </pic:pic>
              </a:graphicData>
            </a:graphic>
          </wp:inline>
        </w:drawing>
      </w:r>
    </w:p>
    <w:p w14:paraId="6FAC10A5" w14:textId="53BF9824" w:rsidR="006571EB" w:rsidRDefault="006571EB" w:rsidP="00280D74">
      <w:pPr>
        <w:shd w:val="clear" w:color="auto" w:fill="96ABBF"/>
      </w:pPr>
      <w:r>
        <w:t xml:space="preserve">Source: Extended Day-Ahead Market Draft Technical Description </w:t>
      </w:r>
    </w:p>
    <w:p w14:paraId="4BC1087B" w14:textId="370787AC" w:rsidR="007D0F12" w:rsidRDefault="007D0F12" w:rsidP="00EF4386">
      <w:pPr>
        <w:pStyle w:val="Caption"/>
      </w:pPr>
    </w:p>
    <w:p w14:paraId="0CE86388" w14:textId="28240F88" w:rsidR="00F81080" w:rsidRDefault="00F81080" w:rsidP="00F81080">
      <w:pPr>
        <w:pStyle w:val="ListParagraph"/>
        <w:numPr>
          <w:ilvl w:val="0"/>
          <w:numId w:val="40"/>
        </w:numPr>
      </w:pPr>
      <w:r w:rsidRPr="006F2493">
        <w:rPr>
          <w:b/>
          <w:bCs/>
        </w:rPr>
        <w:t xml:space="preserve">The </w:t>
      </w:r>
      <w:r w:rsidRPr="00F81080">
        <w:rPr>
          <w:b/>
          <w:bCs/>
        </w:rPr>
        <w:t>net GHG import transfer</w:t>
      </w:r>
      <w:r>
        <w:rPr>
          <w:b/>
          <w:bCs/>
        </w:rPr>
        <w:t xml:space="preserve"> (T)</w:t>
      </w:r>
      <w:r>
        <w:t xml:space="preserve"> represents the net import into a GHG area supported by market participating resources outside the GHG area, The market calculates this transfer capacity and allocates the transfer to GHG bids to ensure GHG compliances is considered consistently for all resources serving the GHG area.  </w:t>
      </w:r>
      <w:r w:rsidRPr="006F2493">
        <w:rPr>
          <w:b/>
          <w:bCs/>
        </w:rPr>
        <w:t>The GHG attribution process is described further in Section 1.2.</w:t>
      </w:r>
      <w:r>
        <w:t xml:space="preserve"> </w:t>
      </w:r>
    </w:p>
    <w:p w14:paraId="2A96D6C1" w14:textId="77777777" w:rsidR="00F81080" w:rsidRPr="006F2493" w:rsidRDefault="00F81080" w:rsidP="008E600E">
      <w:pPr>
        <w:pStyle w:val="ListParagraph"/>
      </w:pPr>
    </w:p>
    <w:p w14:paraId="5CFD1519" w14:textId="24B40E57" w:rsidR="004D613F" w:rsidRDefault="00DD788D" w:rsidP="00DD788D">
      <w:pPr>
        <w:pStyle w:val="ListParagraph"/>
        <w:numPr>
          <w:ilvl w:val="0"/>
          <w:numId w:val="40"/>
        </w:numPr>
      </w:pPr>
      <w:r>
        <w:rPr>
          <w:b/>
          <w:bCs/>
        </w:rPr>
        <w:t>Energy in the GHG area (</w:t>
      </w:r>
      <w:r w:rsidR="00581E66" w:rsidRPr="00DD788D">
        <w:rPr>
          <w:b/>
          <w:bCs/>
        </w:rPr>
        <w:t>EN</w:t>
      </w:r>
      <w:r>
        <w:rPr>
          <w:b/>
          <w:bCs/>
        </w:rPr>
        <w:t>)</w:t>
      </w:r>
      <w:r w:rsidR="003D3611">
        <w:rPr>
          <w:b/>
          <w:bCs/>
        </w:rPr>
        <w:t>:</w:t>
      </w:r>
      <w:r w:rsidR="00EF4386">
        <w:rPr>
          <w:b/>
          <w:bCs/>
        </w:rPr>
        <w:t xml:space="preserve"> </w:t>
      </w:r>
      <w:r w:rsidR="003D3611">
        <w:t xml:space="preserve">Energy in </w:t>
      </w:r>
      <w:r w:rsidR="00C673DB">
        <w:t xml:space="preserve">a </w:t>
      </w:r>
      <w:r w:rsidR="003D3611">
        <w:t>GHG area</w:t>
      </w:r>
      <w:r w:rsidR="0016077F">
        <w:t xml:space="preserve"> is the </w:t>
      </w:r>
      <w:r>
        <w:t>sum of the</w:t>
      </w:r>
      <w:r w:rsidR="00864733">
        <w:t xml:space="preserve"> schedules/</w:t>
      </w:r>
      <w:r w:rsidR="0064186B">
        <w:t>output</w:t>
      </w:r>
      <w:r>
        <w:t xml:space="preserve"> from </w:t>
      </w:r>
      <w:r w:rsidR="00C673DB">
        <w:t>all GHG regulation area resources</w:t>
      </w:r>
      <w:r w:rsidR="00864733">
        <w:t xml:space="preserve">, inclusive of each BAA’s resources mapped to that GHG area. </w:t>
      </w:r>
      <w:r>
        <w:t xml:space="preserve"> </w:t>
      </w:r>
      <w:r w:rsidR="0064186B">
        <w:t xml:space="preserve"> </w:t>
      </w:r>
      <w:r>
        <w:t>These resources</w:t>
      </w:r>
      <w:r w:rsidR="00B74A87">
        <w:t xml:space="preserve"> are not attributed because they are already accounted </w:t>
      </w:r>
      <w:r w:rsidR="00684E49">
        <w:t>for and</w:t>
      </w:r>
      <w:r w:rsidR="00B74A87">
        <w:t xml:space="preserve"> settled at GHG pricing nodes. </w:t>
      </w:r>
      <w:r w:rsidR="002E04DD" w:rsidRPr="002E04DD">
        <w:rPr>
          <w:b/>
          <w:bCs/>
        </w:rPr>
        <w:t xml:space="preserve">GHG modeling for resource-specific resources is described further in </w:t>
      </w:r>
      <w:r w:rsidR="003D3611" w:rsidRPr="002E04DD">
        <w:rPr>
          <w:b/>
          <w:bCs/>
        </w:rPr>
        <w:t>Section 1.2.2</w:t>
      </w:r>
      <w:r w:rsidR="002E04DD" w:rsidRPr="002E04DD">
        <w:rPr>
          <w:b/>
          <w:bCs/>
        </w:rPr>
        <w:t>.</w:t>
      </w:r>
    </w:p>
    <w:p w14:paraId="024618EF" w14:textId="77777777" w:rsidR="00DD788D" w:rsidRDefault="00DD788D" w:rsidP="0064186B">
      <w:pPr>
        <w:pStyle w:val="ListParagraph"/>
      </w:pPr>
    </w:p>
    <w:p w14:paraId="39F9BE3A" w14:textId="4ED7583D" w:rsidR="00611FBA" w:rsidRPr="0064186B" w:rsidRDefault="00581E66" w:rsidP="003A2D4A">
      <w:pPr>
        <w:pStyle w:val="ListParagraph"/>
        <w:numPr>
          <w:ilvl w:val="0"/>
          <w:numId w:val="40"/>
        </w:numPr>
      </w:pPr>
      <w:r w:rsidRPr="002E04DD">
        <w:rPr>
          <w:b/>
          <w:bCs/>
        </w:rPr>
        <w:t>L</w:t>
      </w:r>
      <w:r w:rsidR="0064186B" w:rsidRPr="002E04DD">
        <w:rPr>
          <w:b/>
          <w:bCs/>
        </w:rPr>
        <w:t>oad in the GHG area (L)</w:t>
      </w:r>
      <w:r w:rsidR="00EF4386" w:rsidRPr="002E04DD">
        <w:rPr>
          <w:b/>
          <w:bCs/>
        </w:rPr>
        <w:t>:</w:t>
      </w:r>
      <w:r w:rsidR="00EF4386" w:rsidRPr="00EF4386">
        <w:rPr>
          <w:b/>
          <w:bCs/>
        </w:rPr>
        <w:t xml:space="preserve"> </w:t>
      </w:r>
      <w:r w:rsidR="00EF4386">
        <w:t xml:space="preserve">Load in the GHG area must be met by capacity from GHG regulated resources or attributed </w:t>
      </w:r>
      <w:r w:rsidR="00864733">
        <w:t xml:space="preserve">to market </w:t>
      </w:r>
      <w:r w:rsidR="00EF4386">
        <w:t>resources</w:t>
      </w:r>
      <w:r w:rsidR="00864733">
        <w:t xml:space="preserve"> that offer GHG. </w:t>
      </w:r>
      <w:r w:rsidR="00EF4386">
        <w:t xml:space="preserve"> Prices at LAPs in the GHG area include the cost of GHG. </w:t>
      </w:r>
      <w:r w:rsidR="002E04DD" w:rsidRPr="00441E7B">
        <w:rPr>
          <w:b/>
          <w:bCs/>
        </w:rPr>
        <w:t>Load modeling for the GHG area is described further in</w:t>
      </w:r>
      <w:r w:rsidR="00EF4386" w:rsidRPr="00441E7B">
        <w:rPr>
          <w:b/>
          <w:bCs/>
        </w:rPr>
        <w:t xml:space="preserve"> </w:t>
      </w:r>
      <w:r w:rsidR="003D3611" w:rsidRPr="00441E7B">
        <w:rPr>
          <w:b/>
          <w:bCs/>
        </w:rPr>
        <w:t xml:space="preserve"> Section 1</w:t>
      </w:r>
      <w:r w:rsidR="002E04DD" w:rsidRPr="00441E7B">
        <w:rPr>
          <w:b/>
          <w:bCs/>
        </w:rPr>
        <w:t>.</w:t>
      </w:r>
      <w:r w:rsidR="003D3611" w:rsidRPr="00441E7B">
        <w:rPr>
          <w:b/>
          <w:bCs/>
        </w:rPr>
        <w:t>2</w:t>
      </w:r>
      <w:r w:rsidR="002E04DD" w:rsidRPr="00441E7B">
        <w:rPr>
          <w:b/>
          <w:bCs/>
        </w:rPr>
        <w:t>.</w:t>
      </w:r>
      <w:r w:rsidR="003D3611" w:rsidRPr="00441E7B">
        <w:rPr>
          <w:b/>
          <w:bCs/>
        </w:rPr>
        <w:t>3</w:t>
      </w:r>
      <w:r w:rsidR="002E04DD" w:rsidRPr="00441E7B">
        <w:rPr>
          <w:b/>
          <w:bCs/>
        </w:rPr>
        <w:t>.</w:t>
      </w:r>
      <w:r w:rsidR="002E04DD">
        <w:rPr>
          <w:b/>
          <w:bCs/>
        </w:rPr>
        <w:t xml:space="preserve"> </w:t>
      </w:r>
    </w:p>
    <w:p w14:paraId="59B46ECB" w14:textId="77777777" w:rsidR="0064186B" w:rsidRDefault="0064186B" w:rsidP="0064186B">
      <w:pPr>
        <w:pStyle w:val="ListParagraph"/>
      </w:pPr>
    </w:p>
    <w:p w14:paraId="12A8DEF3" w14:textId="5C4DF965" w:rsidR="00611FBA" w:rsidRDefault="0064186B" w:rsidP="0064186B">
      <w:pPr>
        <w:pStyle w:val="ListParagraph"/>
        <w:numPr>
          <w:ilvl w:val="0"/>
          <w:numId w:val="40"/>
        </w:numPr>
      </w:pPr>
      <w:r>
        <w:rPr>
          <w:b/>
          <w:bCs/>
        </w:rPr>
        <w:t>Imports and Exports from non-EDAM/non-WEIM BAAs (</w:t>
      </w:r>
      <w:r w:rsidR="00611FBA" w:rsidRPr="0064186B">
        <w:rPr>
          <w:b/>
          <w:bCs/>
        </w:rPr>
        <w:t>I/E</w:t>
      </w:r>
      <w:r>
        <w:rPr>
          <w:b/>
          <w:bCs/>
        </w:rPr>
        <w:t>)</w:t>
      </w:r>
      <w:r w:rsidR="003D3611">
        <w:t xml:space="preserve">: Imports and exports at interties between a GHG area BAA and a non-market BAA </w:t>
      </w:r>
      <w:r w:rsidR="00441E7B">
        <w:t xml:space="preserve">are </w:t>
      </w:r>
      <w:r w:rsidR="00864733">
        <w:t>treated similarly as internal energ</w:t>
      </w:r>
      <w:r w:rsidR="00F2519C">
        <w:t xml:space="preserve">y. Non-market imports can be scheduled directly into a GHG area at GHG modeled SPs that reflect the cost of GHG in the tie LMP. </w:t>
      </w:r>
      <w:r w:rsidR="00864733">
        <w:t>The market accounts for non-market imports</w:t>
      </w:r>
      <w:r w:rsidR="00441E7B">
        <w:t xml:space="preserve"> by reducing the GHG transfer by the net import. </w:t>
      </w:r>
      <w:r w:rsidR="002E04DD" w:rsidRPr="00441E7B">
        <w:rPr>
          <w:b/>
          <w:bCs/>
        </w:rPr>
        <w:t>Intertie transactions in the GHG model are described further in Section 1.2.4.</w:t>
      </w:r>
      <w:r w:rsidR="002E04DD">
        <w:t xml:space="preserve"> </w:t>
      </w:r>
    </w:p>
    <w:p w14:paraId="55950AB3" w14:textId="77777777" w:rsidR="00581E66" w:rsidRDefault="00581E66" w:rsidP="003F61DE"/>
    <w:p w14:paraId="768C33A1" w14:textId="00CDE5DA" w:rsidR="008121C3" w:rsidRPr="0099710B" w:rsidRDefault="008121C3" w:rsidP="00CA5097">
      <w:pPr>
        <w:pStyle w:val="Heading3"/>
        <w:numPr>
          <w:ilvl w:val="2"/>
          <w:numId w:val="3"/>
        </w:numPr>
        <w:rPr>
          <w:b/>
          <w:bCs/>
        </w:rPr>
      </w:pPr>
      <w:bookmarkStart w:id="10" w:name="_Toc241163053"/>
      <w:r w:rsidRPr="0099710B">
        <w:rPr>
          <w:b/>
          <w:bCs/>
        </w:rPr>
        <w:lastRenderedPageBreak/>
        <w:t>BAA-level modeling</w:t>
      </w:r>
      <w:bookmarkEnd w:id="10"/>
      <w:r w:rsidRPr="0099710B">
        <w:rPr>
          <w:b/>
          <w:bCs/>
        </w:rPr>
        <w:t xml:space="preserve"> </w:t>
      </w:r>
    </w:p>
    <w:p w14:paraId="0FE18B1A" w14:textId="488758AB" w:rsidR="008121C3" w:rsidRDefault="008121C3" w:rsidP="008121C3">
      <w:r>
        <w:t>Most BAAs do not need to update their market model for GHG purposes</w:t>
      </w:r>
      <w:r w:rsidR="004D613F">
        <w:t>:</w:t>
      </w:r>
    </w:p>
    <w:p w14:paraId="05619353" w14:textId="350793B4" w:rsidR="008121C3" w:rsidRPr="004D613F" w:rsidRDefault="008121C3" w:rsidP="003A2D4A">
      <w:pPr>
        <w:pStyle w:val="ListParagraph"/>
        <w:numPr>
          <w:ilvl w:val="0"/>
          <w:numId w:val="41"/>
        </w:numPr>
      </w:pPr>
      <w:r w:rsidRPr="004D613F">
        <w:t>A BAA that is fully outside the physical boundary of a GHG state will not be mapped to a GHG area.</w:t>
      </w:r>
      <w:r w:rsidR="00F04B36" w:rsidRPr="004D613F">
        <w:t xml:space="preserve"> Pricing nodes</w:t>
      </w:r>
      <w:r w:rsidR="004D613F">
        <w:t xml:space="preserve"> </w:t>
      </w:r>
      <w:r w:rsidR="00F04B36" w:rsidRPr="004D613F">
        <w:t xml:space="preserve">will not </w:t>
      </w:r>
      <w:r w:rsidR="00E61201">
        <w:t xml:space="preserve">directly </w:t>
      </w:r>
      <w:r w:rsidR="00F04B36" w:rsidRPr="004D613F">
        <w:t>reflect additional GHG costs</w:t>
      </w:r>
      <w:r w:rsidR="000E6C4C">
        <w:rPr>
          <w:rStyle w:val="FootnoteReference"/>
        </w:rPr>
        <w:footnoteReference w:id="1"/>
      </w:r>
      <w:r w:rsidR="00E61201">
        <w:t>;</w:t>
      </w:r>
      <w:r w:rsidR="004D613F">
        <w:t xml:space="preserve"> supply r</w:t>
      </w:r>
      <w:r w:rsidR="00F04B36" w:rsidRPr="004D613F">
        <w:t>esources</w:t>
      </w:r>
      <w:r w:rsidR="0099710B">
        <w:t xml:space="preserve"> that participate in GHG will receive a GHG settlement for capacity attributed to the GHG area</w:t>
      </w:r>
      <w:r w:rsidR="00F04B36" w:rsidRPr="004D613F">
        <w:t>.</w:t>
      </w:r>
    </w:p>
    <w:p w14:paraId="1E1FE93B" w14:textId="77777777" w:rsidR="00E726D9" w:rsidRPr="004D613F" w:rsidRDefault="00E726D9" w:rsidP="00E726D9">
      <w:pPr>
        <w:pStyle w:val="ListParagraph"/>
      </w:pPr>
    </w:p>
    <w:p w14:paraId="0F3DD427" w14:textId="16CEE601" w:rsidR="008121C3" w:rsidRDefault="008121C3" w:rsidP="008121C3">
      <w:pPr>
        <w:pStyle w:val="ListParagraph"/>
        <w:numPr>
          <w:ilvl w:val="0"/>
          <w:numId w:val="11"/>
        </w:numPr>
      </w:pPr>
      <w:r w:rsidRPr="004D613F">
        <w:t>A BAA that is fully within a GHG state will be included in the GHG regulation area. In-state generation will be modeled as GHG regulated resources. In-state load will</w:t>
      </w:r>
      <w:r>
        <w:t xml:space="preserve"> be modeled within that state’s GHG attribution constraint.   </w:t>
      </w:r>
    </w:p>
    <w:p w14:paraId="4030714A" w14:textId="3F35C0D9" w:rsidR="00271375" w:rsidRDefault="009B306E" w:rsidP="00271375">
      <w:pPr>
        <w:pStyle w:val="ListParagraph"/>
      </w:pPr>
      <w:r>
        <w:rPr>
          <w:noProof/>
        </w:rPr>
        <mc:AlternateContent>
          <mc:Choice Requires="wps">
            <w:drawing>
              <wp:anchor distT="0" distB="0" distL="114300" distR="114300" simplePos="0" relativeHeight="251644416" behindDoc="0" locked="0" layoutInCell="1" allowOverlap="1" wp14:anchorId="0C341EAD" wp14:editId="2E459B82">
                <wp:simplePos x="0" y="0"/>
                <wp:positionH relativeFrom="column">
                  <wp:posOffset>-252454</wp:posOffset>
                </wp:positionH>
                <wp:positionV relativeFrom="paragraph">
                  <wp:posOffset>210598</wp:posOffset>
                </wp:positionV>
                <wp:extent cx="6127750" cy="771277"/>
                <wp:effectExtent l="0" t="0" r="25400" b="10160"/>
                <wp:wrapNone/>
                <wp:docPr id="309774575" name="Rectangle: Rounded Corners 3"/>
                <wp:cNvGraphicFramePr/>
                <a:graphic xmlns:a="http://schemas.openxmlformats.org/drawingml/2006/main">
                  <a:graphicData uri="http://schemas.microsoft.com/office/word/2010/wordprocessingShape">
                    <wps:wsp>
                      <wps:cNvSpPr/>
                      <wps:spPr>
                        <a:xfrm>
                          <a:off x="0" y="0"/>
                          <a:ext cx="6127750" cy="771277"/>
                        </a:xfrm>
                        <a:prstGeom prst="roundRect">
                          <a:avLst/>
                        </a:prstGeom>
                      </wps:spPr>
                      <wps:style>
                        <a:lnRef idx="2">
                          <a:schemeClr val="accent5"/>
                        </a:lnRef>
                        <a:fillRef idx="1">
                          <a:schemeClr val="lt1"/>
                        </a:fillRef>
                        <a:effectRef idx="0">
                          <a:schemeClr val="accent5"/>
                        </a:effectRef>
                        <a:fontRef idx="minor">
                          <a:schemeClr val="dk1"/>
                        </a:fontRef>
                      </wps:style>
                      <wps:txbx>
                        <w:txbxContent>
                          <w:p w14:paraId="12820E78" w14:textId="3DE5D9DE" w:rsidR="009B306E" w:rsidRDefault="009B306E" w:rsidP="009B306E">
                            <w:r w:rsidRPr="009B306E">
                              <w:t>The ISO expects BAAs that partially overlap with California or Washington state boundaries to coordinate with the ISO on GHG mapping.</w:t>
                            </w:r>
                            <w:r w:rsidRPr="004D613F">
                              <w:rPr>
                                <w:b/>
                                <w:bCs/>
                              </w:rPr>
                              <w:t xml:space="preserve"> </w:t>
                            </w:r>
                            <w:r w:rsidRPr="00F2519C">
                              <w:rPr>
                                <w:b/>
                                <w:bCs/>
                              </w:rPr>
                              <w:t>The GHG mapping procedure</w:t>
                            </w:r>
                            <w:r w:rsidR="00E61201" w:rsidRPr="00F2519C">
                              <w:rPr>
                                <w:b/>
                                <w:bCs/>
                              </w:rPr>
                              <w:t xml:space="preserve"> for multi-state BAAs</w:t>
                            </w:r>
                            <w:r w:rsidRPr="00F2519C">
                              <w:rPr>
                                <w:b/>
                                <w:bCs/>
                              </w:rPr>
                              <w:t xml:space="preserve"> is described in Section </w:t>
                            </w:r>
                            <w:r w:rsidR="00344185">
                              <w:rPr>
                                <w:b/>
                                <w:bCs/>
                              </w:rPr>
                              <w:t>2</w:t>
                            </w:r>
                            <w:r w:rsidRPr="00F2519C">
                              <w:rPr>
                                <w:b/>
                                <w:bCs/>
                              </w:rPr>
                              <w:t>.</w:t>
                            </w:r>
                          </w:p>
                          <w:p w14:paraId="3531C70B" w14:textId="77777777" w:rsidR="009B306E" w:rsidRDefault="009B306E" w:rsidP="009B306E">
                            <w:pPr>
                              <w:jc w:val="center"/>
                            </w:pP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oundrect w14:anchorId="0C341EAD" id="Rectangle: Rounded Corners 3" o:spid="_x0000_s1027" style="position:absolute;left:0;text-align:left;margin-left:-19.9pt;margin-top:16.6pt;width:482.5pt;height:60.75pt;z-index:251644416;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arcsize="10923f"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qz2ibVwIAAAMFAAAOAAAAZHJzL2Uyb0RvYy54bWysVE1v2zAMvQ/YfxB0XxwHTbMFdYqgRYcB&#10;QRu0HXpWZKkxJosapcTOfv0o2XG6LqdhF5kU+fglPl9dt7Vhe4W+AlvwfDTmTFkJZWVfC/79+e7T&#10;Z858ELYUBqwq+EF5fr34+OGqcXM1gS2YUiGjINbPG1fwbQhunmVeblUt/AicsmTUgLUIpOJrVqJo&#10;KHptssl4fJk1gKVDkMp7ur3tjHyR4mutZHjQ2qvATMGptpBOTOcmntniSsxfUbhtJfsyxD9UUYvK&#10;UtIh1K0Igu2w+itUXUkEDzqMJNQZaF1JlXqgbvLxu26etsKp1AsNx7thTP7/hZX3+ye3RhpD4/zc&#10;kxi7aDXW8Uv1sTYN6zAMS7WBSbq8zCez2ZRmKsk2m0UtTjM7oR368FVBzaJQcISdLR/pRdKgxH7l&#10;Q+d/9CPwqYgkhYNRsQ5jH5VmVUlpJwmd9kPdGGR7QS8rpFQ2TPv8yTvCdGXMAMzPAU3Ie1DvG2Eq&#10;7c0AHJ8D/plxQKSsYMMArisLeC5A+WPI3Pkfu+96ju2HdtNS00SrWGO82UB5WCND6PbYO3lX0WxX&#10;woe1QFpceg4iY3igQxtoCg69xNkW8Ne5++hP+0RWzhoiQsH9z51AxZn5ZmnTvuQXF5E5SbmYziak&#10;4FvL5q3F7uoboBfJifZOJjH6B3MUNUL9QpxdxqxkElZS7oLLgEflJnQEJdZLtVwmN2KLE2Fln5yM&#10;weOc49o8ty8CXb9ggVbzHo6kEfN3K9b5RqSF5S6ArtL+nebavwAxLa1x/1eIVH6rJ6/Tv2vxGwAA&#10;//8DAFBLAwQUAAYACAAAACEAzPACt+EAAAAKAQAADwAAAGRycy9kb3ducmV2LnhtbEyPwU7DMAyG&#10;70i8Q2QkLmhLaSmw0nRCIIQ2caFMYkevMW1Fk1RJtnVvjznBzZY//f7+cjmZQRzIh95ZBdfzBATZ&#10;xunetgo2Hy+zexAhotU4OEsKThRgWZ2flVhod7TvdKhjKzjEhgIVdDGOhZSh6chgmLuRLN++nDcY&#10;efWt1B6PHG4GmSbJrTTYW/7Q4UhPHTXf9d4oeE1GfPPr+HzaXG3lZ53iapuvlbq8mB4fQESa4h8M&#10;v/qsDhU77dze6iAGBbNswepRQZalIBhYpDkPOybzmzuQVSn/V6h+AAAA//8DAFBLAQItABQABgAI&#10;AAAAIQC2gziS/gAAAOEBAAATAAAAAAAAAAAAAAAAAAAAAABbQ29udGVudF9UeXBlc10ueG1sUEsB&#10;Ai0AFAAGAAgAAAAhADj9If/WAAAAlAEAAAsAAAAAAAAAAAAAAAAALwEAAF9yZWxzLy5yZWxzUEsB&#10;Ai0AFAAGAAgAAAAhAGrPaJtXAgAAAwUAAA4AAAAAAAAAAAAAAAAALgIAAGRycy9lMm9Eb2MueG1s&#10;UEsBAi0AFAAGAAgAAAAhAMzwArfhAAAACgEAAA8AAAAAAAAAAAAAAAAAsQQAAGRycy9kb3ducmV2&#10;LnhtbFBLBQYAAAAABAAEAPMAAAC/BQAAAAA=&#10;" fillcolor="white [3201]" strokecolor="#4bacc6 [3208]" strokeweight="2pt">
                <v:textbox>
                  <w:txbxContent>
                    <w:p w14:paraId="12820E78" w14:textId="3DE5D9DE" w:rsidR="009B306E" w:rsidRDefault="009B306E" w:rsidP="009B306E">
                      <w:r w:rsidRPr="009B306E">
                        <w:t>The ISO expects BAAs that partially overlap with California or Washington state boundaries to coordinate with the ISO on GHG mapping.</w:t>
                      </w:r>
                      <w:r w:rsidRPr="004D613F">
                        <w:rPr>
                          <w:b/>
                          <w:bCs/>
                        </w:rPr>
                        <w:t xml:space="preserve"> </w:t>
                      </w:r>
                      <w:r w:rsidRPr="00F2519C">
                        <w:rPr>
                          <w:b/>
                          <w:bCs/>
                        </w:rPr>
                        <w:t>The GHG mapping procedure</w:t>
                      </w:r>
                      <w:r w:rsidR="00E61201" w:rsidRPr="00F2519C">
                        <w:rPr>
                          <w:b/>
                          <w:bCs/>
                        </w:rPr>
                        <w:t xml:space="preserve"> for multi-state BAAs</w:t>
                      </w:r>
                      <w:r w:rsidRPr="00F2519C">
                        <w:rPr>
                          <w:b/>
                          <w:bCs/>
                        </w:rPr>
                        <w:t xml:space="preserve"> is described in Section </w:t>
                      </w:r>
                      <w:r w:rsidR="00344185">
                        <w:rPr>
                          <w:b/>
                          <w:bCs/>
                        </w:rPr>
                        <w:t>2</w:t>
                      </w:r>
                      <w:r w:rsidRPr="00F2519C">
                        <w:rPr>
                          <w:b/>
                          <w:bCs/>
                        </w:rPr>
                        <w:t>.</w:t>
                      </w:r>
                    </w:p>
                    <w:p w14:paraId="3531C70B" w14:textId="77777777" w:rsidR="009B306E" w:rsidRDefault="009B306E" w:rsidP="009B306E">
                      <w:pPr>
                        <w:jc w:val="center"/>
                      </w:pPr>
                    </w:p>
                  </w:txbxContent>
                </v:textbox>
              </v:roundrect>
            </w:pict>
          </mc:Fallback>
        </mc:AlternateContent>
      </w:r>
    </w:p>
    <w:p w14:paraId="007BB105" w14:textId="77777777" w:rsidR="00F04B36" w:rsidRDefault="00F04B36" w:rsidP="008121C3"/>
    <w:p w14:paraId="4A0E2848" w14:textId="77777777" w:rsidR="009B306E" w:rsidRDefault="009B306E" w:rsidP="008121C3"/>
    <w:p w14:paraId="63AC7DCF" w14:textId="77777777" w:rsidR="009B306E" w:rsidRDefault="009B306E" w:rsidP="008121C3"/>
    <w:p w14:paraId="5454CEDA" w14:textId="77777777" w:rsidR="00E61201" w:rsidRDefault="00E61201" w:rsidP="008121C3"/>
    <w:p w14:paraId="3D6682C3" w14:textId="5992FFE8" w:rsidR="008121C3" w:rsidRDefault="005C4D56" w:rsidP="007D0F12">
      <w:pPr>
        <w:pStyle w:val="Heading3"/>
        <w:numPr>
          <w:ilvl w:val="2"/>
          <w:numId w:val="3"/>
        </w:numPr>
        <w:rPr>
          <w:b/>
          <w:bCs/>
        </w:rPr>
      </w:pPr>
      <w:bookmarkStart w:id="11" w:name="_Toc241163054"/>
      <w:r>
        <w:rPr>
          <w:b/>
          <w:bCs/>
        </w:rPr>
        <w:t>Resource</w:t>
      </w:r>
      <w:r w:rsidR="008B48D1">
        <w:rPr>
          <w:b/>
          <w:bCs/>
        </w:rPr>
        <w:t xml:space="preserve"> association with a GHG area</w:t>
      </w:r>
      <w:bookmarkEnd w:id="11"/>
      <w:r w:rsidR="008B48D1">
        <w:rPr>
          <w:b/>
          <w:bCs/>
        </w:rPr>
        <w:t xml:space="preserve"> </w:t>
      </w:r>
    </w:p>
    <w:p w14:paraId="3CCFC1D8" w14:textId="5268DEB4" w:rsidR="00821363" w:rsidRDefault="00821363" w:rsidP="00821363">
      <w:r>
        <w:t xml:space="preserve">Resource-specific </w:t>
      </w:r>
      <w:r w:rsidR="00421CAD">
        <w:t xml:space="preserve">market participating </w:t>
      </w:r>
      <w:r>
        <w:t xml:space="preserve">system resources are modeled as either GHG regulated or non-GHG area resources. </w:t>
      </w:r>
    </w:p>
    <w:p w14:paraId="74F996A6" w14:textId="5DA48FA4" w:rsidR="00C54BA0" w:rsidRDefault="00C54BA0" w:rsidP="00C54BA0">
      <w:r>
        <w:t>As a general rule, resources physically located within CA or WA state</w:t>
      </w:r>
      <w:r w:rsidR="00EB5E84">
        <w:t xml:space="preserve"> boundaries </w:t>
      </w:r>
      <w:r w:rsidR="005D22D0">
        <w:t xml:space="preserve">are modeled as </w:t>
      </w:r>
      <w:r>
        <w:t>GHG area resources</w:t>
      </w:r>
      <w:r w:rsidR="00EB5E84">
        <w:t>,</w:t>
      </w:r>
      <w:r>
        <w:t xml:space="preserve"> and resources outside </w:t>
      </w:r>
      <w:r w:rsidR="00EB5E84">
        <w:t xml:space="preserve">these </w:t>
      </w:r>
      <w:r>
        <w:t>state</w:t>
      </w:r>
      <w:r w:rsidR="00EB5E84">
        <w:t>s’</w:t>
      </w:r>
      <w:r>
        <w:t xml:space="preserve"> boundaries</w:t>
      </w:r>
      <w:r w:rsidR="003F2CA1">
        <w:t xml:space="preserve"> are</w:t>
      </w:r>
      <w:r w:rsidR="00EB5E84">
        <w:t xml:space="preserve"> eligible to offer GHG capacity as non-GHG area resources</w:t>
      </w:r>
      <w:r w:rsidR="00821363">
        <w:t xml:space="preserve">. </w:t>
      </w:r>
      <w:r w:rsidR="00821363" w:rsidRPr="003A14AB">
        <w:t>Resources under separate jurisdiction, like those under a federal power marketing administration, are modeled as non-GHG area resources.</w:t>
      </w:r>
      <w:r>
        <w:t xml:space="preserve"> </w:t>
      </w:r>
    </w:p>
    <w:p w14:paraId="78EDB09F" w14:textId="5C515E09" w:rsidR="0099710B" w:rsidRDefault="00A02CC9" w:rsidP="00B476BE">
      <w:pPr>
        <w:pStyle w:val="ListParagraph"/>
        <w:numPr>
          <w:ilvl w:val="0"/>
          <w:numId w:val="33"/>
        </w:numPr>
      </w:pPr>
      <w:r w:rsidRPr="005C4D56">
        <w:rPr>
          <w:b/>
          <w:bCs/>
        </w:rPr>
        <w:t>GHG regulated resources</w:t>
      </w:r>
      <w:r>
        <w:t xml:space="preserve"> are </w:t>
      </w:r>
      <w:r w:rsidR="007D0F12">
        <w:t>permanently associated with the GHG area. These are resource-specific resources,</w:t>
      </w:r>
      <w:r>
        <w:t xml:space="preserve"> physically located within the CA or WA state boundary and covered by the state’s GHG cap-and-trade policy</w:t>
      </w:r>
      <w:r w:rsidR="0099710B">
        <w:t>.</w:t>
      </w:r>
      <w:r>
        <w:rPr>
          <w:rStyle w:val="FootnoteReference"/>
        </w:rPr>
        <w:footnoteReference w:id="2"/>
      </w:r>
      <w:r>
        <w:t xml:space="preserve"> </w:t>
      </w:r>
      <w:r w:rsidR="005C4D56">
        <w:t xml:space="preserve">Output from resources permanently associated with the GHG area is accounted for as </w:t>
      </w:r>
      <w:r w:rsidR="005D22D0">
        <w:t xml:space="preserve">energy </w:t>
      </w:r>
      <w:r w:rsidR="005C4D56">
        <w:t>(EN) in the GHG import allocation constraint</w:t>
      </w:r>
      <w:r w:rsidR="00390856">
        <w:t xml:space="preserve"> because all output is subject to regulation regardless of electrical or contractual sink</w:t>
      </w:r>
      <w:r w:rsidR="00DE2157">
        <w:t xml:space="preserve">. If awarded energy, these resources are priced and settled at the MEC plus MC-GHG. </w:t>
      </w:r>
      <w:r w:rsidR="005D22D0">
        <w:t xml:space="preserve"> </w:t>
      </w:r>
    </w:p>
    <w:p w14:paraId="3ACF5BF3" w14:textId="77777777" w:rsidR="00B476BE" w:rsidRDefault="00B476BE" w:rsidP="00B476BE">
      <w:pPr>
        <w:pStyle w:val="ListParagraph"/>
      </w:pPr>
    </w:p>
    <w:p w14:paraId="565C68D2" w14:textId="192D24C6" w:rsidR="00A02CC9" w:rsidRDefault="0064568C" w:rsidP="0099710B">
      <w:pPr>
        <w:pStyle w:val="ListParagraph"/>
        <w:numPr>
          <w:ilvl w:val="0"/>
          <w:numId w:val="29"/>
        </w:numPr>
      </w:pPr>
      <w:r w:rsidRPr="0099710B">
        <w:rPr>
          <w:b/>
          <w:bCs/>
        </w:rPr>
        <w:lastRenderedPageBreak/>
        <w:t>Non-GHG area resources</w:t>
      </w:r>
      <w:r>
        <w:t xml:space="preserve"> physically located out-of-state, or are under separate jurisdictional oversight, and are not included in the GHG regulation area</w:t>
      </w:r>
      <w:r w:rsidR="0099710B">
        <w:t>.</w:t>
      </w:r>
      <w:r w:rsidR="00234326">
        <w:t xml:space="preserve"> This includes resources with electrical ties and/or contractual obligations to load in a GHG regulation area. </w:t>
      </w:r>
      <w:r>
        <w:t xml:space="preserve"> </w:t>
      </w:r>
      <w:r w:rsidR="005C4D56">
        <w:t xml:space="preserve">These resources can submit GHG bid adders for consideration to support GHG transfers. </w:t>
      </w:r>
    </w:p>
    <w:p w14:paraId="148F39F5" w14:textId="77777777" w:rsidR="003072D4" w:rsidRDefault="003072D4" w:rsidP="00E61201">
      <w:pPr>
        <w:pStyle w:val="ListParagraph"/>
      </w:pPr>
    </w:p>
    <w:p w14:paraId="1E127780" w14:textId="767A89A2" w:rsidR="00CB3AC6" w:rsidRDefault="00C8062B" w:rsidP="00A02CC9">
      <w:r w:rsidRPr="00C8062B">
        <w:rPr>
          <w:b/>
          <w:bCs/>
          <w:noProof/>
          <w:u w:val="single"/>
        </w:rPr>
        <w:drawing>
          <wp:anchor distT="0" distB="0" distL="114300" distR="114300" simplePos="0" relativeHeight="251660800" behindDoc="0" locked="0" layoutInCell="1" allowOverlap="1" wp14:anchorId="75CEA722" wp14:editId="6DAE8FDA">
            <wp:simplePos x="0" y="0"/>
            <wp:positionH relativeFrom="column">
              <wp:posOffset>-446991</wp:posOffset>
            </wp:positionH>
            <wp:positionV relativeFrom="paragraph">
              <wp:posOffset>577313</wp:posOffset>
            </wp:positionV>
            <wp:extent cx="6101715" cy="2954020"/>
            <wp:effectExtent l="0" t="0" r="0" b="0"/>
            <wp:wrapTopAndBottom/>
            <wp:docPr id="1218192099"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218192099" name=""/>
                    <pic:cNvPicPr/>
                  </pic:nvPicPr>
                  <pic:blipFill>
                    <a:blip r:embed="rId33" cstate="print">
                      <a:extLst>
                        <a:ext uri="{28A0092B-C50C-407E-A947-70E740481C1C}">
                          <a14:useLocalDpi xmlns:a14="http://schemas.microsoft.com/office/drawing/2010/main" val="0"/>
                        </a:ext>
                      </a:extLst>
                    </a:blip>
                    <a:stretch>
                      <a:fillRect/>
                    </a:stretch>
                  </pic:blipFill>
                  <pic:spPr>
                    <a:xfrm>
                      <a:off x="0" y="0"/>
                      <a:ext cx="6101715" cy="2954020"/>
                    </a:xfrm>
                    <a:prstGeom prst="rect">
                      <a:avLst/>
                    </a:prstGeom>
                  </pic:spPr>
                </pic:pic>
              </a:graphicData>
            </a:graphic>
          </wp:anchor>
        </w:drawing>
      </w:r>
      <w:r w:rsidR="00F2519C">
        <w:t>The table</w:t>
      </w:r>
      <w:r w:rsidR="00471A30">
        <w:t xml:space="preserve"> below </w:t>
      </w:r>
      <w:r w:rsidR="00684E49">
        <w:t>summarizes and</w:t>
      </w:r>
      <w:r w:rsidR="00CB3AC6">
        <w:t xml:space="preserve"> compares </w:t>
      </w:r>
      <w:r w:rsidR="003151A5">
        <w:t xml:space="preserve">the treatment of </w:t>
      </w:r>
      <w:r w:rsidR="00FA18E6">
        <w:t>GHG regulated resource</w:t>
      </w:r>
      <w:r>
        <w:t>s</w:t>
      </w:r>
      <w:r w:rsidR="00FA18E6">
        <w:t xml:space="preserve"> and non-GHG area resource</w:t>
      </w:r>
      <w:r>
        <w:t>s</w:t>
      </w:r>
      <w:r w:rsidR="00FA18E6">
        <w:t xml:space="preserve"> with respect to the regulated resource</w:t>
      </w:r>
      <w:r>
        <w:t>s</w:t>
      </w:r>
      <w:r w:rsidR="00FA18E6">
        <w:t xml:space="preserve"> GHG area.</w:t>
      </w:r>
    </w:p>
    <w:p w14:paraId="1C00F11F" w14:textId="77777777" w:rsidR="00CB3AC6" w:rsidRDefault="00CB3AC6" w:rsidP="00CB3AC6"/>
    <w:p w14:paraId="31BEE1DC" w14:textId="2252568C" w:rsidR="0056794E" w:rsidRPr="0097664F" w:rsidRDefault="00C54BA0" w:rsidP="0097664F">
      <w:pPr>
        <w:pStyle w:val="Heading3"/>
        <w:numPr>
          <w:ilvl w:val="2"/>
          <w:numId w:val="3"/>
        </w:numPr>
        <w:rPr>
          <w:b/>
          <w:bCs/>
        </w:rPr>
      </w:pPr>
      <w:bookmarkStart w:id="12" w:name="_Toc241163055"/>
      <w:r w:rsidRPr="0099710B">
        <w:rPr>
          <w:b/>
          <w:bCs/>
        </w:rPr>
        <w:t xml:space="preserve">Load </w:t>
      </w:r>
      <w:r w:rsidR="008B48D1">
        <w:rPr>
          <w:b/>
          <w:bCs/>
        </w:rPr>
        <w:t>association with a GHG area</w:t>
      </w:r>
      <w:bookmarkEnd w:id="12"/>
      <w:r w:rsidR="008B48D1">
        <w:rPr>
          <w:b/>
          <w:bCs/>
        </w:rPr>
        <w:t xml:space="preserve"> </w:t>
      </w:r>
    </w:p>
    <w:p w14:paraId="47ADCFB0" w14:textId="15B835C1" w:rsidR="00EF4386" w:rsidRDefault="00EF4386" w:rsidP="00C54BA0">
      <w:r>
        <w:t>Load in the GHG area must be met by capacity from GHG regulated resources or attributed resources and is therefore included in the GHG import allocation constraint. Prices at LAPs in the GHG area include the cost of GHG</w:t>
      </w:r>
      <w:r w:rsidR="003151A5">
        <w:t xml:space="preserve">. </w:t>
      </w:r>
    </w:p>
    <w:p w14:paraId="5EA5E708" w14:textId="2708BFF1" w:rsidR="00137D35" w:rsidRDefault="00137D35" w:rsidP="00C54BA0">
      <w:r>
        <w:t xml:space="preserve">In the day-ahead market, the market uses bid-in demand to define each BAA’s power balance constraint (PBC) and to define the load in the GHG area. GHG area load in the GHG attribution allocation constraint is the sum of load resource bids on LAPs associated with the GHG area. </w:t>
      </w:r>
    </w:p>
    <w:p w14:paraId="5DF56F08" w14:textId="095845DA" w:rsidR="00C54BA0" w:rsidRDefault="00EB1C0A" w:rsidP="00C54BA0">
      <w:r>
        <w:t xml:space="preserve">In </w:t>
      </w:r>
      <w:r w:rsidR="0097664F">
        <w:t>real time</w:t>
      </w:r>
      <w:r>
        <w:t>, the market</w:t>
      </w:r>
      <w:r w:rsidR="00137D35">
        <w:t xml:space="preserve"> defines each BAA’s</w:t>
      </w:r>
      <w:r>
        <w:t xml:space="preserve"> </w:t>
      </w:r>
      <w:r w:rsidR="00137D35">
        <w:t xml:space="preserve">PBC differently from the load in the GHG area. Each BAA’s BPA is based on the BAA’s load forecast. For load in the GHG import allocation constraint, the market </w:t>
      </w:r>
      <w:r>
        <w:t xml:space="preserve">will sum the load distributed to LAPs associated with the GHG area. </w:t>
      </w:r>
    </w:p>
    <w:p w14:paraId="5771E425" w14:textId="77777777" w:rsidR="00EF60C0" w:rsidRPr="00EF60C0" w:rsidRDefault="00EF60C0" w:rsidP="00EF60C0"/>
    <w:p w14:paraId="5DDFBF66" w14:textId="4181EA69" w:rsidR="006571EB" w:rsidRDefault="008B48D1" w:rsidP="0056794E">
      <w:pPr>
        <w:pStyle w:val="Heading3"/>
        <w:numPr>
          <w:ilvl w:val="2"/>
          <w:numId w:val="3"/>
        </w:numPr>
        <w:rPr>
          <w:b/>
          <w:bCs/>
        </w:rPr>
      </w:pPr>
      <w:bookmarkStart w:id="13" w:name="_Toc241163056"/>
      <w:r>
        <w:rPr>
          <w:b/>
          <w:bCs/>
        </w:rPr>
        <w:lastRenderedPageBreak/>
        <w:t>Intertie association with a GHG area</w:t>
      </w:r>
      <w:bookmarkEnd w:id="13"/>
      <w:r>
        <w:rPr>
          <w:b/>
          <w:bCs/>
        </w:rPr>
        <w:t xml:space="preserve"> </w:t>
      </w:r>
    </w:p>
    <w:p w14:paraId="00878307" w14:textId="20ADF707" w:rsidR="00421CAD" w:rsidRDefault="008B48D1" w:rsidP="006571EB">
      <w:r>
        <w:t xml:space="preserve">For BAAs fully within the boundary of a GHG area, interties will be associated with that GHG area. </w:t>
      </w:r>
      <w:r w:rsidR="00137D35">
        <w:t xml:space="preserve">Ties associated with a GHG area include the cost of GHG in their LMPs. </w:t>
      </w:r>
    </w:p>
    <w:p w14:paraId="7B7A884C" w14:textId="144B21F3" w:rsidR="003A2D4A" w:rsidRDefault="003A2D4A" w:rsidP="003A2D4A">
      <w:pPr>
        <w:pStyle w:val="ListParagraph"/>
        <w:numPr>
          <w:ilvl w:val="0"/>
          <w:numId w:val="42"/>
        </w:numPr>
        <w:spacing w:line="278" w:lineRule="auto"/>
      </w:pPr>
      <w:r w:rsidRPr="00AE54D8">
        <w:rPr>
          <w:b/>
          <w:bCs/>
        </w:rPr>
        <w:t>Interties with a non-market BAA</w:t>
      </w:r>
      <w:r>
        <w:t>: Non-market imports at intertie</w:t>
      </w:r>
      <w:r w:rsidR="009831F5">
        <w:t xml:space="preserve"> scheduling points</w:t>
      </w:r>
      <w:r>
        <w:t xml:space="preserve"> that reflect the MC-GHG are counted as internal energy in the GHG import allocation constraint.</w:t>
      </w:r>
      <w:r w:rsidR="00864733">
        <w:t xml:space="preserve"> If an EDAM or WEIM entity allows economic participation from imports on its interties, imports at interties that include GHG in the LMP should include GHG directly in the energy offer. </w:t>
      </w:r>
    </w:p>
    <w:p w14:paraId="37174B90" w14:textId="77777777" w:rsidR="00E21CB6" w:rsidRDefault="00E21CB6" w:rsidP="00421CAD">
      <w:pPr>
        <w:pStyle w:val="ListParagraph"/>
        <w:spacing w:line="278" w:lineRule="auto"/>
      </w:pPr>
    </w:p>
    <w:p w14:paraId="73C6D756" w14:textId="4D8D221B" w:rsidR="003A2D4A" w:rsidRDefault="003A2D4A" w:rsidP="003A2D4A">
      <w:pPr>
        <w:pStyle w:val="ListParagraph"/>
        <w:numPr>
          <w:ilvl w:val="0"/>
          <w:numId w:val="42"/>
        </w:numPr>
        <w:spacing w:line="278" w:lineRule="auto"/>
      </w:pPr>
      <w:r w:rsidRPr="00AE54D8">
        <w:rPr>
          <w:b/>
          <w:bCs/>
        </w:rPr>
        <w:t>Interties that allow economic participation</w:t>
      </w:r>
      <w:r>
        <w:t>: If an EDAM or WEIM entity allows economic participation in the FMM from imports on its interties, imports from system resources may submit a GHG bid adder</w:t>
      </w:r>
      <w:r w:rsidR="00137D35">
        <w:t xml:space="preserve"> at ties that are not associated with the GHG area.</w:t>
      </w:r>
    </w:p>
    <w:p w14:paraId="60321C11" w14:textId="77777777" w:rsidR="00864733" w:rsidRDefault="00864733" w:rsidP="00421CAD">
      <w:pPr>
        <w:pStyle w:val="ListParagraph"/>
      </w:pPr>
    </w:p>
    <w:p w14:paraId="263A2426" w14:textId="3EC2CDA5" w:rsidR="00864733" w:rsidRDefault="00864733" w:rsidP="00864733">
      <w:pPr>
        <w:pStyle w:val="ListParagraph"/>
        <w:numPr>
          <w:ilvl w:val="0"/>
          <w:numId w:val="42"/>
        </w:numPr>
        <w:spacing w:line="278" w:lineRule="auto"/>
      </w:pPr>
      <w:r w:rsidRPr="00D15FE5">
        <w:rPr>
          <w:b/>
          <w:bCs/>
        </w:rPr>
        <w:t>WEIM-only base transfers:</w:t>
      </w:r>
      <w:r>
        <w:t xml:space="preserve"> I</w:t>
      </w:r>
      <w:r w:rsidRPr="00E21CB6">
        <w:t>mport base transfers from exclusively EIM BAAs outside GHG regulation areas to exclusively EIM BAAs that overlap with the GHG regulation area</w:t>
      </w:r>
      <w:r>
        <w:t xml:space="preserve"> are not attributed. These imports are counted as internal energy, reducing the</w:t>
      </w:r>
      <w:r w:rsidR="00F81080">
        <w:t xml:space="preserve"> net</w:t>
      </w:r>
      <w:r>
        <w:t xml:space="preserve"> GHG import. </w:t>
      </w:r>
    </w:p>
    <w:p w14:paraId="2E4004AA" w14:textId="77777777" w:rsidR="003A2D4A" w:rsidRDefault="003A2D4A" w:rsidP="003A2D4A">
      <w:pPr>
        <w:pStyle w:val="ListParagraph"/>
      </w:pPr>
    </w:p>
    <w:p w14:paraId="0C5EA4C1" w14:textId="2C0878BE" w:rsidR="00A5647D" w:rsidRDefault="003A2D4A" w:rsidP="006571EB">
      <w:pPr>
        <w:pStyle w:val="ListParagraph"/>
        <w:numPr>
          <w:ilvl w:val="0"/>
          <w:numId w:val="42"/>
        </w:numPr>
        <w:spacing w:line="278" w:lineRule="auto"/>
      </w:pPr>
      <w:r w:rsidRPr="00AE54D8">
        <w:rPr>
          <w:b/>
          <w:bCs/>
        </w:rPr>
        <w:t xml:space="preserve">Interties between </w:t>
      </w:r>
      <w:r w:rsidR="00B7026D">
        <w:rPr>
          <w:b/>
          <w:bCs/>
        </w:rPr>
        <w:t>two market participating (EDAM/WEIM)</w:t>
      </w:r>
      <w:r w:rsidRPr="00AE54D8">
        <w:rPr>
          <w:b/>
          <w:bCs/>
        </w:rPr>
        <w:t xml:space="preserve"> BAAs:</w:t>
      </w:r>
      <w:r>
        <w:t xml:space="preserve"> </w:t>
      </w:r>
      <w:r w:rsidR="00BF2EAF">
        <w:t xml:space="preserve">Energy transfer system resources (ETSRs) </w:t>
      </w:r>
      <w:r>
        <w:t xml:space="preserve">are optimized </w:t>
      </w:r>
      <w:r w:rsidR="00BF2EAF">
        <w:t xml:space="preserve">and attributed as GHG transfers. </w:t>
      </w:r>
    </w:p>
    <w:p w14:paraId="01CAF312" w14:textId="5B032436" w:rsidR="008B48D1" w:rsidRDefault="008B48D1" w:rsidP="006571EB">
      <w:r>
        <w:t xml:space="preserve">A multi-state BAA can associate specific Tie IDs with a GHG area they overlap with. See Section 2.3 for more on Tie ID association for multi-state BAAs. </w:t>
      </w:r>
    </w:p>
    <w:p w14:paraId="23BA3020" w14:textId="77777777" w:rsidR="006571EB" w:rsidRPr="006571EB" w:rsidRDefault="006571EB" w:rsidP="006571EB"/>
    <w:p w14:paraId="1B6B226C" w14:textId="61A0BB59" w:rsidR="0056794E" w:rsidRPr="0097664F" w:rsidRDefault="00C54BA0" w:rsidP="0097664F">
      <w:pPr>
        <w:pStyle w:val="Heading3"/>
        <w:numPr>
          <w:ilvl w:val="2"/>
          <w:numId w:val="3"/>
        </w:numPr>
        <w:rPr>
          <w:b/>
          <w:bCs/>
        </w:rPr>
      </w:pPr>
      <w:bookmarkStart w:id="14" w:name="_Toc241163057"/>
      <w:r w:rsidRPr="0099710B">
        <w:rPr>
          <w:b/>
          <w:bCs/>
        </w:rPr>
        <w:t>Requesting changes</w:t>
      </w:r>
      <w:r w:rsidR="000F5BB8" w:rsidRPr="0099710B">
        <w:rPr>
          <w:b/>
          <w:bCs/>
        </w:rPr>
        <w:t xml:space="preserve"> to the GHG model</w:t>
      </w:r>
      <w:bookmarkEnd w:id="14"/>
      <w:r w:rsidR="000F5BB8" w:rsidRPr="0099710B">
        <w:rPr>
          <w:b/>
          <w:bCs/>
        </w:rPr>
        <w:t xml:space="preserve"> </w:t>
      </w:r>
    </w:p>
    <w:p w14:paraId="2895AC4B" w14:textId="783671E8" w:rsidR="00C54BA0" w:rsidRDefault="00C54BA0" w:rsidP="00C54BA0">
      <w:r>
        <w:t>T</w:t>
      </w:r>
      <w:r w:rsidRPr="00094B7F">
        <w:t>he ISO expects a</w:t>
      </w:r>
      <w:r>
        <w:t xml:space="preserve"> market participant </w:t>
      </w:r>
      <w:r w:rsidRPr="00094B7F">
        <w:t>to receive special provision</w:t>
      </w:r>
      <w:r>
        <w:t>s</w:t>
      </w:r>
      <w:r w:rsidRPr="00094B7F">
        <w:rPr>
          <w:rStyle w:val="FootnoteReference"/>
        </w:rPr>
        <w:footnoteReference w:id="3"/>
      </w:r>
      <w:r w:rsidRPr="00094B7F">
        <w:t xml:space="preserve"> from their relevant state</w:t>
      </w:r>
      <w:r>
        <w:t xml:space="preserve"> </w:t>
      </w:r>
      <w:r w:rsidRPr="00094B7F">
        <w:t xml:space="preserve">air regulator if they </w:t>
      </w:r>
      <w:r>
        <w:t>request</w:t>
      </w:r>
      <w:r w:rsidRPr="00094B7F">
        <w:t xml:space="preserve"> </w:t>
      </w:r>
      <w:r>
        <w:t>GHG modeling</w:t>
      </w:r>
      <w:r w:rsidRPr="00094B7F">
        <w:t xml:space="preserve"> that does not align with state boundaries</w:t>
      </w:r>
      <w:r>
        <w:t xml:space="preserve">. </w:t>
      </w:r>
      <w:r w:rsidRPr="00094B7F">
        <w:t>The ISO will model unique footprints in</w:t>
      </w:r>
      <w:r>
        <w:t xml:space="preserve"> </w:t>
      </w:r>
      <w:r w:rsidRPr="00094B7F">
        <w:t xml:space="preserve">line with state regulator’s </w:t>
      </w:r>
      <w:r w:rsidR="00101532">
        <w:t>understanding</w:t>
      </w:r>
      <w:r w:rsidRPr="00094B7F">
        <w:t xml:space="preserve">.  </w:t>
      </w:r>
    </w:p>
    <w:p w14:paraId="5D212D83" w14:textId="05A9D096" w:rsidR="005C4D56" w:rsidRPr="00D0149C" w:rsidRDefault="00D0149C" w:rsidP="00D0149C">
      <w:pPr>
        <w:pStyle w:val="ListParagraph"/>
        <w:numPr>
          <w:ilvl w:val="0"/>
          <w:numId w:val="29"/>
        </w:numPr>
        <w:rPr>
          <w:b/>
        </w:rPr>
      </w:pPr>
      <w:r w:rsidRPr="00D0149C">
        <w:rPr>
          <w:b/>
          <w:bCs/>
        </w:rPr>
        <w:t xml:space="preserve">Section 2 details the procedure for </w:t>
      </w:r>
      <w:r w:rsidR="00CA5D40">
        <w:rPr>
          <w:b/>
          <w:bCs/>
        </w:rPr>
        <w:t>EDAM/WEIM E</w:t>
      </w:r>
      <w:r w:rsidR="005C4D56" w:rsidRPr="00D0149C">
        <w:rPr>
          <w:b/>
          <w:bCs/>
        </w:rPr>
        <w:t xml:space="preserve">ntities </w:t>
      </w:r>
      <w:r w:rsidRPr="00D0149C">
        <w:rPr>
          <w:b/>
          <w:bCs/>
        </w:rPr>
        <w:t>to</w:t>
      </w:r>
      <w:r w:rsidR="005C4D56" w:rsidRPr="00D0149C">
        <w:rPr>
          <w:b/>
        </w:rPr>
        <w:t xml:space="preserve"> request changes to BAA-level modeling</w:t>
      </w:r>
      <w:r w:rsidR="009A47FA">
        <w:rPr>
          <w:b/>
        </w:rPr>
        <w:t xml:space="preserve">; </w:t>
      </w:r>
      <w:r w:rsidR="009A47FA" w:rsidRPr="00137D35">
        <w:t xml:space="preserve">this procedure facilitates modifications </w:t>
      </w:r>
      <w:r w:rsidR="00CA5D40" w:rsidRPr="00137D35">
        <w:t>to supply resource association, load association, and Tie association.</w:t>
      </w:r>
      <w:r w:rsidR="00CA5D40">
        <w:rPr>
          <w:b/>
        </w:rPr>
        <w:t xml:space="preserve"> </w:t>
      </w:r>
    </w:p>
    <w:p w14:paraId="4A818EBE" w14:textId="77777777" w:rsidR="00AD1A85" w:rsidRPr="00C54BA0" w:rsidRDefault="00AD1A85" w:rsidP="00C54BA0"/>
    <w:p w14:paraId="4CF901D6" w14:textId="378643FA" w:rsidR="00ED6675" w:rsidRPr="0097664F" w:rsidRDefault="008728E0" w:rsidP="001F012B">
      <w:pPr>
        <w:pStyle w:val="Heading2"/>
        <w:numPr>
          <w:ilvl w:val="1"/>
          <w:numId w:val="3"/>
        </w:numPr>
        <w:rPr>
          <w:b/>
          <w:bCs/>
        </w:rPr>
      </w:pPr>
      <w:bookmarkStart w:id="15" w:name="_Toc241163058"/>
      <w:r w:rsidRPr="0099710B">
        <w:rPr>
          <w:b/>
          <w:bCs/>
        </w:rPr>
        <w:lastRenderedPageBreak/>
        <w:t xml:space="preserve">GHG </w:t>
      </w:r>
      <w:r w:rsidR="0013568F" w:rsidRPr="0099710B">
        <w:rPr>
          <w:b/>
          <w:bCs/>
        </w:rPr>
        <w:t>b</w:t>
      </w:r>
      <w:r w:rsidR="001F012B" w:rsidRPr="0099710B">
        <w:rPr>
          <w:b/>
          <w:bCs/>
        </w:rPr>
        <w:t>id eligibility and verification</w:t>
      </w:r>
      <w:bookmarkEnd w:id="15"/>
    </w:p>
    <w:p w14:paraId="5B195900" w14:textId="6083B05A" w:rsidR="0013568F" w:rsidRDefault="0013568F" w:rsidP="001F012B">
      <w:r>
        <w:t xml:space="preserve">Non-GHG area resources </w:t>
      </w:r>
      <w:r w:rsidR="00ED6675">
        <w:t>make capacity available for</w:t>
      </w:r>
      <w:r>
        <w:t xml:space="preserve"> </w:t>
      </w:r>
      <w:r w:rsidR="00C112B0">
        <w:t>GHG attribution</w:t>
      </w:r>
      <w:r>
        <w:t xml:space="preserve"> by submitting a GHG bid. This hourly bid adder indicates what portion of the resource the SC wants to make available for attribution, and the $/MWh cost of GHG compliance they want to recover </w:t>
      </w:r>
      <w:r w:rsidR="00A926AF">
        <w:t>through</w:t>
      </w:r>
      <w:r>
        <w:t xml:space="preserve"> the market. </w:t>
      </w:r>
    </w:p>
    <w:p w14:paraId="1F605707" w14:textId="77777777" w:rsidR="00500E55" w:rsidRDefault="003713B9" w:rsidP="007D3369">
      <w:r>
        <w:t>The market verifies</w:t>
      </w:r>
      <w:r w:rsidR="0013568F">
        <w:t xml:space="preserve"> </w:t>
      </w:r>
      <w:r w:rsidR="007D3369">
        <w:t>the $/MWh GHG bid adder and t</w:t>
      </w:r>
      <w:r>
        <w:t>he portion of each resource’s bid-in capacity that is eligible for GHG attribution</w:t>
      </w:r>
      <w:r w:rsidR="00E659AD">
        <w:t>.</w:t>
      </w:r>
      <w:r w:rsidR="00E659AD" w:rsidRPr="00E659AD">
        <w:rPr>
          <w:rStyle w:val="FootnoteReference"/>
        </w:rPr>
        <w:t xml:space="preserve"> </w:t>
      </w:r>
      <w:r w:rsidR="00E659AD">
        <w:rPr>
          <w:rStyle w:val="FootnoteReference"/>
        </w:rPr>
        <w:footnoteReference w:id="4"/>
      </w:r>
      <w:r w:rsidR="00E659AD">
        <w:t xml:space="preserve">  </w:t>
      </w:r>
    </w:p>
    <w:p w14:paraId="1EE68DAD" w14:textId="74BC057F" w:rsidR="00E659AD" w:rsidRDefault="00500E55" w:rsidP="007D3369">
      <w:r>
        <w:t>This section highlights two features of the verification process that require entities provide the ISO with resource-specific GHG information: the max GHG bid cap</w:t>
      </w:r>
      <w:r w:rsidR="005C5D70">
        <w:t xml:space="preserve"> verifies the $/MWh bid adder</w:t>
      </w:r>
      <w:r>
        <w:t>, and GHG counterfactual</w:t>
      </w:r>
      <w:r w:rsidR="005C5D70">
        <w:t xml:space="preserve"> verifies capacity eligibility</w:t>
      </w:r>
      <w:r>
        <w:t xml:space="preserve">.  </w:t>
      </w:r>
    </w:p>
    <w:p w14:paraId="3BB4804B" w14:textId="3E516AFE" w:rsidR="00E659AD" w:rsidRPr="00500E55" w:rsidRDefault="00E659AD" w:rsidP="00E659AD">
      <w:pPr>
        <w:pStyle w:val="ListParagraph"/>
        <w:numPr>
          <w:ilvl w:val="0"/>
          <w:numId w:val="29"/>
        </w:numPr>
        <w:rPr>
          <w:b/>
          <w:bCs/>
        </w:rPr>
      </w:pPr>
      <w:r w:rsidRPr="00500E55">
        <w:rPr>
          <w:b/>
          <w:bCs/>
        </w:rPr>
        <w:t>Section 4 provides</w:t>
      </w:r>
      <w:r w:rsidR="00500E55">
        <w:rPr>
          <w:b/>
          <w:bCs/>
        </w:rPr>
        <w:t xml:space="preserve"> </w:t>
      </w:r>
      <w:r w:rsidR="005C5D70">
        <w:rPr>
          <w:b/>
          <w:bCs/>
        </w:rPr>
        <w:t>registration instructions for</w:t>
      </w:r>
      <w:r w:rsidRPr="00500E55">
        <w:rPr>
          <w:b/>
          <w:bCs/>
        </w:rPr>
        <w:t xml:space="preserve"> </w:t>
      </w:r>
      <w:r w:rsidR="00500E55" w:rsidRPr="00500E55">
        <w:rPr>
          <w:b/>
          <w:bCs/>
        </w:rPr>
        <w:t>SCs to manage their GHG bid cap and counterfactual</w:t>
      </w:r>
      <w:r w:rsidR="00500E55">
        <w:rPr>
          <w:b/>
          <w:bCs/>
        </w:rPr>
        <w:t xml:space="preserve"> schedules</w:t>
      </w:r>
      <w:r w:rsidR="00500E55" w:rsidRPr="00500E55">
        <w:rPr>
          <w:b/>
          <w:bCs/>
        </w:rPr>
        <w:t xml:space="preserve">. </w:t>
      </w:r>
    </w:p>
    <w:p w14:paraId="4345890D" w14:textId="77777777" w:rsidR="0099710B" w:rsidRDefault="0099710B" w:rsidP="0097664F"/>
    <w:p w14:paraId="1A0FD258" w14:textId="5CD7E683" w:rsidR="008E1D51" w:rsidRPr="0097664F" w:rsidRDefault="004D613F" w:rsidP="004D613F">
      <w:pPr>
        <w:pStyle w:val="Heading3"/>
        <w:numPr>
          <w:ilvl w:val="2"/>
          <w:numId w:val="3"/>
        </w:numPr>
        <w:rPr>
          <w:b/>
          <w:bCs/>
        </w:rPr>
      </w:pPr>
      <w:bookmarkStart w:id="16" w:name="_Toc241163059"/>
      <w:r w:rsidRPr="0044746B">
        <w:rPr>
          <w:b/>
          <w:bCs/>
        </w:rPr>
        <w:t>Max GHG bid cap</w:t>
      </w:r>
      <w:bookmarkEnd w:id="16"/>
    </w:p>
    <w:p w14:paraId="1FA3629C" w14:textId="63558C99" w:rsidR="00E659AD" w:rsidRDefault="00E659AD" w:rsidP="00DA1FD3">
      <w:pPr>
        <w:spacing w:line="278" w:lineRule="auto"/>
      </w:pPr>
      <w:r>
        <w:t>GHG bid adders are verified against a cap to provide a reasonable assurance that GHG bids are cost-based offers. The cap is calculated with each resource’s emissions rate registered in the Master File. If the field is left blank, the cap for that resource’s GHG bid will be $0/MWh.</w:t>
      </w:r>
    </w:p>
    <w:p w14:paraId="790B4E50" w14:textId="786ED246" w:rsidR="009F29F3" w:rsidRDefault="009F29F3" w:rsidP="00DA1FD3">
      <w:pPr>
        <w:spacing w:line="278" w:lineRule="auto"/>
      </w:pPr>
      <w:r>
        <w:t xml:space="preserve">The max GHG bid cap is a resource-specific </w:t>
      </w:r>
      <w:r w:rsidR="006214B4">
        <w:t xml:space="preserve">cost-based </w:t>
      </w:r>
      <w:r>
        <w:t>calculation</w:t>
      </w:r>
      <w:r w:rsidR="006214B4">
        <w:t>.</w:t>
      </w:r>
      <w:r>
        <w:t xml:space="preserve"> </w:t>
      </w:r>
      <w:r w:rsidR="00D12416">
        <w:t xml:space="preserve">The market calculates a </w:t>
      </w:r>
      <w:r w:rsidR="007A2001">
        <w:t xml:space="preserve">daily </w:t>
      </w:r>
      <w:r w:rsidR="00D12416">
        <w:t xml:space="preserve">max GHG bid cap for each </w:t>
      </w:r>
      <w:r w:rsidR="006214B4">
        <w:t xml:space="preserve">resource and for each </w:t>
      </w:r>
      <w:r w:rsidR="00D12416">
        <w:t>GHG regulation area.</w:t>
      </w:r>
      <w:r w:rsidR="00DA1FD3" w:rsidRPr="00DA1FD3">
        <w:rPr>
          <w:rStyle w:val="FootnoteReference"/>
        </w:rPr>
        <w:t xml:space="preserve"> </w:t>
      </w:r>
      <w:r w:rsidR="00DA1FD3">
        <w:rPr>
          <w:rStyle w:val="FootnoteReference"/>
        </w:rPr>
        <w:footnoteReference w:id="5"/>
      </w:r>
      <w:r w:rsidR="00DA1FD3">
        <w:t xml:space="preserve"> </w:t>
      </w:r>
    </w:p>
    <w:p w14:paraId="6EEB7067" w14:textId="5E643379" w:rsidR="000132B1" w:rsidRDefault="009F29F3" w:rsidP="009F29F3">
      <w:pPr>
        <w:spacing w:line="278" w:lineRule="auto"/>
      </w:pPr>
      <w:r>
        <w:t xml:space="preserve">The max GHG bid cap is a cost-based formula that estimates a resources maximum compliance cost per MWh. There are two </w:t>
      </w:r>
      <w:r w:rsidR="00CF272A">
        <w:t>options—variable cost and negotiated</w:t>
      </w:r>
      <w:r w:rsidR="004A75A5">
        <w:t>:</w:t>
      </w:r>
      <w:r>
        <w:t xml:space="preserve"> </w:t>
      </w:r>
      <w:r w:rsidR="00CF272A">
        <w:t xml:space="preserve"> </w:t>
      </w:r>
      <w:r w:rsidR="000132B1">
        <w:t xml:space="preserve"> </w:t>
      </w:r>
    </w:p>
    <w:p w14:paraId="0ACCB816" w14:textId="6469C7B3" w:rsidR="009F29F3" w:rsidRDefault="007A2001" w:rsidP="009F29F3">
      <w:pPr>
        <w:pStyle w:val="ListParagraph"/>
        <w:numPr>
          <w:ilvl w:val="0"/>
          <w:numId w:val="51"/>
        </w:numPr>
      </w:pPr>
      <w:r w:rsidRPr="009F29F3">
        <w:rPr>
          <w:b/>
          <w:bCs/>
        </w:rPr>
        <w:t>The variable cost option</w:t>
      </w:r>
      <w:r>
        <w:t xml:space="preserve"> estimates the resource’s maximum cost of compliance using the resource’s </w:t>
      </w:r>
      <w:r w:rsidR="00CF272A">
        <w:t xml:space="preserve">highest average </w:t>
      </w:r>
      <w:r>
        <w:t>heat rate</w:t>
      </w:r>
      <w:r w:rsidR="009F29F3">
        <w:t xml:space="preserve"> and</w:t>
      </w:r>
      <w:r>
        <w:t xml:space="preserve"> emissions rate registered in the Master File</w:t>
      </w:r>
      <w:r w:rsidR="00CF272A">
        <w:t xml:space="preserve">, </w:t>
      </w:r>
      <w:r w:rsidR="009F29F3">
        <w:t xml:space="preserve">and a daily GHG allowance price. </w:t>
      </w:r>
    </w:p>
    <w:p w14:paraId="39229CEA" w14:textId="77777777" w:rsidR="00997018" w:rsidRDefault="00997018" w:rsidP="00997018">
      <w:pPr>
        <w:pStyle w:val="ListParagraph"/>
      </w:pPr>
    </w:p>
    <w:p w14:paraId="0D16B0FF" w14:textId="44282663" w:rsidR="009F29F3" w:rsidRDefault="00997018" w:rsidP="009F29F3">
      <w:pPr>
        <w:pStyle w:val="ListParagraph"/>
      </w:pPr>
      <w:r w:rsidRPr="00DA1FD3">
        <w:rPr>
          <w:noProof/>
        </w:rPr>
        <w:lastRenderedPageBreak/>
        <w:drawing>
          <wp:inline distT="0" distB="0" distL="0" distR="0" wp14:anchorId="53556F1E" wp14:editId="1DC943EA">
            <wp:extent cx="4737100" cy="601458"/>
            <wp:effectExtent l="0" t="0" r="6350" b="8255"/>
            <wp:docPr id="293417086"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676047661" name=""/>
                    <pic:cNvPicPr/>
                  </pic:nvPicPr>
                  <pic:blipFill>
                    <a:blip r:embed="rId34"/>
                    <a:stretch>
                      <a:fillRect/>
                    </a:stretch>
                  </pic:blipFill>
                  <pic:spPr>
                    <a:xfrm>
                      <a:off x="0" y="0"/>
                      <a:ext cx="4737100" cy="601458"/>
                    </a:xfrm>
                    <a:prstGeom prst="rect">
                      <a:avLst/>
                    </a:prstGeom>
                  </pic:spPr>
                </pic:pic>
              </a:graphicData>
            </a:graphic>
          </wp:inline>
        </w:drawing>
      </w:r>
    </w:p>
    <w:p w14:paraId="02B2E450" w14:textId="77777777" w:rsidR="00997018" w:rsidRDefault="00997018" w:rsidP="00997018">
      <w:pPr>
        <w:pStyle w:val="ListParagraph"/>
      </w:pPr>
    </w:p>
    <w:p w14:paraId="1B14B7D4" w14:textId="5D29E2D0" w:rsidR="009F29F3" w:rsidRDefault="009F29F3" w:rsidP="009F29F3">
      <w:pPr>
        <w:pStyle w:val="ListParagraph"/>
        <w:numPr>
          <w:ilvl w:val="0"/>
          <w:numId w:val="51"/>
        </w:numPr>
      </w:pPr>
      <w:r>
        <w:t xml:space="preserve">Under </w:t>
      </w:r>
      <w:r w:rsidRPr="004A75A5">
        <w:rPr>
          <w:b/>
          <w:bCs/>
        </w:rPr>
        <w:t xml:space="preserve">the negotiated option, </w:t>
      </w:r>
      <w:r>
        <w:t>an SC can request a negotiated</w:t>
      </w:r>
      <w:r w:rsidR="006214B4">
        <w:t xml:space="preserve"> emissions</w:t>
      </w:r>
      <w:r>
        <w:t xml:space="preserve"> rate</w:t>
      </w:r>
      <w:r w:rsidR="006214B4">
        <w:t xml:space="preserve"> that varies with the daily GHG index price, or a</w:t>
      </w:r>
      <w:r>
        <w:t xml:space="preserve"> static $/MWh value that does not change on a daily basis with the GHG </w:t>
      </w:r>
      <w:r w:rsidR="006214B4">
        <w:t>index price.</w:t>
      </w:r>
    </w:p>
    <w:p w14:paraId="337D599E" w14:textId="77777777" w:rsidR="00280D74" w:rsidRDefault="00280D74" w:rsidP="00280D74">
      <w:pPr>
        <w:pStyle w:val="ListParagraph"/>
      </w:pPr>
    </w:p>
    <w:p w14:paraId="70599177" w14:textId="3F0250C8" w:rsidR="00DA1FD3" w:rsidRDefault="006214B4" w:rsidP="00DA1FD3">
      <w:r>
        <w:t xml:space="preserve">Both the variable cost and negotiated options leverage a GHG allowance price index. The GHG allowance indices for CA and WA, posted daily on OASIS, </w:t>
      </w:r>
      <w:r w:rsidR="00C52034">
        <w:t>represent the average of</w:t>
      </w:r>
      <w:r w:rsidR="00EE2672">
        <w:t xml:space="preserve"> the most recently available allowance price from Argus and the </w:t>
      </w:r>
      <w:r w:rsidR="00B47491">
        <w:t>Intercontinental</w:t>
      </w:r>
      <w:r w:rsidR="00EE2672">
        <w:t xml:space="preserve"> Exchange (ICE). </w:t>
      </w:r>
    </w:p>
    <w:p w14:paraId="7B09EC69" w14:textId="77777777" w:rsidR="00B47491" w:rsidRDefault="00B47491" w:rsidP="00DA1FD3"/>
    <w:p w14:paraId="1A72C039" w14:textId="01883B5C" w:rsidR="00C52034" w:rsidRDefault="00C52034" w:rsidP="00B0530C">
      <w:pPr>
        <w:jc w:val="center"/>
      </w:pPr>
    </w:p>
    <w:p w14:paraId="650DFF8D" w14:textId="451EBE4F" w:rsidR="00AE0C1B" w:rsidRDefault="00AE0C1B" w:rsidP="00B0530C">
      <w:pPr>
        <w:jc w:val="center"/>
      </w:pPr>
      <w:r>
        <w:rPr>
          <w:noProof/>
        </w:rPr>
        <w:drawing>
          <wp:inline distT="0" distB="0" distL="0" distR="0" wp14:anchorId="4777A993" wp14:editId="0713258B">
            <wp:extent cx="5486400" cy="1600200"/>
            <wp:effectExtent l="0" t="0" r="0" b="0"/>
            <wp:docPr id="1224237297"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224237297" name=""/>
                    <pic:cNvPicPr/>
                  </pic:nvPicPr>
                  <pic:blipFill>
                    <a:blip r:embed="rId35"/>
                    <a:stretch>
                      <a:fillRect/>
                    </a:stretch>
                  </pic:blipFill>
                  <pic:spPr>
                    <a:xfrm>
                      <a:off x="0" y="0"/>
                      <a:ext cx="5486400" cy="1600200"/>
                    </a:xfrm>
                    <a:prstGeom prst="rect">
                      <a:avLst/>
                    </a:prstGeom>
                  </pic:spPr>
                </pic:pic>
              </a:graphicData>
            </a:graphic>
          </wp:inline>
        </w:drawing>
      </w:r>
    </w:p>
    <w:p w14:paraId="2830BBF3" w14:textId="6259F1E4" w:rsidR="00C52034" w:rsidRDefault="00C52034" w:rsidP="00B0530C">
      <w:pPr>
        <w:jc w:val="center"/>
      </w:pPr>
    </w:p>
    <w:p w14:paraId="243F5E69" w14:textId="333FBEA4" w:rsidR="00AE0C1B" w:rsidRDefault="00AE0C1B" w:rsidP="00B0530C">
      <w:pPr>
        <w:jc w:val="center"/>
      </w:pPr>
      <w:r>
        <w:rPr>
          <w:noProof/>
        </w:rPr>
        <w:drawing>
          <wp:inline distT="0" distB="0" distL="0" distR="0" wp14:anchorId="2F8157EB" wp14:editId="7C5B8FD9">
            <wp:extent cx="4357925" cy="1359673"/>
            <wp:effectExtent l="0" t="0" r="5080" b="0"/>
            <wp:docPr id="781768832"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81768832" name=""/>
                    <pic:cNvPicPr/>
                  </pic:nvPicPr>
                  <pic:blipFill>
                    <a:blip r:embed="rId36"/>
                    <a:stretch>
                      <a:fillRect/>
                    </a:stretch>
                  </pic:blipFill>
                  <pic:spPr>
                    <a:xfrm>
                      <a:off x="0" y="0"/>
                      <a:ext cx="4371426" cy="1363885"/>
                    </a:xfrm>
                    <a:prstGeom prst="rect">
                      <a:avLst/>
                    </a:prstGeom>
                  </pic:spPr>
                </pic:pic>
              </a:graphicData>
            </a:graphic>
          </wp:inline>
        </w:drawing>
      </w:r>
    </w:p>
    <w:p w14:paraId="4E923C66" w14:textId="77777777" w:rsidR="009A47FA" w:rsidRDefault="009A47FA" w:rsidP="00EE2672"/>
    <w:p w14:paraId="2B17C752" w14:textId="64ACA712" w:rsidR="00C52034" w:rsidRDefault="0092403A" w:rsidP="00EE2672">
      <w:r>
        <w:t xml:space="preserve">The max GHG bid cap is calculated and published by </w:t>
      </w:r>
      <w:r w:rsidR="00A91AE2">
        <w:t>8:50am PT</w:t>
      </w:r>
      <w:r>
        <w:t xml:space="preserve"> before the </w:t>
      </w:r>
      <w:r w:rsidR="00684E49">
        <w:t>Day-Ahead Market</w:t>
      </w:r>
      <w:r>
        <w:t xml:space="preserve">. </w:t>
      </w:r>
    </w:p>
    <w:p w14:paraId="3D837D3F" w14:textId="77777777" w:rsidR="00500E55" w:rsidRDefault="00500E55" w:rsidP="00EE2672"/>
    <w:p w14:paraId="686DF497" w14:textId="780E9114" w:rsidR="00EE2672" w:rsidRDefault="001E6842" w:rsidP="001E6842">
      <w:pPr>
        <w:jc w:val="center"/>
      </w:pPr>
      <w:r>
        <w:rPr>
          <w:noProof/>
        </w:rPr>
        <w:lastRenderedPageBreak/>
        <w:drawing>
          <wp:inline distT="0" distB="0" distL="0" distR="0" wp14:anchorId="72F00F8C" wp14:editId="0339C9DD">
            <wp:extent cx="5486400" cy="2952115"/>
            <wp:effectExtent l="0" t="0" r="0" b="635"/>
            <wp:docPr id="554992767"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54992767" name=""/>
                    <pic:cNvPicPr/>
                  </pic:nvPicPr>
                  <pic:blipFill>
                    <a:blip r:embed="rId37"/>
                    <a:stretch>
                      <a:fillRect/>
                    </a:stretch>
                  </pic:blipFill>
                  <pic:spPr>
                    <a:xfrm>
                      <a:off x="0" y="0"/>
                      <a:ext cx="5486400" cy="2952115"/>
                    </a:xfrm>
                    <a:prstGeom prst="rect">
                      <a:avLst/>
                    </a:prstGeom>
                  </pic:spPr>
                </pic:pic>
              </a:graphicData>
            </a:graphic>
          </wp:inline>
        </w:drawing>
      </w:r>
    </w:p>
    <w:p w14:paraId="64B361F9" w14:textId="1BC47E8F" w:rsidR="001E6842" w:rsidRDefault="001E6842" w:rsidP="003A2D4A">
      <w:pPr>
        <w:jc w:val="center"/>
      </w:pPr>
    </w:p>
    <w:p w14:paraId="1A102A3B" w14:textId="3BD2B84D" w:rsidR="000F112A" w:rsidRDefault="00421CAD" w:rsidP="00B0530C">
      <w:r w:rsidRPr="000F112A">
        <w:rPr>
          <w:noProof/>
        </w:rPr>
        <mc:AlternateContent>
          <mc:Choice Requires="wps">
            <w:drawing>
              <wp:anchor distT="0" distB="0" distL="114300" distR="114300" simplePos="0" relativeHeight="251656704" behindDoc="0" locked="0" layoutInCell="1" allowOverlap="1" wp14:anchorId="6A79DAF7" wp14:editId="06264F23">
                <wp:simplePos x="0" y="0"/>
                <wp:positionH relativeFrom="margin">
                  <wp:posOffset>52754</wp:posOffset>
                </wp:positionH>
                <wp:positionV relativeFrom="paragraph">
                  <wp:posOffset>429065</wp:posOffset>
                </wp:positionV>
                <wp:extent cx="5520690" cy="694055"/>
                <wp:effectExtent l="0" t="0" r="3810" b="0"/>
                <wp:wrapSquare wrapText="bothSides"/>
                <wp:docPr id="5" name="Rectangle 4">
                  <a:extLst xmlns:a="http://schemas.openxmlformats.org/drawingml/2006/main">
                    <a:ext uri="{FF2B5EF4-FFF2-40B4-BE49-F238E27FC236}">
                      <a16:creationId xmlns:a16="http://schemas.microsoft.com/office/drawing/2014/main" id="{BA4F09E5-B771-BA72-FB6F-AA17FEA8BA36}"/>
                    </a:ext>
                  </a:extLst>
                </wp:docPr>
                <wp:cNvGraphicFramePr/>
                <a:graphic xmlns:a="http://schemas.openxmlformats.org/drawingml/2006/main">
                  <a:graphicData uri="http://schemas.microsoft.com/office/word/2010/wordprocessingShape">
                    <wps:wsp>
                      <wps:cNvSpPr/>
                      <wps:spPr>
                        <a:xfrm>
                          <a:off x="0" y="0"/>
                          <a:ext cx="5520690" cy="694055"/>
                        </a:xfrm>
                        <a:prstGeom prst="rect">
                          <a:avLst/>
                        </a:prstGeom>
                        <a:solidFill>
                          <a:srgbClr val="96ABBE">
                            <a:alpha val="73000"/>
                          </a:srgbClr>
                        </a:solidFill>
                        <a:ln>
                          <a:noFill/>
                        </a:ln>
                      </wps:spPr>
                      <wps:style>
                        <a:lnRef idx="2">
                          <a:schemeClr val="accent1">
                            <a:shade val="15000"/>
                          </a:schemeClr>
                        </a:lnRef>
                        <a:fillRef idx="1">
                          <a:schemeClr val="accent1"/>
                        </a:fillRef>
                        <a:effectRef idx="0">
                          <a:schemeClr val="accent1"/>
                        </a:effectRef>
                        <a:fontRef idx="minor">
                          <a:schemeClr val="lt1"/>
                        </a:fontRef>
                      </wps:style>
                      <wps:txbx>
                        <w:txbxContent>
                          <w:p w14:paraId="404E2625" w14:textId="77777777" w:rsidR="000F112A" w:rsidRPr="000F112A" w:rsidRDefault="000F112A" w:rsidP="00B476BE">
                            <w:pPr>
                              <w:rPr>
                                <w:color w:val="000000" w:themeColor="text1"/>
                              </w:rPr>
                            </w:pPr>
                            <w:r w:rsidRPr="000F112A">
                              <w:rPr>
                                <w:color w:val="000000" w:themeColor="text1"/>
                              </w:rPr>
                              <w:t xml:space="preserve">References: Tariff section 33.32.1.5 “Determination of Maximum GHG Bid Adder”, BPM for EDAM Section 23.2.5 “Maximum GHG Bid Adder”, BPM for Market Instruments Attachment K “Greenhouse Gas Allowance Price Calculation”. </w:t>
                            </w:r>
                          </w:p>
                          <w:p w14:paraId="331C5E62" w14:textId="77777777" w:rsidR="000F112A" w:rsidRDefault="000F112A" w:rsidP="000F112A">
                            <w:pPr>
                              <w:jc w:val="center"/>
                            </w:pPr>
                          </w:p>
                        </w:txbxContent>
                      </wps:txbx>
                      <wps:bodyPr rtlCol="0" anchor="ctr">
                        <a:noAutofit/>
                      </wps:bodyPr>
                    </wps:wsp>
                  </a:graphicData>
                </a:graphic>
                <wp14:sizeRelH relativeFrom="margin">
                  <wp14:pctWidth>0</wp14:pctWidth>
                </wp14:sizeRelH>
                <wp14:sizeRelV relativeFrom="margin">
                  <wp14:pctHeight>0</wp14:pctHeight>
                </wp14:sizeRelV>
              </wp:anchor>
            </w:drawing>
          </mc:Choice>
          <mc:Fallback>
            <w:pict>
              <v:rect w14:anchorId="6A79DAF7" id="Rectangle 4" o:spid="_x0000_s1028" style="position:absolute;margin-left:4.15pt;margin-top:33.8pt;width:434.7pt;height:54.65pt;z-index:251656704;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w0cqKCQIAAG0EAAAOAAAAZHJzL2Uyb0RvYy54bWysVNuO2yAQfa/Uf0B+b+ykTdpYcVZ76fal&#10;6q667QcQPMRImEHAJs7fdwDH2V7Uh6ovGIaZc84cwJurodfsAM4rNE0xn1UFAyOwVWbfFN+/3b/5&#10;UDAfuGm5RgNNcQJfXG1fv9ocbQ0L7FC34BiBGF8fbVN0Idi6LL3ooOd+hhYMbUp0PQ+0dPuydfxI&#10;6L0uF1W1Ko/oWutQgPcUvcubxTbhSwkiPEjpITDdFKQtpNGlcRfHcrvh9d5x2ykxyuD/oKLnyhDp&#10;BHXHA2fPTv0G1Svh0KMMM4F9iVIqAakH6mZe/dLNU8ctpF7IHG8nm/z/gxVfDk/20ZENR+trT9PY&#10;xSBdH7+kjw3JrNNkFgyBCQoul4tqtSZPBe2t1u+q5TK6WV6qrfPhE2DP4qQpHB1G8ogfPvuQU88p&#10;kcyjVu290jot3H53qx07cDq49er65uZjrtW24zn6/m1VpQMkSp/TE/1PONpENIMRN1PGSHlpNs3C&#10;SUPM0+YrSKZaam+R6NI9hEkIFwJMmOetjreQlcyXL5TEmxsrkpYEGJEl8U/YI8A5M4OcsbPKMT+W&#10;QrrGU3H1N2G5eKpIzGjCVNwrg+5PAJq6Gplz/tmkbE10KQy7gbyJ1lBmjOywPT065oK+xfy+uBEd&#10;0vMSIbMYvH4OKFU67kvJCE53Ork0vr/4aF6uU9blL7H9AQAA//8DAFBLAwQUAAYACAAAACEAyAN+&#10;cdsAAAAIAQAADwAAAGRycy9kb3ducmV2LnhtbEyPy07DMBBF90j8gzWV2FGnINkhxKlQJRZ0R4lY&#10;u/EQR40fjd00/D3DCpaje3TvmXq7uJHNOKUheAWbdQEMfRfM4HsF7cfrfQksZe2NHoNHBd+YYNvc&#10;3tS6MuHq33E+5J5RiU+VVmBzjhXnqbPodFqHiJ6yrzA5nemcem4mfaVyN/KHohDc6cHTgtURdxa7&#10;0+HiFAybc+zf4ue8b41rg8C93eFZqbvV8vIMLOOS/2D41Sd1aMjpGC7eJDYqKB8JVCCkAEZxKaUE&#10;diROiifgTc3/P9D8AAAA//8DAFBLAQItABQABgAIAAAAIQC2gziS/gAAAOEBAAATAAAAAAAAAAAA&#10;AAAAAAAAAABbQ29udGVudF9UeXBlc10ueG1sUEsBAi0AFAAGAAgAAAAhADj9If/WAAAAlAEAAAsA&#10;AAAAAAAAAAAAAAAALwEAAF9yZWxzLy5yZWxzUEsBAi0AFAAGAAgAAAAhADDRyooJAgAAbQQAAA4A&#10;AAAAAAAAAAAAAAAALgIAAGRycy9lMm9Eb2MueG1sUEsBAi0AFAAGAAgAAAAhAMgDfnHbAAAACAEA&#10;AA8AAAAAAAAAAAAAAAAAYwQAAGRycy9kb3ducmV2LnhtbFBLBQYAAAAABAAEAPMAAABrBQAAAAA=&#10;" fillcolor="#96abbe" stroked="f" strokeweight="2pt">
                <v:fill opacity="47802f"/>
                <v:textbox>
                  <w:txbxContent>
                    <w:p w14:paraId="404E2625" w14:textId="77777777" w:rsidR="000F112A" w:rsidRPr="000F112A" w:rsidRDefault="000F112A" w:rsidP="00B476BE">
                      <w:pPr>
                        <w:rPr>
                          <w:color w:val="000000" w:themeColor="text1"/>
                        </w:rPr>
                      </w:pPr>
                      <w:r w:rsidRPr="000F112A">
                        <w:rPr>
                          <w:color w:val="000000" w:themeColor="text1"/>
                        </w:rPr>
                        <w:t xml:space="preserve">References: Tariff section 33.32.1.5 “Determination of Maximum GHG Bid Adder”, BPM for EDAM Section 23.2.5 “Maximum GHG Bid Adder”, BPM for Market Instruments Attachment K “Greenhouse Gas Allowance Price Calculation”. </w:t>
                      </w:r>
                    </w:p>
                    <w:p w14:paraId="331C5E62" w14:textId="77777777" w:rsidR="000F112A" w:rsidRDefault="000F112A" w:rsidP="000F112A">
                      <w:pPr>
                        <w:jc w:val="center"/>
                      </w:pPr>
                    </w:p>
                  </w:txbxContent>
                </v:textbox>
                <w10:wrap type="square" anchorx="margin"/>
              </v:rect>
            </w:pict>
          </mc:Fallback>
        </mc:AlternateContent>
      </w:r>
    </w:p>
    <w:p w14:paraId="2FC9B340" w14:textId="005F9284" w:rsidR="000F112A" w:rsidRDefault="000F112A" w:rsidP="00EE2672"/>
    <w:p w14:paraId="0457EBFE" w14:textId="761B403E" w:rsidR="000F112A" w:rsidRDefault="000F112A" w:rsidP="00EE2672"/>
    <w:p w14:paraId="606B3F3D" w14:textId="3D36A9A9" w:rsidR="00E659AD" w:rsidRPr="0097664F" w:rsidRDefault="001F012B" w:rsidP="001F0ED2">
      <w:pPr>
        <w:pStyle w:val="Heading3"/>
        <w:numPr>
          <w:ilvl w:val="2"/>
          <w:numId w:val="3"/>
        </w:numPr>
        <w:rPr>
          <w:b/>
          <w:bCs/>
        </w:rPr>
      </w:pPr>
      <w:bookmarkStart w:id="17" w:name="_Toc241163060"/>
      <w:r w:rsidRPr="0043066F">
        <w:rPr>
          <w:b/>
          <w:bCs/>
        </w:rPr>
        <w:t>GHG Counterfactual</w:t>
      </w:r>
      <w:bookmarkEnd w:id="17"/>
      <w:r w:rsidRPr="0043066F">
        <w:rPr>
          <w:b/>
          <w:bCs/>
        </w:rPr>
        <w:t xml:space="preserve"> </w:t>
      </w:r>
    </w:p>
    <w:p w14:paraId="362BC0FD" w14:textId="5ED1C2B7" w:rsidR="00E659AD" w:rsidRDefault="00E659AD" w:rsidP="001F0ED2">
      <w:r>
        <w:t>Attributing GHG transfers to resources that could otherwise support load outside of a GHG regulation area carries a risk of “secondary dispatch”.</w:t>
      </w:r>
      <w:r>
        <w:rPr>
          <w:rStyle w:val="FootnoteReference"/>
        </w:rPr>
        <w:footnoteReference w:id="6"/>
      </w:r>
      <w:r>
        <w:t xml:space="preserve"> Each resource’s eligible GHG capacity is limited to support accurate GHG accounting.  </w:t>
      </w:r>
    </w:p>
    <w:p w14:paraId="2603E5F1" w14:textId="6D6344BC" w:rsidR="0097664F" w:rsidRDefault="00500E55" w:rsidP="001F0ED2">
      <w:r>
        <w:t>is the market limits a resource’s attributable capacity</w:t>
      </w:r>
      <w:r w:rsidR="001F0ED2">
        <w:t xml:space="preserve"> by </w:t>
      </w:r>
      <w:r>
        <w:t xml:space="preserve">a resource-specific </w:t>
      </w:r>
      <w:r w:rsidR="001F0ED2">
        <w:t>counterfactual schedule</w:t>
      </w:r>
      <w:r w:rsidR="00B0530C">
        <w:t>. The counterfactual is</w:t>
      </w:r>
      <w:r w:rsidR="001F0ED2">
        <w:t xml:space="preserve"> an estimate of that resource’s capacity that would have been dispatched even without GHG area demand. </w:t>
      </w:r>
    </w:p>
    <w:p w14:paraId="70EEF85B" w14:textId="75179D8B" w:rsidR="00B0530C" w:rsidRDefault="00B0530C" w:rsidP="001F0ED2">
      <w:r>
        <w:lastRenderedPageBreak/>
        <w:t xml:space="preserve">Counterfactual methodologies differ by market participation—EDAM vs WEIM-only—and </w:t>
      </w:r>
      <w:r w:rsidR="00120BBD">
        <w:t xml:space="preserve">by </w:t>
      </w:r>
      <w:r>
        <w:t>market run</w:t>
      </w:r>
      <w:r w:rsidR="00120BBD">
        <w:t>:</w:t>
      </w:r>
      <w:r w:rsidR="00A97D3E">
        <w:t xml:space="preserve"> </w:t>
      </w:r>
    </w:p>
    <w:p w14:paraId="532A1625" w14:textId="6EDD26F0" w:rsidR="00AF5A3D" w:rsidRDefault="00AF5A3D" w:rsidP="001F0ED2">
      <w:r w:rsidRPr="00AF5A3D">
        <w:rPr>
          <w:noProof/>
        </w:rPr>
        <w:drawing>
          <wp:inline distT="0" distB="0" distL="0" distR="0" wp14:anchorId="352BA638" wp14:editId="2A4620BF">
            <wp:extent cx="5486400" cy="1119505"/>
            <wp:effectExtent l="0" t="0" r="0" b="4445"/>
            <wp:docPr id="755320358"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55320358" name=""/>
                    <pic:cNvPicPr/>
                  </pic:nvPicPr>
                  <pic:blipFill>
                    <a:blip r:embed="rId38"/>
                    <a:stretch>
                      <a:fillRect/>
                    </a:stretch>
                  </pic:blipFill>
                  <pic:spPr>
                    <a:xfrm>
                      <a:off x="0" y="0"/>
                      <a:ext cx="5486400" cy="1119505"/>
                    </a:xfrm>
                    <a:prstGeom prst="rect">
                      <a:avLst/>
                    </a:prstGeom>
                  </pic:spPr>
                </pic:pic>
              </a:graphicData>
            </a:graphic>
          </wp:inline>
        </w:drawing>
      </w:r>
    </w:p>
    <w:p w14:paraId="24ADBBFF" w14:textId="77777777" w:rsidR="00B0530C" w:rsidRDefault="00B0530C" w:rsidP="001F0ED2"/>
    <w:p w14:paraId="51F12290" w14:textId="27F70DED" w:rsidR="00EF60C0" w:rsidRPr="00500E55" w:rsidRDefault="00B87CC8" w:rsidP="00A97D3E">
      <w:pPr>
        <w:pStyle w:val="ListParagraph"/>
        <w:numPr>
          <w:ilvl w:val="0"/>
          <w:numId w:val="37"/>
        </w:numPr>
      </w:pPr>
      <w:r w:rsidRPr="008A5B6A">
        <w:rPr>
          <w:b/>
          <w:bCs/>
        </w:rPr>
        <w:t xml:space="preserve">WEIM-only only entities </w:t>
      </w:r>
      <w:r w:rsidR="00120BBD">
        <w:rPr>
          <w:b/>
          <w:bCs/>
        </w:rPr>
        <w:t xml:space="preserve">can use </w:t>
      </w:r>
      <w:r w:rsidR="00EF60C0" w:rsidRPr="008A5B6A">
        <w:rPr>
          <w:b/>
          <w:bCs/>
        </w:rPr>
        <w:t>self-submi</w:t>
      </w:r>
      <w:r w:rsidRPr="008A5B6A">
        <w:rPr>
          <w:b/>
          <w:bCs/>
        </w:rPr>
        <w:t>t</w:t>
      </w:r>
      <w:r w:rsidR="00120BBD">
        <w:rPr>
          <w:b/>
          <w:bCs/>
        </w:rPr>
        <w:t>ted</w:t>
      </w:r>
      <w:r w:rsidR="00EF60C0" w:rsidRPr="008A5B6A">
        <w:rPr>
          <w:b/>
          <w:bCs/>
        </w:rPr>
        <w:t xml:space="preserve"> base schedules </w:t>
      </w:r>
      <w:r w:rsidRPr="008A5B6A">
        <w:rPr>
          <w:b/>
          <w:bCs/>
        </w:rPr>
        <w:t xml:space="preserve">and base transfers </w:t>
      </w:r>
      <w:r w:rsidR="00120BBD">
        <w:rPr>
          <w:b/>
          <w:bCs/>
        </w:rPr>
        <w:t>to schedule</w:t>
      </w:r>
      <w:r w:rsidR="00500E55">
        <w:rPr>
          <w:b/>
          <w:bCs/>
        </w:rPr>
        <w:t xml:space="preserve"> </w:t>
      </w:r>
      <w:r w:rsidRPr="008A5B6A">
        <w:rPr>
          <w:b/>
          <w:bCs/>
        </w:rPr>
        <w:t>capacity committed to load.</w:t>
      </w:r>
      <w:r w:rsidR="00A97D3E" w:rsidRPr="008A5B6A">
        <w:rPr>
          <w:rStyle w:val="FootnoteReference"/>
          <w:b/>
          <w:bCs/>
        </w:rPr>
        <w:footnoteReference w:id="7"/>
      </w:r>
      <w:r w:rsidRPr="008A5B6A">
        <w:rPr>
          <w:b/>
          <w:bCs/>
        </w:rPr>
        <w:t xml:space="preserve"> </w:t>
      </w:r>
    </w:p>
    <w:p w14:paraId="1C9AB97D" w14:textId="77777777" w:rsidR="00A97D3E" w:rsidRPr="008A5B6A" w:rsidRDefault="00A97D3E" w:rsidP="008A5B6A">
      <w:pPr>
        <w:pStyle w:val="ListParagraph"/>
        <w:rPr>
          <w:b/>
          <w:bCs/>
        </w:rPr>
      </w:pPr>
    </w:p>
    <w:p w14:paraId="3B065628" w14:textId="589185BB" w:rsidR="00B87CC8" w:rsidRPr="008A5B6A" w:rsidRDefault="00B87CC8" w:rsidP="00421CAD">
      <w:pPr>
        <w:pStyle w:val="ListParagraph"/>
        <w:numPr>
          <w:ilvl w:val="0"/>
          <w:numId w:val="37"/>
        </w:numPr>
        <w:rPr>
          <w:b/>
          <w:bCs/>
        </w:rPr>
      </w:pPr>
      <w:r w:rsidRPr="008A5B6A">
        <w:rPr>
          <w:b/>
          <w:bCs/>
        </w:rPr>
        <w:t>In EDAM, t</w:t>
      </w:r>
      <w:r w:rsidR="001F012B" w:rsidRPr="008A5B6A">
        <w:rPr>
          <w:b/>
          <w:bCs/>
        </w:rPr>
        <w:t xml:space="preserve">he market runs </w:t>
      </w:r>
      <w:r w:rsidR="001F012B" w:rsidRPr="00A97D3E">
        <w:rPr>
          <w:b/>
          <w:bCs/>
        </w:rPr>
        <w:t xml:space="preserve">a GHG reference pass </w:t>
      </w:r>
      <w:r w:rsidR="001F012B" w:rsidRPr="008A5B6A">
        <w:rPr>
          <w:b/>
          <w:bCs/>
        </w:rPr>
        <w:t xml:space="preserve">as part of the </w:t>
      </w:r>
      <w:r w:rsidR="00684E49" w:rsidRPr="008A5B6A">
        <w:rPr>
          <w:b/>
          <w:bCs/>
        </w:rPr>
        <w:t>Day-Ahead Market</w:t>
      </w:r>
      <w:r w:rsidR="001F012B" w:rsidRPr="008A5B6A">
        <w:rPr>
          <w:b/>
          <w:bCs/>
        </w:rPr>
        <w:t xml:space="preserve"> process</w:t>
      </w:r>
      <w:r w:rsidRPr="008A5B6A">
        <w:rPr>
          <w:b/>
          <w:bCs/>
        </w:rPr>
        <w:t>.</w:t>
      </w:r>
      <w:r>
        <w:t xml:space="preserve"> This dedicated market pass uses the FNM to </w:t>
      </w:r>
      <w:r w:rsidR="00684E49">
        <w:t>produce</w:t>
      </w:r>
      <w:r w:rsidR="001F012B">
        <w:t xml:space="preserve"> counterfactual schedules for EDAM participating resources.</w:t>
      </w:r>
      <w:r>
        <w:t xml:space="preserve"> Each EDAM participating resource receives </w:t>
      </w:r>
      <w:r w:rsidR="00684E49">
        <w:t>its</w:t>
      </w:r>
      <w:r>
        <w:t xml:space="preserve"> own counterfactual, also called </w:t>
      </w:r>
      <w:r w:rsidRPr="008A5B6A">
        <w:rPr>
          <w:b/>
          <w:bCs/>
        </w:rPr>
        <w:t xml:space="preserve">the GHG reference point. </w:t>
      </w:r>
    </w:p>
    <w:p w14:paraId="64B0854A" w14:textId="1E4DCD14" w:rsidR="001F012B" w:rsidRDefault="001F012B" w:rsidP="00DD2634">
      <w:r>
        <w:t xml:space="preserve"> SCs can view the results of the GHG reference pass in CMRI:</w:t>
      </w:r>
    </w:p>
    <w:p w14:paraId="7C832C27" w14:textId="1AC34361" w:rsidR="00B0530C" w:rsidRPr="004D613F" w:rsidRDefault="00DD2634" w:rsidP="00B0530C">
      <w:r w:rsidRPr="000F112A">
        <w:rPr>
          <w:noProof/>
        </w:rPr>
        <mc:AlternateContent>
          <mc:Choice Requires="wps">
            <w:drawing>
              <wp:anchor distT="0" distB="0" distL="114300" distR="114300" simplePos="0" relativeHeight="251664896" behindDoc="0" locked="0" layoutInCell="1" allowOverlap="1" wp14:anchorId="676DB61A" wp14:editId="48BCCD72">
                <wp:simplePos x="0" y="0"/>
                <wp:positionH relativeFrom="margin">
                  <wp:posOffset>-635</wp:posOffset>
                </wp:positionH>
                <wp:positionV relativeFrom="paragraph">
                  <wp:posOffset>2586990</wp:posOffset>
                </wp:positionV>
                <wp:extent cx="5514975" cy="438150"/>
                <wp:effectExtent l="0" t="0" r="9525" b="0"/>
                <wp:wrapSquare wrapText="bothSides"/>
                <wp:docPr id="2076473581" name="Rectangle 4"/>
                <wp:cNvGraphicFramePr/>
                <a:graphic xmlns:a="http://schemas.openxmlformats.org/drawingml/2006/main">
                  <a:graphicData uri="http://schemas.microsoft.com/office/word/2010/wordprocessingShape">
                    <wps:wsp>
                      <wps:cNvSpPr/>
                      <wps:spPr>
                        <a:xfrm>
                          <a:off x="0" y="0"/>
                          <a:ext cx="5514975" cy="438150"/>
                        </a:xfrm>
                        <a:prstGeom prst="rect">
                          <a:avLst/>
                        </a:prstGeom>
                        <a:solidFill>
                          <a:srgbClr val="96ABBE">
                            <a:alpha val="73000"/>
                          </a:srgbClr>
                        </a:solidFill>
                        <a:ln>
                          <a:noFill/>
                        </a:ln>
                      </wps:spPr>
                      <wps:style>
                        <a:lnRef idx="2">
                          <a:schemeClr val="accent1">
                            <a:shade val="15000"/>
                          </a:schemeClr>
                        </a:lnRef>
                        <a:fillRef idx="1">
                          <a:schemeClr val="accent1"/>
                        </a:fillRef>
                        <a:effectRef idx="0">
                          <a:schemeClr val="accent1"/>
                        </a:effectRef>
                        <a:fontRef idx="minor">
                          <a:schemeClr val="lt1"/>
                        </a:fontRef>
                      </wps:style>
                      <wps:txbx>
                        <w:txbxContent>
                          <w:p w14:paraId="3F006E32" w14:textId="7CFA0837" w:rsidR="00AF5A3D" w:rsidRDefault="00AF5A3D" w:rsidP="00B476BE">
                            <w:r w:rsidRPr="000F112A">
                              <w:rPr>
                                <w:color w:val="000000" w:themeColor="text1"/>
                              </w:rPr>
                              <w:t xml:space="preserve">References: </w:t>
                            </w:r>
                            <w:r>
                              <w:rPr>
                                <w:color w:val="000000" w:themeColor="text1"/>
                              </w:rPr>
                              <w:t>BPM for EDAM Section 23.3.3 “GHG Reference Pass”, Tariff Section 33.32.2.3</w:t>
                            </w:r>
                          </w:p>
                        </w:txbxContent>
                      </wps:txbx>
                      <wps:bodyPr wrap="square" rtlCol="0" anchor="ctr">
                        <a:noAutofit/>
                      </wps:bodyPr>
                    </wps:wsp>
                  </a:graphicData>
                </a:graphic>
                <wp14:sizeRelH relativeFrom="margin">
                  <wp14:pctWidth>0</wp14:pctWidth>
                </wp14:sizeRelH>
                <wp14:sizeRelV relativeFrom="margin">
                  <wp14:pctHeight>0</wp14:pctHeight>
                </wp14:sizeRelV>
              </wp:anchor>
            </w:drawing>
          </mc:Choice>
          <mc:Fallback>
            <w:pict>
              <v:rect w14:anchorId="676DB61A" id="_x0000_s1029" style="position:absolute;margin-left:-.05pt;margin-top:203.7pt;width:434.25pt;height:34.5pt;z-index:251664896;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DaLiMEwIAAHsEAAAOAAAAZHJzL2Uyb0RvYy54bWysVNuO2yAQfa/Uf0C8N3aSzV6iOKu9dPtS&#10;dVfd9gMIhhgJMxRI7Px9B3Ds3tSHqi+Yy8w5Zw6MN7d9q8lROK/AVHQ+KykRhkOtzL6iX788vbum&#10;xAdmaqbBiIqehKe327dvNp1diwU0oGvhCIIYv+5sRZsQ7LooPG9Ey/wMrDB4KMG1LODS7YvasQ7R&#10;W10syvKy6MDV1gEX3uPuYz6k24QvpeDhWUovAtEVRW0hjS6NuzgW2w1b7x2zjeKDDPYPKlqmDJKO&#10;UI8sMHJw6jeoVnEHHmSYcWgLkFJxkWrAaublL9W8NsyKVAua4+1ok/9/sPzT8dW+OLShs37tcRqr&#10;6KVr4xf1kT6ZdRrNEn0gHDdXq/nFzdWKEo5nF8vr+Sq5WUzZ1vnwQUBL4qSiDi8jecSOH31ARgw9&#10;h0QyD1rVT0rrtHD73YN25Mjw4m4u7+7v3+dcbRuWd6+WZXmm9Dk8Yf6Eo01EMxBxM2XcKaZi0yyc&#10;tIhx2nwWkqgay1skuvQOxSiEcS5MmOejhtUiK8HSJyXx5caMpCUBRmSJ/CP2AHCOzCBn7KxyiI+p&#10;Ij3jMbn8m7CcPGYkZjBhTG6VAfcnAI1VDcw5/mxStia6FPpdj95UdBkj484O6tOLIx22T0X9twNz&#10;ghIX9APkbmOGN4DNxkPmNHB3CCBVuvwJYKDCF548G7oxttCP6xQ1/TO23wEAAP//AwBQSwMEFAAG&#10;AAgAAAAhAF9gnyfcAAAACQEAAA8AAABkcnMvZG93bnJldi54bWxMj0FvgzAMhe+T9h8iT9qtDUyI&#10;Ikaoqko7rLd1qOeUeASVOJSklP37eaftZvs9PX+v2i5uEDNOofekIF0nIJBab3rqFDSfb6sCRIia&#10;jB48oYJvDLCtHx8qXRp/pw+cj7ETHEKh1ApsjGMpZWgtOh3WfkRi7ctPTkdep06aSd853A3yJUly&#10;6XRP/MHqEfcW28vx5hT06XXs3sfTfGiMa3yOB7vHq1LPT8vuFUTEJf6Z4Ref0aFmprO/kQliULBK&#10;2aggSzYZCNaLvODhzJdNnoGsK/m/Qf0DAAD//wMAUEsBAi0AFAAGAAgAAAAhALaDOJL+AAAA4QEA&#10;ABMAAAAAAAAAAAAAAAAAAAAAAFtDb250ZW50X1R5cGVzXS54bWxQSwECLQAUAAYACAAAACEAOP0h&#10;/9YAAACUAQAACwAAAAAAAAAAAAAAAAAvAQAAX3JlbHMvLnJlbHNQSwECLQAUAAYACAAAACEAA2i4&#10;jBMCAAB7BAAADgAAAAAAAAAAAAAAAAAuAgAAZHJzL2Uyb0RvYy54bWxQSwECLQAUAAYACAAAACEA&#10;X2CfJ9wAAAAJAQAADwAAAAAAAAAAAAAAAABtBAAAZHJzL2Rvd25yZXYueG1sUEsFBgAAAAAEAAQA&#10;8wAAAHYFAAAAAA==&#10;" fillcolor="#96abbe" stroked="f" strokeweight="2pt">
                <v:fill opacity="47802f"/>
                <v:textbox>
                  <w:txbxContent>
                    <w:p w14:paraId="3F006E32" w14:textId="7CFA0837" w:rsidR="00AF5A3D" w:rsidRDefault="00AF5A3D" w:rsidP="00B476BE">
                      <w:r w:rsidRPr="000F112A">
                        <w:rPr>
                          <w:color w:val="000000" w:themeColor="text1"/>
                        </w:rPr>
                        <w:t xml:space="preserve">References: </w:t>
                      </w:r>
                      <w:r>
                        <w:rPr>
                          <w:color w:val="000000" w:themeColor="text1"/>
                        </w:rPr>
                        <w:t>BPM for EDAM Section 23.3.3 “GHG Reference Pass”, Tariff Section 33.32.2.3</w:t>
                      </w:r>
                    </w:p>
                  </w:txbxContent>
                </v:textbox>
                <w10:wrap type="square" anchorx="margin"/>
              </v:rect>
            </w:pict>
          </mc:Fallback>
        </mc:AlternateContent>
      </w:r>
      <w:r w:rsidR="0091265B" w:rsidRPr="0091265B">
        <w:rPr>
          <w:noProof/>
        </w:rPr>
        <w:t xml:space="preserve"> </w:t>
      </w:r>
      <w:r w:rsidR="0091265B">
        <w:rPr>
          <w:noProof/>
        </w:rPr>
        <w:drawing>
          <wp:inline distT="0" distB="0" distL="0" distR="0" wp14:anchorId="24E63071" wp14:editId="632843F0">
            <wp:extent cx="5486400" cy="2183765"/>
            <wp:effectExtent l="0" t="0" r="0" b="6985"/>
            <wp:docPr id="1266639515"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266639515" name=""/>
                    <pic:cNvPicPr/>
                  </pic:nvPicPr>
                  <pic:blipFill>
                    <a:blip r:embed="rId39"/>
                    <a:stretch>
                      <a:fillRect/>
                    </a:stretch>
                  </pic:blipFill>
                  <pic:spPr>
                    <a:xfrm>
                      <a:off x="0" y="0"/>
                      <a:ext cx="5486400" cy="2183765"/>
                    </a:xfrm>
                    <a:prstGeom prst="rect">
                      <a:avLst/>
                    </a:prstGeom>
                  </pic:spPr>
                </pic:pic>
              </a:graphicData>
            </a:graphic>
          </wp:inline>
        </w:drawing>
      </w:r>
    </w:p>
    <w:p w14:paraId="2A7C3D61" w14:textId="783AC4AE" w:rsidR="00FF4214" w:rsidRPr="0097664F" w:rsidRDefault="00FF4214" w:rsidP="0097664F">
      <w:pPr>
        <w:pStyle w:val="Heading3"/>
        <w:rPr>
          <w:b/>
          <w:bCs/>
        </w:rPr>
      </w:pPr>
      <w:bookmarkStart w:id="18" w:name="_Toc241163061"/>
      <w:r>
        <w:rPr>
          <w:b/>
          <w:bCs/>
        </w:rPr>
        <w:lastRenderedPageBreak/>
        <w:t xml:space="preserve">1.3.3  </w:t>
      </w:r>
      <w:r w:rsidR="00B87CC8">
        <w:rPr>
          <w:b/>
          <w:bCs/>
        </w:rPr>
        <w:t>Committed Capacity</w:t>
      </w:r>
      <w:bookmarkEnd w:id="18"/>
    </w:p>
    <w:p w14:paraId="3DB558AA" w14:textId="36BDCD5D" w:rsidR="00FF4214" w:rsidRDefault="00B0530C" w:rsidP="00B0530C">
      <w:r>
        <w:t>“Committed capacity” in the GHG model is capacity with a load off-taker in a GHG area. Attributing committed capacity does not create secondary dispatch</w:t>
      </w:r>
      <w:r w:rsidR="008B48D1">
        <w:t>.</w:t>
      </w:r>
      <w:r w:rsidR="00E85060">
        <w:rPr>
          <w:rStyle w:val="FootnoteReference"/>
        </w:rPr>
        <w:footnoteReference w:id="8"/>
      </w:r>
      <w:r w:rsidR="005A37E5">
        <w:t xml:space="preserve"> SCs must self-identify committed capacity associated with a resource</w:t>
      </w:r>
      <w:r w:rsidR="00FF4214">
        <w:t xml:space="preserve">. </w:t>
      </w:r>
    </w:p>
    <w:p w14:paraId="2901CEEB" w14:textId="778E9637" w:rsidR="00B0530C" w:rsidRDefault="00FF4214" w:rsidP="00B0530C">
      <w:r>
        <w:t xml:space="preserve">WEIM entities can include committed capacity in base transfers or economically offer committed capacity for attribution in the WEIM. Committed capacity extends this self-submit capability to EDAM participants.  </w:t>
      </w:r>
    </w:p>
    <w:p w14:paraId="3455B511" w14:textId="3D56BD72" w:rsidR="00516CE0" w:rsidRDefault="00516CE0" w:rsidP="00516CE0">
      <w:pPr>
        <w:pStyle w:val="ListParagraph"/>
        <w:numPr>
          <w:ilvl w:val="0"/>
          <w:numId w:val="37"/>
        </w:numPr>
      </w:pPr>
      <w:r w:rsidRPr="00516CE0">
        <w:rPr>
          <w:b/>
          <w:bCs/>
        </w:rPr>
        <w:t>Section 4.2 provides instruction for committed capacity registration.</w:t>
      </w:r>
      <w:r>
        <w:t xml:space="preserve"> Registered committed capacity is excluded from the GHG reference pass to ensure the resource is eligible for GHG attribution.</w:t>
      </w:r>
    </w:p>
    <w:p w14:paraId="69073DDD" w14:textId="77777777" w:rsidR="00516CE0" w:rsidRDefault="00516CE0" w:rsidP="00516CE0">
      <w:pPr>
        <w:pStyle w:val="ListParagraph"/>
      </w:pPr>
    </w:p>
    <w:p w14:paraId="3A09DA7F" w14:textId="02576F83" w:rsidR="00516CE0" w:rsidRDefault="00516CE0" w:rsidP="00516CE0">
      <w:pPr>
        <w:pStyle w:val="ListParagraph"/>
        <w:numPr>
          <w:ilvl w:val="0"/>
          <w:numId w:val="37"/>
        </w:numPr>
      </w:pPr>
      <w:r w:rsidRPr="005A37E5">
        <w:rPr>
          <w:b/>
          <w:bCs/>
        </w:rPr>
        <w:t>Section 5.3 instructs SCs on bidding committed capacity in SIBR.</w:t>
      </w:r>
      <w:r>
        <w:t xml:space="preserve"> Committed capacity must be offered into the market with a GHG bid a</w:t>
      </w:r>
      <w:r w:rsidR="005A37E5">
        <w:t xml:space="preserve">dder. While exempt from counterfactual constraints, committed capacity is still subject to economic dispatch. </w:t>
      </w:r>
    </w:p>
    <w:p w14:paraId="1FF924EA" w14:textId="77777777" w:rsidR="001F012B" w:rsidRPr="001F012B" w:rsidRDefault="001F012B" w:rsidP="0091265B"/>
    <w:p w14:paraId="35B72AE9" w14:textId="2166B7F1" w:rsidR="002E73ED" w:rsidRPr="0097664F" w:rsidRDefault="00AD62FE" w:rsidP="0097664F">
      <w:pPr>
        <w:pStyle w:val="Heading2"/>
        <w:rPr>
          <w:b/>
        </w:rPr>
      </w:pPr>
      <w:bookmarkStart w:id="19" w:name="_Toc241163062"/>
      <w:r>
        <w:rPr>
          <w:b/>
        </w:rPr>
        <w:t xml:space="preserve">1.4 </w:t>
      </w:r>
      <w:r w:rsidR="007D0F12" w:rsidRPr="00D0149C">
        <w:rPr>
          <w:b/>
        </w:rPr>
        <w:t>GHG Attribution</w:t>
      </w:r>
      <w:bookmarkEnd w:id="19"/>
    </w:p>
    <w:p w14:paraId="5510F1F4" w14:textId="77777777" w:rsidR="00A518B7" w:rsidRDefault="002E73ED" w:rsidP="009369C4">
      <w:r>
        <w:t>The market optimally allocates the net GHG import</w:t>
      </w:r>
      <w:r w:rsidR="00171AF9">
        <w:t xml:space="preserve">—denoted as (T) on the left hand side of the GHG import allocation constraint—to </w:t>
      </w:r>
      <w:r>
        <w:t xml:space="preserve">market resources that </w:t>
      </w:r>
      <w:r w:rsidR="00905211">
        <w:t xml:space="preserve">submit GHG bid adders. </w:t>
      </w:r>
      <w:r>
        <w:t xml:space="preserve"> </w:t>
      </w:r>
      <w:r w:rsidR="00A518B7">
        <w:t xml:space="preserve">The market will do GHG attribution and determine a GHG cost for each GHG area separately. </w:t>
      </w:r>
    </w:p>
    <w:p w14:paraId="10D5AC5B" w14:textId="3E300C58" w:rsidR="00A518B7" w:rsidRDefault="00201729" w:rsidP="00A518B7">
      <w:pPr>
        <w:pStyle w:val="ListParagraph"/>
        <w:numPr>
          <w:ilvl w:val="0"/>
          <w:numId w:val="44"/>
        </w:numPr>
      </w:pPr>
      <w:r w:rsidRPr="009369C4">
        <w:rPr>
          <w:b/>
          <w:bCs/>
        </w:rPr>
        <w:t xml:space="preserve">The shadow price of the GHG allocation constraint is the </w:t>
      </w:r>
      <w:r w:rsidR="00AD62FE">
        <w:rPr>
          <w:b/>
          <w:bCs/>
        </w:rPr>
        <w:t>m</w:t>
      </w:r>
      <w:r w:rsidRPr="009369C4">
        <w:rPr>
          <w:b/>
          <w:bCs/>
        </w:rPr>
        <w:t>arginal GHG Cost for the respective GHG Regulation Area, described in Section 1.</w:t>
      </w:r>
      <w:r w:rsidR="00AD62FE">
        <w:rPr>
          <w:b/>
          <w:bCs/>
        </w:rPr>
        <w:t>4</w:t>
      </w:r>
      <w:r w:rsidRPr="009369C4">
        <w:rPr>
          <w:b/>
          <w:bCs/>
        </w:rPr>
        <w:t>.1 below.</w:t>
      </w:r>
      <w:r>
        <w:t xml:space="preserve"> </w:t>
      </w:r>
    </w:p>
    <w:p w14:paraId="48F6014B" w14:textId="77777777" w:rsidR="00A518B7" w:rsidRDefault="00A518B7" w:rsidP="009369C4">
      <w:pPr>
        <w:pStyle w:val="ListParagraph"/>
        <w:ind w:left="770"/>
      </w:pPr>
    </w:p>
    <w:p w14:paraId="228F91AD" w14:textId="0840AEAB" w:rsidR="00A518B7" w:rsidRPr="009369C4" w:rsidRDefault="00A518B7" w:rsidP="00A518B7">
      <w:pPr>
        <w:pStyle w:val="ListParagraph"/>
        <w:numPr>
          <w:ilvl w:val="0"/>
          <w:numId w:val="44"/>
        </w:numPr>
        <w:rPr>
          <w:b/>
          <w:bCs/>
        </w:rPr>
      </w:pPr>
      <w:r w:rsidRPr="009369C4">
        <w:rPr>
          <w:b/>
          <w:bCs/>
        </w:rPr>
        <w:t>Resources attributed to the GHG area receive an Export Allocation for that state</w:t>
      </w:r>
      <w:r>
        <w:rPr>
          <w:b/>
          <w:bCs/>
        </w:rPr>
        <w:t xml:space="preserve"> and are settled at the marginal GHG cost. </w:t>
      </w:r>
    </w:p>
    <w:p w14:paraId="0A99E5D3" w14:textId="77777777" w:rsidR="0097664F" w:rsidRDefault="0097664F" w:rsidP="00A518B7"/>
    <w:p w14:paraId="3F97F065" w14:textId="33C6CC7A" w:rsidR="00905211" w:rsidRDefault="00AD5BAF" w:rsidP="00BF2EAF">
      <w:r>
        <w:t>Attributed resources are associated with the entire GHG area</w:t>
      </w:r>
      <w:r w:rsidR="00A518B7">
        <w:t xml:space="preserve"> and must follow the state’s compliance and reporting rules for attributed resources</w:t>
      </w:r>
      <w:r>
        <w:t xml:space="preserve">. </w:t>
      </w:r>
      <w:r w:rsidR="006E7AB1">
        <w:t>The GHG model</w:t>
      </w:r>
      <w:r>
        <w:t xml:space="preserve"> </w:t>
      </w:r>
      <w:r w:rsidR="006E7AB1" w:rsidRPr="00A518B7">
        <w:rPr>
          <w:u w:val="single"/>
        </w:rPr>
        <w:t>does not</w:t>
      </w:r>
      <w:r w:rsidR="006E7AB1">
        <w:t xml:space="preserve"> identify and attribute resources to specific loads or specific BAAs within the GHG area. </w:t>
      </w:r>
    </w:p>
    <w:p w14:paraId="32E72AAA" w14:textId="77777777" w:rsidR="0091265B" w:rsidRDefault="0091265B" w:rsidP="00BF2EAF"/>
    <w:p w14:paraId="12A9F6A1" w14:textId="2FFFEE50" w:rsidR="007D0F12" w:rsidRDefault="007D0F12" w:rsidP="007D0F12">
      <w:r>
        <w:t xml:space="preserve">See CMRI for CA </w:t>
      </w:r>
      <w:r w:rsidRPr="00AD62FE">
        <w:rPr>
          <w:b/>
        </w:rPr>
        <w:t>Export Allocation</w:t>
      </w:r>
      <w:r>
        <w:t xml:space="preserve"> under Real-Time Dispatch (RTD) Schedules</w:t>
      </w:r>
      <w:r w:rsidR="00A518B7">
        <w:t xml:space="preserve">: </w:t>
      </w:r>
    </w:p>
    <w:p w14:paraId="7CDF07CC" w14:textId="53DC5F11" w:rsidR="00A22467" w:rsidRPr="00F95C7A" w:rsidRDefault="00081C0B" w:rsidP="00A22467">
      <w:pPr>
        <w:jc w:val="center"/>
      </w:pPr>
      <w:r>
        <w:rPr>
          <w:noProof/>
        </w:rPr>
        <w:drawing>
          <wp:inline distT="0" distB="0" distL="0" distR="0" wp14:anchorId="3DE39A62" wp14:editId="5D7699B8">
            <wp:extent cx="2809875" cy="2834590"/>
            <wp:effectExtent l="0" t="0" r="0" b="4445"/>
            <wp:docPr id="422135257"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22135257" name=""/>
                    <pic:cNvPicPr/>
                  </pic:nvPicPr>
                  <pic:blipFill>
                    <a:blip r:embed="rId40"/>
                    <a:stretch>
                      <a:fillRect/>
                    </a:stretch>
                  </pic:blipFill>
                  <pic:spPr>
                    <a:xfrm>
                      <a:off x="0" y="0"/>
                      <a:ext cx="2839391" cy="2864365"/>
                    </a:xfrm>
                    <a:prstGeom prst="rect">
                      <a:avLst/>
                    </a:prstGeom>
                  </pic:spPr>
                </pic:pic>
              </a:graphicData>
            </a:graphic>
          </wp:inline>
        </w:drawing>
      </w:r>
    </w:p>
    <w:p w14:paraId="0A484F86" w14:textId="7BC3A85D" w:rsidR="00081C0B" w:rsidRDefault="00081C0B" w:rsidP="00DD2634">
      <w:pPr>
        <w:jc w:val="center"/>
      </w:pPr>
      <w:r>
        <w:rPr>
          <w:noProof/>
        </w:rPr>
        <w:drawing>
          <wp:inline distT="0" distB="0" distL="0" distR="0" wp14:anchorId="66352EEA" wp14:editId="18E998AB">
            <wp:extent cx="5486400" cy="1534795"/>
            <wp:effectExtent l="0" t="0" r="0" b="8255"/>
            <wp:docPr id="1129390032"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129390032" name=""/>
                    <pic:cNvPicPr/>
                  </pic:nvPicPr>
                  <pic:blipFill>
                    <a:blip r:embed="rId41"/>
                    <a:stretch>
                      <a:fillRect/>
                    </a:stretch>
                  </pic:blipFill>
                  <pic:spPr>
                    <a:xfrm>
                      <a:off x="0" y="0"/>
                      <a:ext cx="5486400" cy="1534795"/>
                    </a:xfrm>
                    <a:prstGeom prst="rect">
                      <a:avLst/>
                    </a:prstGeom>
                  </pic:spPr>
                </pic:pic>
              </a:graphicData>
            </a:graphic>
          </wp:inline>
        </w:drawing>
      </w:r>
    </w:p>
    <w:p w14:paraId="10E8D41A" w14:textId="77777777" w:rsidR="00556B41" w:rsidRPr="00F95C7A" w:rsidRDefault="00556B41" w:rsidP="00DD2634">
      <w:pPr>
        <w:jc w:val="center"/>
      </w:pPr>
    </w:p>
    <w:p w14:paraId="5D424465" w14:textId="5D7DD0D7" w:rsidR="005E0E57" w:rsidRPr="0097664F" w:rsidRDefault="003523CA" w:rsidP="0097664F">
      <w:pPr>
        <w:pStyle w:val="Heading3"/>
        <w:rPr>
          <w:b/>
          <w:bCs/>
        </w:rPr>
      </w:pPr>
      <w:bookmarkStart w:id="20" w:name="_Toc241163063"/>
      <w:r>
        <w:rPr>
          <w:b/>
          <w:bCs/>
        </w:rPr>
        <w:t xml:space="preserve">1.4.1 </w:t>
      </w:r>
      <w:r w:rsidR="00AD5BAF">
        <w:rPr>
          <w:b/>
          <w:bCs/>
        </w:rPr>
        <w:t>Marginal cost of GHG</w:t>
      </w:r>
      <w:bookmarkEnd w:id="20"/>
      <w:r w:rsidR="00AD5BAF">
        <w:rPr>
          <w:b/>
          <w:bCs/>
        </w:rPr>
        <w:t xml:space="preserve"> </w:t>
      </w:r>
    </w:p>
    <w:p w14:paraId="662C5465" w14:textId="342BD950" w:rsidR="003D4F0D" w:rsidRDefault="005A5FDA" w:rsidP="003D4F0D">
      <w:r>
        <w:t xml:space="preserve">GHG awards are based on the </w:t>
      </w:r>
      <w:r w:rsidR="00837972">
        <w:t>marginal cost of GHG (MC-GHG)</w:t>
      </w:r>
      <w:r>
        <w:t>. The MC-GHG</w:t>
      </w:r>
      <w:r w:rsidR="00837972">
        <w:t xml:space="preserve"> is the shadow price of the GHG import allocation constraint.</w:t>
      </w:r>
      <w:r w:rsidR="00E620E5">
        <w:rPr>
          <w:rStyle w:val="FootnoteReference"/>
        </w:rPr>
        <w:footnoteReference w:id="9"/>
      </w:r>
      <w:r w:rsidR="00837972">
        <w:t xml:space="preserve"> </w:t>
      </w:r>
    </w:p>
    <w:p w14:paraId="40AF00BB" w14:textId="77777777" w:rsidR="00556B41" w:rsidRDefault="00556B41" w:rsidP="00556B41">
      <w:pPr>
        <w:pStyle w:val="ListParagraph"/>
      </w:pPr>
    </w:p>
    <w:p w14:paraId="26CC15C7" w14:textId="3BDDA27A" w:rsidR="00837972" w:rsidRDefault="000277EB" w:rsidP="00837972">
      <w:pPr>
        <w:pStyle w:val="ListParagraph"/>
        <w:numPr>
          <w:ilvl w:val="0"/>
          <w:numId w:val="6"/>
        </w:numPr>
      </w:pPr>
      <w:r>
        <w:t xml:space="preserve">The MC-GHG is </w:t>
      </w:r>
      <w:r w:rsidR="00421CAD">
        <w:t>positive</w:t>
      </w:r>
      <w:r>
        <w:t xml:space="preserve"> when </w:t>
      </w:r>
      <w:r w:rsidR="00421CAD">
        <w:t xml:space="preserve">there’s a difference in the cost of meeting load in the GHG area versus the non-GHG area due to GHG compliance.  </w:t>
      </w:r>
    </w:p>
    <w:p w14:paraId="3AE7BB8F" w14:textId="77777777" w:rsidR="000277EB" w:rsidRDefault="000277EB" w:rsidP="000277EB">
      <w:pPr>
        <w:pStyle w:val="ListParagraph"/>
      </w:pPr>
    </w:p>
    <w:p w14:paraId="2EEC7054" w14:textId="6C9BD432" w:rsidR="000277EB" w:rsidRDefault="000277EB" w:rsidP="000277EB">
      <w:pPr>
        <w:pStyle w:val="ListParagraph"/>
        <w:numPr>
          <w:ilvl w:val="0"/>
          <w:numId w:val="6"/>
        </w:numPr>
      </w:pPr>
      <w:r>
        <w:t xml:space="preserve">The MC-GHG is zero when the least cost solution for both the GHG and non-GHG areas is the same. For example, the MC-GHG is zero when the GHG area is net exporting capacity that minimizes costs universally. </w:t>
      </w:r>
      <w:r w:rsidR="003D4F0D">
        <w:t xml:space="preserve">In this case, an increment of load in the non-GHG area would cost the same as an increment of load in the GHG area. </w:t>
      </w:r>
    </w:p>
    <w:p w14:paraId="30337050" w14:textId="77777777" w:rsidR="00271375" w:rsidRDefault="00271375" w:rsidP="00271375">
      <w:pPr>
        <w:pStyle w:val="ListParagraph"/>
      </w:pPr>
    </w:p>
    <w:p w14:paraId="74A8BFC0" w14:textId="442E95E9" w:rsidR="003D4F0D" w:rsidRDefault="00AD62FE" w:rsidP="00490FF2">
      <w:r w:rsidRPr="00B476BE">
        <w:rPr>
          <w:b/>
        </w:rPr>
        <w:t>If a resource is attributed and receives a GHG award, the energy award plus the MC-GHG will cover the resource’s energy offer plus GHG bid</w:t>
      </w:r>
      <w:r>
        <w:t xml:space="preserve">. </w:t>
      </w:r>
      <w:r w:rsidR="003D4F0D">
        <w:t>Conceptually similar to congestion, this cost is independent from, and in addition to, energy costs.</w:t>
      </w:r>
      <w:r w:rsidR="00344185">
        <w:t xml:space="preserve"> A resource can only receive a GHG award up to their energy award. </w:t>
      </w:r>
      <w:r>
        <w:t xml:space="preserve">For the capacity of the GHG award, the resource is settled the BAA MEC plus the MC-GHG for the relevant GHG area. </w:t>
      </w:r>
    </w:p>
    <w:p w14:paraId="55A38EAE" w14:textId="0934BE92" w:rsidR="003D4F0D" w:rsidRDefault="003D4F0D" w:rsidP="00490FF2">
      <w:r>
        <w:t xml:space="preserve">GHG revenue collected from load in a GHG area covers: </w:t>
      </w:r>
    </w:p>
    <w:p w14:paraId="7322BCC3" w14:textId="1C1F02DB" w:rsidR="00E620E5" w:rsidRDefault="00E620E5" w:rsidP="0091265B">
      <w:pPr>
        <w:pStyle w:val="ListParagraph"/>
        <w:numPr>
          <w:ilvl w:val="0"/>
          <w:numId w:val="56"/>
        </w:numPr>
      </w:pPr>
      <w:r>
        <w:t>all GHG compliance costs of resources dispatched to serve the GHG area—internal resources and attributed resources</w:t>
      </w:r>
      <w:r w:rsidR="00DD2634">
        <w:t>.</w:t>
      </w:r>
      <w:r>
        <w:t xml:space="preserve"> </w:t>
      </w:r>
    </w:p>
    <w:p w14:paraId="4B3AEE5B" w14:textId="77777777" w:rsidR="0091265B" w:rsidRDefault="0091265B" w:rsidP="0091265B">
      <w:pPr>
        <w:pStyle w:val="ListParagraph"/>
      </w:pPr>
    </w:p>
    <w:p w14:paraId="268ECC75" w14:textId="6CBD43D4" w:rsidR="00E620E5" w:rsidRDefault="00E620E5" w:rsidP="0091265B">
      <w:pPr>
        <w:pStyle w:val="ListParagraph"/>
        <w:numPr>
          <w:ilvl w:val="0"/>
          <w:numId w:val="56"/>
        </w:numPr>
      </w:pPr>
      <w:r>
        <w:t>Energy costs in excess of the LMP in the non-GHG area</w:t>
      </w:r>
      <w:r w:rsidR="00DD2634">
        <w:t>.</w:t>
      </w:r>
    </w:p>
    <w:p w14:paraId="4B9B3379" w14:textId="77777777" w:rsidR="0078119E" w:rsidRDefault="0078119E" w:rsidP="0078119E"/>
    <w:p w14:paraId="2E7B8EAD" w14:textId="0B58CFA4" w:rsidR="0078119E" w:rsidRDefault="0078119E" w:rsidP="0078119E">
      <w:r>
        <w:t xml:space="preserve">See OASIS for Greenhouse Gas Shadow Prices: </w:t>
      </w:r>
    </w:p>
    <w:p w14:paraId="6BA2B1E4" w14:textId="29C8DEFC" w:rsidR="0078119E" w:rsidRDefault="0078119E" w:rsidP="0078119E">
      <w:r>
        <w:rPr>
          <w:noProof/>
        </w:rPr>
        <w:drawing>
          <wp:inline distT="0" distB="0" distL="0" distR="0" wp14:anchorId="1A1F20FF" wp14:editId="2D09F04D">
            <wp:extent cx="5486400" cy="1283335"/>
            <wp:effectExtent l="0" t="0" r="0" b="0"/>
            <wp:docPr id="542877141" name="Picture 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42877141" name="Picture 542877141"/>
                    <pic:cNvPicPr/>
                  </pic:nvPicPr>
                  <pic:blipFill>
                    <a:blip r:embed="rId42" cstate="print">
                      <a:extLst>
                        <a:ext uri="{28A0092B-C50C-407E-A947-70E740481C1C}">
                          <a14:useLocalDpi xmlns:a14="http://schemas.microsoft.com/office/drawing/2010/main" val="0"/>
                        </a:ext>
                      </a:extLst>
                    </a:blip>
                    <a:stretch>
                      <a:fillRect/>
                    </a:stretch>
                  </pic:blipFill>
                  <pic:spPr>
                    <a:xfrm>
                      <a:off x="0" y="0"/>
                      <a:ext cx="5486400" cy="1283335"/>
                    </a:xfrm>
                    <a:prstGeom prst="rect">
                      <a:avLst/>
                    </a:prstGeom>
                  </pic:spPr>
                </pic:pic>
              </a:graphicData>
            </a:graphic>
          </wp:inline>
        </w:drawing>
      </w:r>
    </w:p>
    <w:p w14:paraId="05C10966" w14:textId="77777777" w:rsidR="00556B41" w:rsidRDefault="00556B41">
      <w:r>
        <w:br w:type="page"/>
      </w:r>
    </w:p>
    <w:p w14:paraId="5C97FCAE" w14:textId="77777777" w:rsidR="00556B41" w:rsidRDefault="00556B41" w:rsidP="0078119E"/>
    <w:p w14:paraId="786AA87B" w14:textId="59924CC5" w:rsidR="0078119E" w:rsidRDefault="0078119E" w:rsidP="0078119E">
      <w:r>
        <w:t xml:space="preserve">See CMRI Commodity Reports to view the GHG portion of the LMP. This report may be sorted by Price Type to show just the Greenhouse Gas values.  </w:t>
      </w:r>
    </w:p>
    <w:p w14:paraId="0311EB94" w14:textId="2341565A" w:rsidR="0078119E" w:rsidRDefault="0078119E" w:rsidP="0078119E">
      <w:r w:rsidRPr="0078119E">
        <w:rPr>
          <w:noProof/>
        </w:rPr>
        <w:drawing>
          <wp:inline distT="0" distB="0" distL="0" distR="0" wp14:anchorId="1C9A7538" wp14:editId="52F73ED6">
            <wp:extent cx="5486400" cy="2170430"/>
            <wp:effectExtent l="0" t="0" r="0" b="1270"/>
            <wp:docPr id="1432828813"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432828813" name=""/>
                    <pic:cNvPicPr/>
                  </pic:nvPicPr>
                  <pic:blipFill>
                    <a:blip r:embed="rId43"/>
                    <a:stretch>
                      <a:fillRect/>
                    </a:stretch>
                  </pic:blipFill>
                  <pic:spPr>
                    <a:xfrm>
                      <a:off x="0" y="0"/>
                      <a:ext cx="5486400" cy="2170430"/>
                    </a:xfrm>
                    <a:prstGeom prst="rect">
                      <a:avLst/>
                    </a:prstGeom>
                  </pic:spPr>
                </pic:pic>
              </a:graphicData>
            </a:graphic>
          </wp:inline>
        </w:drawing>
      </w:r>
    </w:p>
    <w:p w14:paraId="3D4E7D7F" w14:textId="77777777" w:rsidR="0078119E" w:rsidRDefault="0078119E" w:rsidP="0078119E"/>
    <w:p w14:paraId="68E96E82" w14:textId="57DB8604" w:rsidR="00C536ED" w:rsidRPr="00C536ED" w:rsidRDefault="00C536ED" w:rsidP="00DD2634">
      <w:pPr>
        <w:pStyle w:val="ListParagraph"/>
        <w:ind w:left="360"/>
        <w:jc w:val="center"/>
      </w:pPr>
    </w:p>
    <w:p w14:paraId="7B047894" w14:textId="404EA944" w:rsidR="006C2940" w:rsidRPr="00B476BE" w:rsidRDefault="00547EF9" w:rsidP="00AD49C6">
      <w:pPr>
        <w:pStyle w:val="Heading1"/>
        <w:numPr>
          <w:ilvl w:val="0"/>
          <w:numId w:val="3"/>
        </w:numPr>
        <w:rPr>
          <w:b/>
        </w:rPr>
      </w:pPr>
      <w:bookmarkStart w:id="21" w:name="_Toc241163064"/>
      <w:r w:rsidRPr="00B476BE">
        <w:rPr>
          <w:b/>
        </w:rPr>
        <w:t xml:space="preserve">GHG Mapping for </w:t>
      </w:r>
      <w:r w:rsidR="006A6408" w:rsidRPr="00B476BE">
        <w:rPr>
          <w:b/>
        </w:rPr>
        <w:t xml:space="preserve">multi-state </w:t>
      </w:r>
      <w:r w:rsidR="00D82380" w:rsidRPr="00B476BE">
        <w:rPr>
          <w:b/>
        </w:rPr>
        <w:t>BAA</w:t>
      </w:r>
      <w:r w:rsidRPr="00B476BE">
        <w:rPr>
          <w:b/>
        </w:rPr>
        <w:t>s</w:t>
      </w:r>
      <w:bookmarkEnd w:id="21"/>
      <w:r w:rsidR="00200BFC" w:rsidRPr="00B476BE">
        <w:rPr>
          <w:b/>
        </w:rPr>
        <w:t xml:space="preserve"> </w:t>
      </w:r>
    </w:p>
    <w:p w14:paraId="0B47C957" w14:textId="77777777" w:rsidR="00B93768" w:rsidRDefault="00B93768" w:rsidP="00B476BE">
      <w:pPr>
        <w:spacing w:after="0" w:line="300" w:lineRule="atLeast"/>
        <w:rPr>
          <w:rFonts w:ascii="Segoe UI" w:eastAsia="Times New Roman" w:hAnsi="Segoe UI" w:cs="Segoe UI"/>
          <w:b/>
          <w:bCs/>
          <w:color w:val="FF0000"/>
          <w:sz w:val="21"/>
          <w:szCs w:val="21"/>
        </w:rPr>
      </w:pPr>
      <w:r w:rsidRPr="00B476BE">
        <w:rPr>
          <w:rFonts w:ascii="Segoe UI" w:eastAsia="Times New Roman" w:hAnsi="Segoe UI" w:cs="Segoe UI"/>
          <w:b/>
          <w:bCs/>
          <w:color w:val="FF0000"/>
          <w:sz w:val="21"/>
          <w:szCs w:val="21"/>
        </w:rPr>
        <w:t>The information in this section is preliminary and subject to change as project plans and requirements are further developed.</w:t>
      </w:r>
    </w:p>
    <w:p w14:paraId="6CD033E1" w14:textId="77777777" w:rsidR="00AD49C6" w:rsidRPr="00B476BE" w:rsidRDefault="00AD49C6" w:rsidP="00B476BE">
      <w:pPr>
        <w:spacing w:after="0" w:line="300" w:lineRule="atLeast"/>
        <w:rPr>
          <w:rFonts w:ascii="Segoe UI" w:eastAsia="Times New Roman" w:hAnsi="Segoe UI" w:cs="Segoe UI"/>
          <w:b/>
          <w:bCs/>
          <w:color w:val="FF0000"/>
          <w:sz w:val="21"/>
          <w:szCs w:val="21"/>
        </w:rPr>
      </w:pPr>
    </w:p>
    <w:p w14:paraId="4CA736C7" w14:textId="335043E1" w:rsidR="003F61DE" w:rsidRDefault="00FD2F07" w:rsidP="006627E6">
      <w:r>
        <w:t xml:space="preserve">This section describes </w:t>
      </w:r>
      <w:r w:rsidR="003F61DE">
        <w:t>the GHG mapping</w:t>
      </w:r>
      <w:r w:rsidR="00271375">
        <w:rPr>
          <w:rStyle w:val="FootnoteReference"/>
          <w:b/>
          <w:bCs/>
        </w:rPr>
        <w:footnoteReference w:id="10"/>
      </w:r>
      <w:r w:rsidR="003F61DE">
        <w:t xml:space="preserve"> procedure for</w:t>
      </w:r>
      <w:r>
        <w:t xml:space="preserve"> WEIM and EDAM</w:t>
      </w:r>
      <w:r w:rsidR="003F61DE">
        <w:t xml:space="preserve"> BAAs whose service area partially overlaps with California or Washington state boundaries</w:t>
      </w:r>
      <w:r w:rsidR="001F40E2">
        <w:rPr>
          <w:rStyle w:val="FootnoteReference"/>
        </w:rPr>
        <w:footnoteReference w:id="11"/>
      </w:r>
      <w:r w:rsidR="00547EF9">
        <w:t xml:space="preserve">. </w:t>
      </w:r>
      <w:r w:rsidR="001F40E2">
        <w:t xml:space="preserve">This </w:t>
      </w:r>
      <w:r w:rsidR="006A6408">
        <w:t xml:space="preserve">includes </w:t>
      </w:r>
      <w:r w:rsidR="006A6408" w:rsidRPr="00094B7F">
        <w:t>BAAs under federal jurisdictio</w:t>
      </w:r>
      <w:r w:rsidR="006A6408">
        <w:t xml:space="preserve">n that have special arrangements </w:t>
      </w:r>
      <w:r w:rsidR="001F40E2">
        <w:t>with their state regulators to exempt certain assets from the GHG model</w:t>
      </w:r>
      <w:r w:rsidR="006A6408">
        <w:t>.</w:t>
      </w:r>
      <w:r w:rsidR="001F40E2">
        <w:t xml:space="preserve"> </w:t>
      </w:r>
    </w:p>
    <w:p w14:paraId="4514361D" w14:textId="61428ED5" w:rsidR="00FB1813" w:rsidRDefault="00BF2EAF" w:rsidP="0058767F">
      <w:r>
        <w:t xml:space="preserve">Modeling the GHG area’s geographic boundary </w:t>
      </w:r>
      <w:r w:rsidR="00B57CEF">
        <w:t xml:space="preserve">is </w:t>
      </w:r>
      <w:r>
        <w:t xml:space="preserve">the process of mapping </w:t>
      </w:r>
      <w:r w:rsidR="006861E6">
        <w:t>certain</w:t>
      </w:r>
      <w:r>
        <w:t xml:space="preserve"> pricing nodes for resources and load covered by a GHG state’s jurisdiction to a GHG regulation </w:t>
      </w:r>
      <w:r>
        <w:lastRenderedPageBreak/>
        <w:t>area in the market model.</w:t>
      </w:r>
      <w:r w:rsidR="006861E6">
        <w:t xml:space="preserve"> Entities can provide the ISO with geographic data, and/or asset specific modeling requests to customize how the BAA is situated.  </w:t>
      </w:r>
    </w:p>
    <w:p w14:paraId="1A3F8D2D" w14:textId="5A0F24A3" w:rsidR="0058767F" w:rsidRDefault="00E03388" w:rsidP="0058767F">
      <w:r>
        <w:t>Entities</w:t>
      </w:r>
      <w:r w:rsidR="00FB1813">
        <w:t xml:space="preserve"> that overlap with CA or WA</w:t>
      </w:r>
      <w:r>
        <w:t xml:space="preserve"> that </w:t>
      </w:r>
      <w:r w:rsidR="00FB1813">
        <w:t>are not pursuing GHG mapping for</w:t>
      </w:r>
      <w:r>
        <w:t xml:space="preserve"> Jan 1 go-live should</w:t>
      </w:r>
      <w:r w:rsidR="0058767F" w:rsidRPr="0058767F">
        <w:t xml:space="preserve"> reach out to </w:t>
      </w:r>
      <w:r w:rsidR="0058767F">
        <w:t xml:space="preserve">their </w:t>
      </w:r>
      <w:r w:rsidR="0058767F" w:rsidRPr="0058767F">
        <w:t xml:space="preserve">client representative </w:t>
      </w:r>
      <w:r w:rsidR="0058767F">
        <w:t xml:space="preserve">or </w:t>
      </w:r>
      <w:hyperlink r:id="rId44" w:history="1">
        <w:r w:rsidR="0058767F" w:rsidRPr="00A22475">
          <w:rPr>
            <w:rStyle w:val="Hyperlink"/>
          </w:rPr>
          <w:t>stakeholderaffairs@caiso.com</w:t>
        </w:r>
      </w:hyperlink>
      <w:r w:rsidR="0058767F">
        <w:t xml:space="preserve"> </w:t>
      </w:r>
      <w:r w:rsidR="0058767F" w:rsidRPr="0058767F">
        <w:t xml:space="preserve">to </w:t>
      </w:r>
      <w:r w:rsidR="00E13B78">
        <w:t>confirm intent</w:t>
      </w:r>
      <w:r w:rsidR="0058767F">
        <w:t xml:space="preserve"> and establish an alternative schedule.  </w:t>
      </w:r>
    </w:p>
    <w:p w14:paraId="570EABCE" w14:textId="4203F904" w:rsidR="008B48D1" w:rsidRDefault="00294E90" w:rsidP="0058767F">
      <w:r>
        <w:t>To initiate GHG mapping, the EDAM or EIM entity should submit a CIDI ticket including the following requirements:</w:t>
      </w:r>
    </w:p>
    <w:p w14:paraId="19138FBD" w14:textId="4FE22A20" w:rsidR="006861E6" w:rsidRDefault="00294E90" w:rsidP="00294E90">
      <w:pPr>
        <w:pStyle w:val="ListParagraph"/>
        <w:numPr>
          <w:ilvl w:val="0"/>
          <w:numId w:val="53"/>
        </w:numPr>
      </w:pPr>
      <w:r>
        <w:t>Geographic data</w:t>
      </w:r>
      <w:r w:rsidR="006861E6">
        <w:t>, Section 2.2</w:t>
      </w:r>
    </w:p>
    <w:p w14:paraId="30DD6FB2" w14:textId="59747CCB" w:rsidR="006861E6" w:rsidRDefault="006861E6" w:rsidP="00294E90">
      <w:pPr>
        <w:pStyle w:val="ListParagraph"/>
        <w:numPr>
          <w:ilvl w:val="0"/>
          <w:numId w:val="53"/>
        </w:numPr>
      </w:pPr>
      <w:r>
        <w:t>Load modeling, Section 2.3</w:t>
      </w:r>
    </w:p>
    <w:p w14:paraId="4A3C4CE0" w14:textId="40C14A0F" w:rsidR="006861E6" w:rsidRDefault="006861E6" w:rsidP="00294E90">
      <w:pPr>
        <w:pStyle w:val="ListParagraph"/>
        <w:numPr>
          <w:ilvl w:val="0"/>
          <w:numId w:val="53"/>
        </w:numPr>
      </w:pPr>
      <w:r>
        <w:t>Supply resource modeling, Section 2.4</w:t>
      </w:r>
    </w:p>
    <w:p w14:paraId="0015BBA1" w14:textId="62E5361C" w:rsidR="006861E6" w:rsidRDefault="00AD49C6" w:rsidP="0058767F">
      <w:pPr>
        <w:pStyle w:val="ListParagraph"/>
        <w:numPr>
          <w:ilvl w:val="0"/>
          <w:numId w:val="53"/>
        </w:numPr>
      </w:pPr>
      <w:r w:rsidRPr="000F112A">
        <w:rPr>
          <w:noProof/>
        </w:rPr>
        <mc:AlternateContent>
          <mc:Choice Requires="wps">
            <w:drawing>
              <wp:anchor distT="0" distB="0" distL="114300" distR="114300" simplePos="0" relativeHeight="251671040" behindDoc="0" locked="0" layoutInCell="1" allowOverlap="1" wp14:anchorId="3C23EDFE" wp14:editId="606038D8">
                <wp:simplePos x="0" y="0"/>
                <wp:positionH relativeFrom="margin">
                  <wp:align>left</wp:align>
                </wp:positionH>
                <wp:positionV relativeFrom="paragraph">
                  <wp:posOffset>360309</wp:posOffset>
                </wp:positionV>
                <wp:extent cx="5520690" cy="318770"/>
                <wp:effectExtent l="0" t="0" r="3810" b="5080"/>
                <wp:wrapSquare wrapText="bothSides"/>
                <wp:docPr id="304076644" name="Rectangle 4"/>
                <wp:cNvGraphicFramePr/>
                <a:graphic xmlns:a="http://schemas.openxmlformats.org/drawingml/2006/main">
                  <a:graphicData uri="http://schemas.microsoft.com/office/word/2010/wordprocessingShape">
                    <wps:wsp>
                      <wps:cNvSpPr/>
                      <wps:spPr>
                        <a:xfrm>
                          <a:off x="0" y="0"/>
                          <a:ext cx="5520690" cy="318770"/>
                        </a:xfrm>
                        <a:prstGeom prst="rect">
                          <a:avLst/>
                        </a:prstGeom>
                        <a:solidFill>
                          <a:srgbClr val="96ABBE">
                            <a:alpha val="73000"/>
                          </a:srgbClr>
                        </a:solidFill>
                        <a:ln>
                          <a:noFill/>
                        </a:ln>
                      </wps:spPr>
                      <wps:style>
                        <a:lnRef idx="2">
                          <a:schemeClr val="accent1">
                            <a:shade val="15000"/>
                          </a:schemeClr>
                        </a:lnRef>
                        <a:fillRef idx="1">
                          <a:schemeClr val="accent1"/>
                        </a:fillRef>
                        <a:effectRef idx="0">
                          <a:schemeClr val="accent1"/>
                        </a:effectRef>
                        <a:fontRef idx="minor">
                          <a:schemeClr val="lt1"/>
                        </a:fontRef>
                      </wps:style>
                      <wps:txbx>
                        <w:txbxContent>
                          <w:p w14:paraId="0E084233" w14:textId="655C3617" w:rsidR="006861E6" w:rsidRDefault="006861E6" w:rsidP="006861E6">
                            <w:r w:rsidRPr="000F112A">
                              <w:rPr>
                                <w:color w:val="000000" w:themeColor="text1"/>
                              </w:rPr>
                              <w:t xml:space="preserve">References: </w:t>
                            </w:r>
                            <w:r>
                              <w:rPr>
                                <w:color w:val="000000" w:themeColor="text1"/>
                              </w:rPr>
                              <w:t>EDAM BRQs 02141, 02143</w:t>
                            </w:r>
                          </w:p>
                        </w:txbxContent>
                      </wps:txbx>
                      <wps:bodyPr rtlCol="0" anchor="ctr">
                        <a:noAutofit/>
                      </wps:bodyPr>
                    </wps:wsp>
                  </a:graphicData>
                </a:graphic>
                <wp14:sizeRelH relativeFrom="margin">
                  <wp14:pctWidth>0</wp14:pctWidth>
                </wp14:sizeRelH>
                <wp14:sizeRelV relativeFrom="margin">
                  <wp14:pctHeight>0</wp14:pctHeight>
                </wp14:sizeRelV>
              </wp:anchor>
            </w:drawing>
          </mc:Choice>
          <mc:Fallback>
            <w:pict>
              <v:rect w14:anchorId="3C23EDFE" id="_x0000_s1030" style="position:absolute;left:0;text-align:left;margin-left:0;margin-top:28.35pt;width:434.7pt;height:25.1pt;z-index:251671040;visibility:visible;mso-wrap-style:square;mso-width-percent:0;mso-height-percent:0;mso-wrap-distance-left:9pt;mso-wrap-distance-top:0;mso-wrap-distance-right:9pt;mso-wrap-distance-bottom:0;mso-position-horizontal:left;mso-position-horizontal-relative:margin;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U2HxTCQIAAG0EAAAOAAAAZHJzL2Uyb0RvYy54bWysVF1v2yAUfZ+0/4B4X+ykS9Jacap+rHuZ&#10;tmrtfgDBECNhLgKaOP9+F7Cd7kN9mPaC4XLvOecewJvrvtPkIJxXYGo6n5WUCMOhUWZf0x/PDx8u&#10;KfGBmYZpMKKmJ+Hp9fb9u83RVmIBLehGOIIgxldHW9M2BFsVheet6JifgRUGNyW4jgVcun3ROHZE&#10;9E4Xi7JcFUdwjXXAhfcYvc+bdJvwpRQ8fJPSi0B0TVFbSKNL4y6OxXbDqr1jtlV8kMH+QUXHlEHS&#10;CeqeBUZenPoDqlPcgQcZZhy6AqRUXKQesJt5+Vs3Ty2zIvWC5ng72eT/Hyz/eniyjw5tOFpfeZzG&#10;LnrpuvhFfaRPZp0ms0QfCMfgcrkoV1foKce9i/nlep3cLM7V1vnwWUBH4qSmDg8jecQOX3xARkwd&#10;UyKZB62aB6V1Wrj97k47cmB4cFerm9vbT7lW25bl6PqiLEdKn9MT5i842kQ0AxE3U8ZIcW42zcJJ&#10;i5inzXchiWqwvUWiS/dQTEIY58KEed5qWSOykvnylZJ4c2NF0pIAI7JE/gl7ABgzM8iInVUO+bFU&#10;pGs8FZdvCcvFU0ViBhOm4k4ZcH8D0NjVwJzzR5OyNdGl0O969KamH2NmjOygOT064oK+g/y+mOEt&#10;4PPiIbMYuHkJIFU67nPJAI53Ork0vL/4aF6vU9b5L7H9CQAA//8DAFBLAwQUAAYACAAAACEA9e1c&#10;gdoAAAAHAQAADwAAAGRycy9kb3ducmV2LnhtbEyPwU7DMBBE70j8g7VI3KhTBKYNcSpUiQO90Uac&#10;3XiJI+K1G7tp+HuWExxHM5p5U21mP4gJx9QH0rBcFCCQ2mB76jQ0h9e7FYiUDVkzBEIN35hgU19f&#10;Vaa04ULvOO1zJ7iEUmk0uJxjKWVqHXqTFiEisfcZRm8yy7GTdjQXLveDvC8KJb3piRecibh12H7t&#10;z15DvzzF7i1+TLvG+iYo3LktnrS+vZlfnkFknPNfGH7xGR1qZjqGM9kkBg18JGt4VE8g2F2p9QOI&#10;I8cKtQZZV/I/f/0DAAD//wMAUEsBAi0AFAAGAAgAAAAhALaDOJL+AAAA4QEAABMAAAAAAAAAAAAA&#10;AAAAAAAAAFtDb250ZW50X1R5cGVzXS54bWxQSwECLQAUAAYACAAAACEAOP0h/9YAAACUAQAACwAA&#10;AAAAAAAAAAAAAAAvAQAAX3JlbHMvLnJlbHNQSwECLQAUAAYACAAAACEAVNh8UwkCAABtBAAADgAA&#10;AAAAAAAAAAAAAAAuAgAAZHJzL2Uyb0RvYy54bWxQSwECLQAUAAYACAAAACEA9e1cgdoAAAAHAQAA&#10;DwAAAAAAAAAAAAAAAABjBAAAZHJzL2Rvd25yZXYueG1sUEsFBgAAAAAEAAQA8wAAAGoFAAAAAA==&#10;" fillcolor="#96abbe" stroked="f" strokeweight="2pt">
                <v:fill opacity="47802f"/>
                <v:textbox>
                  <w:txbxContent>
                    <w:p w14:paraId="0E084233" w14:textId="655C3617" w:rsidR="006861E6" w:rsidRDefault="006861E6" w:rsidP="006861E6">
                      <w:r w:rsidRPr="000F112A">
                        <w:rPr>
                          <w:color w:val="000000" w:themeColor="text1"/>
                        </w:rPr>
                        <w:t xml:space="preserve">References: </w:t>
                      </w:r>
                      <w:r>
                        <w:rPr>
                          <w:color w:val="000000" w:themeColor="text1"/>
                        </w:rPr>
                        <w:t>EDAM BRQs 02141, 02143</w:t>
                      </w:r>
                    </w:p>
                  </w:txbxContent>
                </v:textbox>
                <w10:wrap type="square" anchorx="margin"/>
              </v:rect>
            </w:pict>
          </mc:Fallback>
        </mc:AlternateContent>
      </w:r>
      <w:r w:rsidR="006861E6">
        <w:t xml:space="preserve">Intertie modeling, Section 2.5 </w:t>
      </w:r>
      <w:r w:rsidR="00294E90">
        <w:t xml:space="preserve"> </w:t>
      </w:r>
    </w:p>
    <w:p w14:paraId="5B44FB2F" w14:textId="04E03ACF" w:rsidR="00294E90" w:rsidRDefault="00294E90" w:rsidP="0058767F"/>
    <w:p w14:paraId="7D1FB6DA" w14:textId="14E34468" w:rsidR="00294E90" w:rsidRPr="00AD49C6" w:rsidRDefault="00294E90" w:rsidP="00AD49C6">
      <w:pPr>
        <w:pStyle w:val="Heading2"/>
        <w:numPr>
          <w:ilvl w:val="1"/>
          <w:numId w:val="3"/>
        </w:numPr>
        <w:rPr>
          <w:b/>
        </w:rPr>
      </w:pPr>
      <w:bookmarkStart w:id="22" w:name="_Toc241163065"/>
      <w:r w:rsidRPr="00344185">
        <w:rPr>
          <w:b/>
        </w:rPr>
        <w:t>Why GHG mapping matters</w:t>
      </w:r>
      <w:bookmarkEnd w:id="22"/>
    </w:p>
    <w:p w14:paraId="3A552469" w14:textId="4A62238E" w:rsidR="00E03388" w:rsidRDefault="001D2881" w:rsidP="00547EF9">
      <w:r>
        <w:t>For a BAA that partially overlaps with a GHG area, GHG mapping enhances market participation benefits</w:t>
      </w:r>
      <w:r w:rsidR="00FB1813">
        <w:t xml:space="preserve"> by shifting the responsibly of GHG cost allocation to the market: </w:t>
      </w:r>
    </w:p>
    <w:p w14:paraId="05A1A535" w14:textId="514D791E" w:rsidR="0091265B" w:rsidRDefault="009369C4" w:rsidP="0091265B">
      <w:pPr>
        <w:pStyle w:val="ListParagraph"/>
        <w:numPr>
          <w:ilvl w:val="0"/>
          <w:numId w:val="25"/>
        </w:numPr>
      </w:pPr>
      <w:r>
        <w:t xml:space="preserve">Alleviates </w:t>
      </w:r>
      <w:r w:rsidR="00EF60C0">
        <w:t>undue charges to</w:t>
      </w:r>
      <w:r w:rsidR="001D2881">
        <w:t xml:space="preserve"> load outside the GHG regulation area by assigning GHG costs to responsible GHG area load</w:t>
      </w:r>
      <w:r w:rsidR="0091265B">
        <w:t>.</w:t>
      </w:r>
      <w:r w:rsidR="00EF60C0">
        <w:t xml:space="preserve"> </w:t>
      </w:r>
    </w:p>
    <w:p w14:paraId="64C24666" w14:textId="77777777" w:rsidR="0091265B" w:rsidRDefault="0091265B" w:rsidP="0091265B">
      <w:pPr>
        <w:pStyle w:val="ListParagraph"/>
      </w:pPr>
    </w:p>
    <w:p w14:paraId="5F461DE8" w14:textId="14E0BACF" w:rsidR="0091265B" w:rsidRDefault="00FB1813" w:rsidP="0091265B">
      <w:pPr>
        <w:pStyle w:val="ListParagraph"/>
        <w:numPr>
          <w:ilvl w:val="0"/>
          <w:numId w:val="25"/>
        </w:numPr>
      </w:pPr>
      <w:r>
        <w:t xml:space="preserve">Creates a level playing field for out-of-state and GHG regulated resources to compete for market awards. </w:t>
      </w:r>
    </w:p>
    <w:p w14:paraId="681A36CC" w14:textId="77777777" w:rsidR="0091265B" w:rsidRDefault="0091265B" w:rsidP="0091265B">
      <w:pPr>
        <w:pStyle w:val="ListParagraph"/>
      </w:pPr>
    </w:p>
    <w:p w14:paraId="30DFE4AD" w14:textId="242C58C1" w:rsidR="001D2881" w:rsidRDefault="001D2881" w:rsidP="0091265B">
      <w:pPr>
        <w:pStyle w:val="ListParagraph"/>
        <w:numPr>
          <w:ilvl w:val="0"/>
          <w:numId w:val="25"/>
        </w:numPr>
      </w:pPr>
      <w:r>
        <w:t>Shifts the compliance obligation to the attributed market resource</w:t>
      </w:r>
      <w:r w:rsidR="0091265B">
        <w:t>.</w:t>
      </w:r>
      <w:r>
        <w:t xml:space="preserve"> </w:t>
      </w:r>
    </w:p>
    <w:p w14:paraId="5030F413" w14:textId="77777777" w:rsidR="0091265B" w:rsidRDefault="0091265B" w:rsidP="0091265B">
      <w:pPr>
        <w:pStyle w:val="ListParagraph"/>
      </w:pPr>
    </w:p>
    <w:p w14:paraId="7B641834" w14:textId="5455AA52" w:rsidR="009A3BC1" w:rsidRDefault="001D2881" w:rsidP="0091265B">
      <w:pPr>
        <w:pStyle w:val="ListParagraph"/>
        <w:numPr>
          <w:ilvl w:val="0"/>
          <w:numId w:val="25"/>
        </w:numPr>
      </w:pPr>
      <w:r>
        <w:t>Improves transparency and efficiency of out-of-market imports by specifying BAA interties that sink into the GHG area</w:t>
      </w:r>
      <w:r w:rsidR="0091265B">
        <w:t>.</w:t>
      </w:r>
      <w:r>
        <w:t xml:space="preserve"> </w:t>
      </w:r>
    </w:p>
    <w:p w14:paraId="43F331F5" w14:textId="77777777" w:rsidR="00D22952" w:rsidRDefault="00D22952" w:rsidP="00547EF9"/>
    <w:p w14:paraId="1278269D" w14:textId="1889DF80" w:rsidR="00547EF9" w:rsidRDefault="00E03388" w:rsidP="00BE296E">
      <w:r>
        <w:t>GHG Mapping</w:t>
      </w:r>
      <w:r w:rsidR="00D411C1">
        <w:t xml:space="preserve"> does not impact other BAA-level obligations or modeling</w:t>
      </w:r>
      <w:r w:rsidR="00D411C1" w:rsidRPr="00094B7F">
        <w:t>.</w:t>
      </w:r>
      <w:r w:rsidR="00D22952">
        <w:t xml:space="preserve"> </w:t>
      </w:r>
      <w:r w:rsidR="00547EF9">
        <w:t xml:space="preserve">For example, </w:t>
      </w:r>
      <w:r w:rsidR="00547EF9" w:rsidRPr="00547EF9">
        <w:t xml:space="preserve">GHG mapping does </w:t>
      </w:r>
      <w:r w:rsidR="00547EF9" w:rsidRPr="00547EF9">
        <w:rPr>
          <w:b/>
          <w:bCs/>
        </w:rPr>
        <w:t>not</w:t>
      </w:r>
      <w:r w:rsidR="00547EF9" w:rsidRPr="00547EF9">
        <w:t xml:space="preserve"> impact</w:t>
      </w:r>
      <w:r w:rsidR="00547EF9">
        <w:t xml:space="preserve">: </w:t>
      </w:r>
    </w:p>
    <w:p w14:paraId="3CE501F1" w14:textId="0AEA7689" w:rsidR="00547EF9" w:rsidRDefault="00547EF9" w:rsidP="00547EF9">
      <w:pPr>
        <w:pStyle w:val="ListParagraph"/>
        <w:numPr>
          <w:ilvl w:val="0"/>
          <w:numId w:val="13"/>
        </w:numPr>
      </w:pPr>
      <w:r>
        <w:t xml:space="preserve">The </w:t>
      </w:r>
      <w:r w:rsidR="00200136">
        <w:t>Power Balance Constraint (</w:t>
      </w:r>
      <w:r>
        <w:t>PBC</w:t>
      </w:r>
      <w:r w:rsidR="00200136">
        <w:t>)</w:t>
      </w:r>
      <w:r w:rsidR="0091265B">
        <w:t xml:space="preserve">: </w:t>
      </w:r>
      <w:r>
        <w:t xml:space="preserve">the market enforces a </w:t>
      </w:r>
      <w:r w:rsidR="0091265B">
        <w:t>power balance</w:t>
      </w:r>
      <w:r w:rsidR="00684E49">
        <w:t xml:space="preserve"> </w:t>
      </w:r>
      <w:r>
        <w:t>constraint at the BAA-</w:t>
      </w:r>
      <w:r w:rsidR="00684E49">
        <w:t>level and</w:t>
      </w:r>
      <w:r>
        <w:t xml:space="preserve"> produces a BAA-level MEC. </w:t>
      </w:r>
    </w:p>
    <w:p w14:paraId="3598A86C" w14:textId="77777777" w:rsidR="0091265B" w:rsidRDefault="0091265B" w:rsidP="0091265B">
      <w:pPr>
        <w:pStyle w:val="ListParagraph"/>
      </w:pPr>
    </w:p>
    <w:p w14:paraId="5893CFB7" w14:textId="29E83A63" w:rsidR="00D22952" w:rsidRDefault="00D22952" w:rsidP="00547EF9">
      <w:pPr>
        <w:pStyle w:val="ListParagraph"/>
        <w:numPr>
          <w:ilvl w:val="0"/>
          <w:numId w:val="13"/>
        </w:numPr>
      </w:pPr>
      <w:r>
        <w:t>WEIM-only entity base schedules and the Resource Sufficiency Evaluation (RSE)</w:t>
      </w:r>
      <w:r w:rsidR="0091265B">
        <w:t>.</w:t>
      </w:r>
    </w:p>
    <w:p w14:paraId="64EFB669" w14:textId="77777777" w:rsidR="0091265B" w:rsidRDefault="0091265B" w:rsidP="0091265B">
      <w:pPr>
        <w:pStyle w:val="ListParagraph"/>
      </w:pPr>
    </w:p>
    <w:p w14:paraId="01A1B147" w14:textId="4D14B4EA" w:rsidR="00547EF9" w:rsidRDefault="00D22952" w:rsidP="00547EF9">
      <w:pPr>
        <w:pStyle w:val="ListParagraph"/>
        <w:numPr>
          <w:ilvl w:val="0"/>
          <w:numId w:val="13"/>
        </w:numPr>
      </w:pPr>
      <w:r>
        <w:lastRenderedPageBreak/>
        <w:t>For EDAM entities, load forecasts used in day-ahead market operations and the day-ahead RSE</w:t>
      </w:r>
      <w:r w:rsidR="0091265B">
        <w:t>.</w:t>
      </w:r>
    </w:p>
    <w:p w14:paraId="22E762F4" w14:textId="36803596" w:rsidR="004A142A" w:rsidRDefault="004A142A" w:rsidP="004A142A"/>
    <w:p w14:paraId="61B02142" w14:textId="57B19E6B" w:rsidR="004F1AA6" w:rsidRPr="00AD49C6" w:rsidRDefault="004F1AA6" w:rsidP="00AD49C6">
      <w:pPr>
        <w:pStyle w:val="Heading2"/>
        <w:numPr>
          <w:ilvl w:val="1"/>
          <w:numId w:val="3"/>
        </w:numPr>
        <w:rPr>
          <w:b/>
        </w:rPr>
      </w:pPr>
      <w:bookmarkStart w:id="23" w:name="_Toc241163066"/>
      <w:r w:rsidRPr="00344185">
        <w:rPr>
          <w:b/>
        </w:rPr>
        <w:t>Geographic Data</w:t>
      </w:r>
      <w:bookmarkEnd w:id="23"/>
    </w:p>
    <w:p w14:paraId="2451E30B" w14:textId="77777777" w:rsidR="004F1AA6" w:rsidRDefault="004F1AA6" w:rsidP="004F1AA6">
      <w:r>
        <w:t xml:space="preserve">Entities must provide a complete substation-to-state mapping list. The ISO will use this information to map supply and load to a GHG area, perform network analysis and calculate losses.  </w:t>
      </w:r>
    </w:p>
    <w:p w14:paraId="4207D5AE" w14:textId="747FE90C" w:rsidR="004F1AA6" w:rsidRDefault="004F1AA6" w:rsidP="004F1AA6"/>
    <w:p w14:paraId="759921CF" w14:textId="30C4F60E" w:rsidR="004F1AA6" w:rsidRPr="00AD49C6" w:rsidRDefault="004F1AA6" w:rsidP="004F1AA6">
      <w:pPr>
        <w:pStyle w:val="Heading2"/>
        <w:numPr>
          <w:ilvl w:val="1"/>
          <w:numId w:val="3"/>
        </w:numPr>
        <w:rPr>
          <w:b/>
        </w:rPr>
      </w:pPr>
      <w:bookmarkStart w:id="24" w:name="_Toc241163067"/>
      <w:r w:rsidRPr="00344185">
        <w:rPr>
          <w:b/>
        </w:rPr>
        <w:t>Load Modeling</w:t>
      </w:r>
      <w:bookmarkEnd w:id="24"/>
      <w:r w:rsidRPr="00344185">
        <w:rPr>
          <w:b/>
        </w:rPr>
        <w:t xml:space="preserve"> </w:t>
      </w:r>
    </w:p>
    <w:p w14:paraId="0FABCEEF" w14:textId="77777777" w:rsidR="004F1AA6" w:rsidRDefault="004F1AA6" w:rsidP="004F1AA6">
      <w:r>
        <w:t xml:space="preserve">The ISO will use the geographic data provided by the market participant to establish new Custom Load Aggregation Points (CLAPs) to represent load in a GHG area separately from load in the non-GHG area. </w:t>
      </w:r>
    </w:p>
    <w:p w14:paraId="3D6D570D" w14:textId="5FD211C0" w:rsidR="00AD49C6" w:rsidRDefault="00B93768" w:rsidP="004F1AA6">
      <w:pPr>
        <w:rPr>
          <w:b/>
          <w:color w:val="FF0000"/>
        </w:rPr>
      </w:pPr>
      <w:r w:rsidRPr="00B93768">
        <w:rPr>
          <w:b/>
          <w:color w:val="FF0000"/>
        </w:rPr>
        <w:t>The information in this section is preliminary and subject to change as project plans and requirements are further developed.</w:t>
      </w:r>
    </w:p>
    <w:p w14:paraId="001B02C3" w14:textId="77777777" w:rsidR="00AD49C6" w:rsidRPr="00344185" w:rsidRDefault="00AD49C6" w:rsidP="004F1AA6">
      <w:pPr>
        <w:rPr>
          <w:b/>
          <w:color w:val="FF0000"/>
        </w:rPr>
      </w:pPr>
    </w:p>
    <w:p w14:paraId="714B6FE7" w14:textId="293E9B13" w:rsidR="004F1AA6" w:rsidRDefault="004F1AA6" w:rsidP="004F1AA6">
      <w:pPr>
        <w:pStyle w:val="Heading2"/>
        <w:numPr>
          <w:ilvl w:val="1"/>
          <w:numId w:val="3"/>
        </w:numPr>
      </w:pPr>
      <w:bookmarkStart w:id="25" w:name="_Toc241163068"/>
      <w:r w:rsidRPr="00344185">
        <w:rPr>
          <w:b/>
        </w:rPr>
        <w:t>Supply resource modeling</w:t>
      </w:r>
      <w:bookmarkEnd w:id="25"/>
    </w:p>
    <w:p w14:paraId="79567FBB" w14:textId="1BE9E382" w:rsidR="004F1AA6" w:rsidRDefault="004F1AA6" w:rsidP="004F1AA6">
      <w:r>
        <w:t>The ISO will use the geographic data provided by the market participant to identify and map supply resources to the GHG area.</w:t>
      </w:r>
      <w:r w:rsidR="00D22952">
        <w:t xml:space="preserve"> Supply resources mapped to the GHG area will be modeled as GHG regulation area resources, as described in Section 1.2.3. </w:t>
      </w:r>
    </w:p>
    <w:p w14:paraId="44E6C398" w14:textId="3C018FA4" w:rsidR="004F1AA6" w:rsidRDefault="004F1AA6" w:rsidP="004F1AA6">
      <w:r>
        <w:t>Entities can also request GHG mapping by Resource ID</w:t>
      </w:r>
      <w:r w:rsidR="004A6967">
        <w:t>. A</w:t>
      </w:r>
      <w:r>
        <w:t xml:space="preserve">n entity </w:t>
      </w:r>
      <w:r w:rsidR="004A6967">
        <w:t>or resource SC</w:t>
      </w:r>
      <w:r>
        <w:t xml:space="preserve"> can request that the ISO model unique circumstances, e.g. regulation that not align with state boundaries. </w:t>
      </w:r>
      <w:r w:rsidR="004A6967">
        <w:t xml:space="preserve">The ISO expects these requests to align with the relevant state air regulator’s understanding. SCs should make sure that a resource’s GHG area association does not conflict with or pose problems for contractual arrangements including energy pseudo-tie agreements.  </w:t>
      </w:r>
    </w:p>
    <w:p w14:paraId="612727A2" w14:textId="77777777" w:rsidR="004F1AA6" w:rsidRDefault="004F1AA6" w:rsidP="004F1AA6"/>
    <w:p w14:paraId="596EF4E4" w14:textId="4DFCCAAD" w:rsidR="004F1AA6" w:rsidRPr="00AD49C6" w:rsidRDefault="004F1AA6" w:rsidP="00AD49C6">
      <w:pPr>
        <w:pStyle w:val="Heading2"/>
        <w:rPr>
          <w:b/>
        </w:rPr>
      </w:pPr>
      <w:bookmarkStart w:id="26" w:name="_Toc241163069"/>
      <w:r w:rsidRPr="00344185">
        <w:rPr>
          <w:b/>
        </w:rPr>
        <w:t>2.5 Intertie modeling</w:t>
      </w:r>
      <w:bookmarkEnd w:id="26"/>
      <w:r w:rsidRPr="00344185">
        <w:rPr>
          <w:b/>
        </w:rPr>
        <w:t xml:space="preserve"> </w:t>
      </w:r>
    </w:p>
    <w:p w14:paraId="3563F2C7" w14:textId="7A394E7C" w:rsidR="004F1AA6" w:rsidRDefault="004F1AA6" w:rsidP="004F1AA6">
      <w:r>
        <w:t xml:space="preserve">Entities can consider GHG modeling for interties. A multi-state BAA can identify scheduling points (SPs) for imports into the GHG area versus non-GHG area SPs. </w:t>
      </w:r>
    </w:p>
    <w:p w14:paraId="68D38A17" w14:textId="77777777" w:rsidR="004F1AA6" w:rsidRPr="004F1AA6" w:rsidRDefault="004F1AA6" w:rsidP="004F1AA6"/>
    <w:p w14:paraId="447910E5" w14:textId="42B8EDC9" w:rsidR="00626385" w:rsidRPr="00AD49C6" w:rsidRDefault="00CA5097" w:rsidP="0091265B">
      <w:pPr>
        <w:pStyle w:val="Heading1"/>
        <w:numPr>
          <w:ilvl w:val="0"/>
          <w:numId w:val="3"/>
        </w:numPr>
        <w:rPr>
          <w:b/>
          <w:bCs/>
        </w:rPr>
      </w:pPr>
      <w:bookmarkStart w:id="27" w:name="_Toc241163070"/>
      <w:r w:rsidRPr="00AC3ECC">
        <w:rPr>
          <w:b/>
          <w:bCs/>
        </w:rPr>
        <w:t>Offering GHG Capacity</w:t>
      </w:r>
      <w:bookmarkEnd w:id="27"/>
      <w:r w:rsidRPr="00AC3ECC">
        <w:rPr>
          <w:b/>
          <w:bCs/>
        </w:rPr>
        <w:t xml:space="preserve"> </w:t>
      </w:r>
    </w:p>
    <w:p w14:paraId="49B4B883" w14:textId="6D80CEC2" w:rsidR="006C3645" w:rsidRDefault="00AC7A3B" w:rsidP="006C3645">
      <w:r w:rsidRPr="00AC7A3B">
        <w:t>This section outlines best practices and addresses common questions about offering capacity for consideration in GHG attribution.</w:t>
      </w:r>
    </w:p>
    <w:p w14:paraId="127CCA59" w14:textId="71776740" w:rsidR="00626385" w:rsidRDefault="006C3645" w:rsidP="006C3645">
      <w:r w:rsidRPr="006C3645">
        <w:rPr>
          <w:b/>
          <w:bCs/>
        </w:rPr>
        <w:lastRenderedPageBreak/>
        <w:t>For resources physically located outside a GHG regulated state, participation in GHG is voluntary</w:t>
      </w:r>
      <w:r w:rsidRPr="00E10162">
        <w:t>.</w:t>
      </w:r>
      <w:r>
        <w:t xml:space="preserve"> Resources that offer capacity into a GHG area accept </w:t>
      </w:r>
      <w:r w:rsidRPr="00E10162">
        <w:t>respons</w:t>
      </w:r>
      <w:r>
        <w:t>ibility</w:t>
      </w:r>
      <w:r w:rsidRPr="00E10162">
        <w:t xml:space="preserve"> for </w:t>
      </w:r>
      <w:r>
        <w:t>compliance</w:t>
      </w:r>
      <w:r w:rsidRPr="00E10162">
        <w:t xml:space="preserve"> and reporting obligations</w:t>
      </w:r>
      <w:r>
        <w:t xml:space="preserve"> to the relevant state agency for capacity identified by the market as a transfer into the GHG area.</w:t>
      </w:r>
    </w:p>
    <w:p w14:paraId="5CD4909B" w14:textId="26481779" w:rsidR="00344185" w:rsidRDefault="00684E49" w:rsidP="006C3645">
      <w:pPr>
        <w:rPr>
          <w:b/>
          <w:bCs/>
          <w:u w:val="single"/>
        </w:rPr>
      </w:pPr>
      <w:r w:rsidRPr="009831F5">
        <w:rPr>
          <w:b/>
          <w:bCs/>
          <w:u w:val="single"/>
        </w:rPr>
        <w:t>Checklist</w:t>
      </w:r>
      <w:r w:rsidR="006C3645" w:rsidRPr="009831F5">
        <w:rPr>
          <w:b/>
          <w:bCs/>
          <w:u w:val="single"/>
        </w:rPr>
        <w:t xml:space="preserve"> for SCs managing resources either in a GHG area or intending to offer GHG capacity: </w:t>
      </w:r>
    </w:p>
    <w:p w14:paraId="55D2D639" w14:textId="18FFE47E" w:rsidR="006C3645" w:rsidRDefault="009831F5" w:rsidP="00556B41">
      <w:pPr>
        <w:pStyle w:val="ListParagraph"/>
        <w:numPr>
          <w:ilvl w:val="0"/>
          <w:numId w:val="28"/>
        </w:numPr>
        <w:ind w:left="540"/>
      </w:pPr>
      <w:r>
        <w:t xml:space="preserve">Review best practices. </w:t>
      </w:r>
      <w:r w:rsidR="006C3645" w:rsidRPr="009831F5">
        <w:t xml:space="preserve">Make sure </w:t>
      </w:r>
      <w:r w:rsidR="00A5553E">
        <w:t>resources’ GHG area association</w:t>
      </w:r>
      <w:r w:rsidR="006C3645" w:rsidRPr="009831F5">
        <w:t xml:space="preserve"> is consistent with state jurisdiction</w:t>
      </w:r>
      <w:r w:rsidR="00B560BD">
        <w:t>,</w:t>
      </w:r>
      <w:r>
        <w:t xml:space="preserve"> and</w:t>
      </w:r>
      <w:r w:rsidR="006C3645" w:rsidRPr="009831F5">
        <w:t xml:space="preserve"> with contractual agreements like energy pseudo-tie arrangements. </w:t>
      </w:r>
    </w:p>
    <w:p w14:paraId="5E21A5D2" w14:textId="77777777" w:rsidR="00AD49C6" w:rsidRPr="009831F5" w:rsidRDefault="00AD49C6" w:rsidP="00556B41">
      <w:pPr>
        <w:pStyle w:val="ListParagraph"/>
        <w:ind w:left="540" w:hanging="360"/>
      </w:pPr>
    </w:p>
    <w:p w14:paraId="147135CE" w14:textId="4E7620FC" w:rsidR="006C3645" w:rsidRPr="009831F5" w:rsidRDefault="006C3645" w:rsidP="00556B41">
      <w:pPr>
        <w:pStyle w:val="ListParagraph"/>
        <w:numPr>
          <w:ilvl w:val="0"/>
          <w:numId w:val="28"/>
        </w:numPr>
        <w:ind w:left="540"/>
      </w:pPr>
      <w:r w:rsidRPr="009831F5">
        <w:t xml:space="preserve">Update resource specific GHG emissions and </w:t>
      </w:r>
      <w:r w:rsidR="00A5553E">
        <w:t>committed capacity</w:t>
      </w:r>
      <w:r w:rsidRPr="009831F5">
        <w:t xml:space="preserve"> information in the Master File. </w:t>
      </w:r>
      <w:r w:rsidR="00AC7A3B">
        <w:t>Generator Resource Data Template (</w:t>
      </w:r>
      <w:r w:rsidRPr="009831F5">
        <w:t>GRDT</w:t>
      </w:r>
      <w:r w:rsidR="00AC7A3B">
        <w:t>)</w:t>
      </w:r>
      <w:r w:rsidRPr="009831F5">
        <w:t xml:space="preserve"> registration is described in Section 4. </w:t>
      </w:r>
    </w:p>
    <w:p w14:paraId="5629E54B" w14:textId="77777777" w:rsidR="006C3645" w:rsidRPr="009831F5" w:rsidRDefault="006C3645" w:rsidP="00556B41">
      <w:pPr>
        <w:pStyle w:val="ListParagraph"/>
        <w:ind w:left="540" w:hanging="360"/>
      </w:pPr>
    </w:p>
    <w:p w14:paraId="611EF6DE" w14:textId="18043D65" w:rsidR="005C5EEC" w:rsidRDefault="005C5EEC" w:rsidP="00556B41">
      <w:pPr>
        <w:pStyle w:val="ListParagraph"/>
        <w:numPr>
          <w:ilvl w:val="0"/>
          <w:numId w:val="28"/>
        </w:numPr>
        <w:ind w:left="540"/>
      </w:pPr>
      <w:r>
        <w:t xml:space="preserve">Submit GHG bids. </w:t>
      </w:r>
      <w:r w:rsidR="006C3645" w:rsidRPr="009831F5">
        <w:t xml:space="preserve">Review step-by-step process for submitting GHG bids in Section </w:t>
      </w:r>
      <w:r>
        <w:t>5</w:t>
      </w:r>
      <w:r w:rsidR="006C3645" w:rsidRPr="009831F5">
        <w:t xml:space="preserve">. </w:t>
      </w:r>
    </w:p>
    <w:p w14:paraId="4CFB55FF" w14:textId="77777777" w:rsidR="005C5EEC" w:rsidRDefault="005C5EEC" w:rsidP="00556B41">
      <w:pPr>
        <w:pStyle w:val="ListParagraph"/>
        <w:ind w:left="540" w:hanging="360"/>
      </w:pPr>
    </w:p>
    <w:p w14:paraId="34F0CE14" w14:textId="6F62B150" w:rsidR="005C5EEC" w:rsidRPr="009831F5" w:rsidRDefault="005C5EEC" w:rsidP="00556B41">
      <w:pPr>
        <w:pStyle w:val="ListParagraph"/>
        <w:numPr>
          <w:ilvl w:val="0"/>
          <w:numId w:val="28"/>
        </w:numPr>
        <w:ind w:left="540"/>
      </w:pPr>
      <w:r>
        <w:t xml:space="preserve">Fulfill reporting and compliance obligations. Section 6 offers instructions for finding and extracting data that SCs may be responsible for. </w:t>
      </w:r>
    </w:p>
    <w:p w14:paraId="7C3C73C1" w14:textId="77777777" w:rsidR="00CA5097" w:rsidRDefault="00CA5097" w:rsidP="00CA5097"/>
    <w:p w14:paraId="788B3ECE" w14:textId="1E60C9D0" w:rsidR="00A5553E" w:rsidRPr="00AD49C6" w:rsidRDefault="00CA5097" w:rsidP="00CA5097">
      <w:pPr>
        <w:pStyle w:val="Heading2"/>
        <w:numPr>
          <w:ilvl w:val="1"/>
          <w:numId w:val="3"/>
        </w:numPr>
        <w:rPr>
          <w:b/>
          <w:bCs/>
        </w:rPr>
      </w:pPr>
      <w:bookmarkStart w:id="28" w:name="_Toc241163071"/>
      <w:r w:rsidRPr="00694FC5">
        <w:rPr>
          <w:b/>
          <w:bCs/>
        </w:rPr>
        <w:t>Why offer GHG capacity?</w:t>
      </w:r>
      <w:bookmarkEnd w:id="28"/>
    </w:p>
    <w:p w14:paraId="43734658" w14:textId="414EE290" w:rsidR="00CA5097" w:rsidRDefault="00CA5097" w:rsidP="00CA5097">
      <w:r>
        <w:t xml:space="preserve">Market participants offer </w:t>
      </w:r>
      <w:r w:rsidR="00A5553E">
        <w:t xml:space="preserve">GHG </w:t>
      </w:r>
      <w:r>
        <w:t>capacity for the opportunity to receive GHG awards. GHG awards provide revenue in addition to the energy award</w:t>
      </w:r>
      <w:r w:rsidR="00A5553E">
        <w:t>. GHG revenue</w:t>
      </w:r>
      <w:r>
        <w:t xml:space="preserve"> is funded entirely by load in the GHG area. This design can simultaneously increase revenue for supply participating in the GHG model and decrease costs to load in non-GHG areas. </w:t>
      </w:r>
    </w:p>
    <w:p w14:paraId="1BC80AA2" w14:textId="77777777" w:rsidR="00CA5097" w:rsidRDefault="00CA5097" w:rsidP="00CA5097">
      <w:pPr>
        <w:jc w:val="center"/>
      </w:pPr>
    </w:p>
    <w:p w14:paraId="1CEED7D4" w14:textId="056E7428" w:rsidR="00A5553E" w:rsidRPr="00AD49C6" w:rsidRDefault="00AB5D9F" w:rsidP="00AD49C6">
      <w:pPr>
        <w:pStyle w:val="Heading2"/>
        <w:numPr>
          <w:ilvl w:val="1"/>
          <w:numId w:val="3"/>
        </w:numPr>
        <w:rPr>
          <w:b/>
          <w:bCs/>
        </w:rPr>
      </w:pPr>
      <w:bookmarkStart w:id="29" w:name="_Toc241163072"/>
      <w:r w:rsidRPr="00694FC5">
        <w:rPr>
          <w:b/>
          <w:bCs/>
        </w:rPr>
        <w:t xml:space="preserve">What </w:t>
      </w:r>
      <w:r w:rsidR="008F75CA">
        <w:rPr>
          <w:b/>
          <w:bCs/>
        </w:rPr>
        <w:t>can</w:t>
      </w:r>
      <w:r w:rsidRPr="00694FC5">
        <w:rPr>
          <w:b/>
          <w:bCs/>
        </w:rPr>
        <w:t xml:space="preserve"> you bid?</w:t>
      </w:r>
      <w:bookmarkEnd w:id="29"/>
    </w:p>
    <w:p w14:paraId="48F7703D" w14:textId="25788E11" w:rsidR="00AF502B" w:rsidRDefault="00AF502B" w:rsidP="00AB5D9F">
      <w:pPr>
        <w:spacing w:line="278" w:lineRule="auto"/>
      </w:pPr>
      <w:r>
        <w:t xml:space="preserve">When offering capacity into a GHG area, a SC can select the capacity value (MW) and bid adder value ($/MWh). </w:t>
      </w:r>
    </w:p>
    <w:p w14:paraId="42820232" w14:textId="42B205EE" w:rsidR="00AF502B" w:rsidRDefault="00AF502B" w:rsidP="008924F0">
      <w:pPr>
        <w:pStyle w:val="ListParagraph"/>
        <w:numPr>
          <w:ilvl w:val="0"/>
          <w:numId w:val="47"/>
        </w:numPr>
      </w:pPr>
      <w:r w:rsidRPr="00D70D25">
        <w:rPr>
          <w:b/>
          <w:bCs/>
        </w:rPr>
        <w:t>Capacity value</w:t>
      </w:r>
      <w:r w:rsidR="00F85C4B" w:rsidRPr="00D70D25">
        <w:rPr>
          <w:b/>
          <w:bCs/>
        </w:rPr>
        <w:t xml:space="preserve"> (</w:t>
      </w:r>
      <w:r w:rsidR="008E5673" w:rsidRPr="00D70D25">
        <w:rPr>
          <w:b/>
          <w:bCs/>
        </w:rPr>
        <w:t>MW):</w:t>
      </w:r>
      <w:r w:rsidR="008E5673">
        <w:t xml:space="preserve"> </w:t>
      </w:r>
      <w:r w:rsidR="005C5EEC">
        <w:t>SCs can make available any</w:t>
      </w:r>
      <w:r w:rsidR="00D70D25">
        <w:t xml:space="preserve"> capacity value </w:t>
      </w:r>
      <w:r w:rsidR="005C5EEC">
        <w:t>between</w:t>
      </w:r>
      <w:r w:rsidR="00D70D25">
        <w:t xml:space="preserve"> the </w:t>
      </w:r>
      <w:r w:rsidR="005C5EEC">
        <w:t>lower</w:t>
      </w:r>
      <w:r w:rsidR="00D70D25">
        <w:t xml:space="preserve"> and </w:t>
      </w:r>
      <w:r w:rsidR="005C5EEC">
        <w:t>upper economic limit.</w:t>
      </w:r>
      <w:r w:rsidR="00D70D25">
        <w:t xml:space="preserve"> </w:t>
      </w:r>
      <w:r w:rsidR="008E5673">
        <w:t>SCs should coordinate with their supply off-takers to understand how GHG relates to their arrangements.</w:t>
      </w:r>
      <w:r w:rsidR="004A6967">
        <w:t xml:space="preserve"> SCs should make sure that GHG attribution does not conflict with or pose problems for </w:t>
      </w:r>
      <w:r w:rsidR="005C5EEC">
        <w:t xml:space="preserve">obligations under their </w:t>
      </w:r>
      <w:r w:rsidR="004A6967">
        <w:t>state</w:t>
      </w:r>
      <w:r w:rsidR="005C5EEC">
        <w:t>’s</w:t>
      </w:r>
      <w:r w:rsidR="004A6967">
        <w:t xml:space="preserve"> regulations.  </w:t>
      </w:r>
    </w:p>
    <w:p w14:paraId="78877B19" w14:textId="77777777" w:rsidR="00AF502B" w:rsidRDefault="00AF502B" w:rsidP="00AF502B">
      <w:pPr>
        <w:pStyle w:val="ListParagraph"/>
        <w:spacing w:line="278" w:lineRule="auto"/>
      </w:pPr>
    </w:p>
    <w:p w14:paraId="2392FEFE" w14:textId="1A1D8C70" w:rsidR="00CA5097" w:rsidRDefault="00AF502B" w:rsidP="00CA5097">
      <w:pPr>
        <w:pStyle w:val="ListParagraph"/>
        <w:numPr>
          <w:ilvl w:val="0"/>
          <w:numId w:val="39"/>
        </w:numPr>
        <w:spacing w:line="278" w:lineRule="auto"/>
      </w:pPr>
      <w:r w:rsidRPr="003A2D4A">
        <w:rPr>
          <w:b/>
          <w:bCs/>
        </w:rPr>
        <w:t>Bid adder value ($/MWh</w:t>
      </w:r>
      <w:r w:rsidR="008E5673">
        <w:rPr>
          <w:b/>
          <w:bCs/>
        </w:rPr>
        <w:t>)</w:t>
      </w:r>
      <w:r w:rsidRPr="003A2D4A">
        <w:rPr>
          <w:b/>
          <w:bCs/>
        </w:rPr>
        <w:t>:</w:t>
      </w:r>
      <w:r>
        <w:t xml:space="preserve"> </w:t>
      </w:r>
      <w:r w:rsidR="008E5673">
        <w:t xml:space="preserve">SCs </w:t>
      </w:r>
      <w:r w:rsidR="00AB5D9F" w:rsidRPr="00C43718">
        <w:t xml:space="preserve">can use the GHG bid adder to </w:t>
      </w:r>
      <w:r w:rsidR="00E876BE">
        <w:t xml:space="preserve">reflect and recover their expected compliance costs; this value can </w:t>
      </w:r>
      <w:r w:rsidR="00AB5D9F" w:rsidRPr="00C43718">
        <w:t xml:space="preserve">reflect </w:t>
      </w:r>
      <w:r w:rsidR="008E5673">
        <w:t xml:space="preserve">a resource </w:t>
      </w:r>
      <w:r w:rsidR="00556B41">
        <w:t>owner’s</w:t>
      </w:r>
      <w:r w:rsidR="008E5673" w:rsidRPr="00C43718">
        <w:t xml:space="preserve"> </w:t>
      </w:r>
      <w:r w:rsidR="00AB5D9F" w:rsidRPr="00C43718">
        <w:t xml:space="preserve">own valuation of GHG compliance </w:t>
      </w:r>
      <w:r>
        <w:t>obligations</w:t>
      </w:r>
      <w:r w:rsidR="00AB5D9F" w:rsidRPr="00C43718">
        <w:t xml:space="preserve"> or financial strategy</w:t>
      </w:r>
      <w:r>
        <w:t xml:space="preserve"> for purchasing GHG </w:t>
      </w:r>
      <w:r>
        <w:lastRenderedPageBreak/>
        <w:t xml:space="preserve">allowances. The bid adder must be non-negative and is only limited by the max GHG bid cap. </w:t>
      </w:r>
    </w:p>
    <w:p w14:paraId="073CB129" w14:textId="77777777" w:rsidR="000576B8" w:rsidRDefault="000576B8" w:rsidP="000576B8">
      <w:pPr>
        <w:spacing w:line="278" w:lineRule="auto"/>
      </w:pPr>
    </w:p>
    <w:p w14:paraId="16CB0B52" w14:textId="3CF29832" w:rsidR="000576B8" w:rsidRPr="00005326" w:rsidRDefault="000576B8" w:rsidP="00005326">
      <w:pPr>
        <w:pStyle w:val="Heading2"/>
        <w:numPr>
          <w:ilvl w:val="1"/>
          <w:numId w:val="3"/>
        </w:numPr>
        <w:rPr>
          <w:b/>
          <w:bCs/>
        </w:rPr>
      </w:pPr>
      <w:r w:rsidRPr="00005326">
        <w:rPr>
          <w:b/>
          <w:bCs/>
        </w:rPr>
        <w:t>WA FAQs</w:t>
      </w:r>
    </w:p>
    <w:p w14:paraId="553297CD" w14:textId="77777777" w:rsidR="000576B8" w:rsidRDefault="000576B8" w:rsidP="000576B8">
      <w:pPr>
        <w:spacing w:line="278" w:lineRule="auto"/>
      </w:pPr>
    </w:p>
    <w:p w14:paraId="59F87E97" w14:textId="10DD27C3" w:rsidR="000576B8" w:rsidRDefault="004D0FFC" w:rsidP="000576B8">
      <w:pPr>
        <w:pStyle w:val="ListParagraph"/>
        <w:numPr>
          <w:ilvl w:val="0"/>
          <w:numId w:val="39"/>
        </w:numPr>
        <w:spacing w:line="278" w:lineRule="auto"/>
      </w:pPr>
      <w:r>
        <w:t>Can an</w:t>
      </w:r>
      <w:r w:rsidR="000576B8">
        <w:t xml:space="preserve"> entity </w:t>
      </w:r>
      <w:r w:rsidR="009F1BFB">
        <w:t xml:space="preserve">offer a resource </w:t>
      </w:r>
      <w:r w:rsidR="00562F79">
        <w:t xml:space="preserve">for </w:t>
      </w:r>
      <w:r w:rsidR="009F1BFB">
        <w:t>participat</w:t>
      </w:r>
      <w:r w:rsidR="00562F79">
        <w:t>ion</w:t>
      </w:r>
      <w:r w:rsidR="009F1BFB">
        <w:t xml:space="preserve"> in the</w:t>
      </w:r>
      <w:r w:rsidR="000576B8">
        <w:t xml:space="preserve"> GHG market model and retain renewable attributes under </w:t>
      </w:r>
      <w:r w:rsidR="009F1BFB">
        <w:t>WA’s Clean Energy Transformation Act (CETA)</w:t>
      </w:r>
      <w:r w:rsidR="000576B8">
        <w:t xml:space="preserve">? </w:t>
      </w:r>
    </w:p>
    <w:p w14:paraId="5973944D" w14:textId="77777777" w:rsidR="0082013A" w:rsidRDefault="004D0FFC" w:rsidP="000576B8">
      <w:pPr>
        <w:spacing w:line="278" w:lineRule="auto"/>
      </w:pPr>
      <w:r>
        <w:t xml:space="preserve">Yes. The entity can retain a resource’s renewable attributes </w:t>
      </w:r>
      <w:r w:rsidR="0082013A">
        <w:t>if</w:t>
      </w:r>
      <w:r>
        <w:t xml:space="preserve"> the resource is either 1) </w:t>
      </w:r>
      <w:r w:rsidR="0082013A">
        <w:t>dispatched by the market as unspecified energy, i.e. does not receive a GHG attribution,</w:t>
      </w:r>
      <w:r>
        <w:t xml:space="preserve"> or 2) </w:t>
      </w:r>
      <w:r w:rsidR="0082013A">
        <w:t xml:space="preserve">receives a GHG attribution to the WA GHG area. </w:t>
      </w:r>
    </w:p>
    <w:p w14:paraId="015A4110" w14:textId="4B6124CD" w:rsidR="009F1BFB" w:rsidRDefault="009F1BFB" w:rsidP="000576B8">
      <w:pPr>
        <w:spacing w:line="278" w:lineRule="auto"/>
      </w:pPr>
      <w:r>
        <w:t xml:space="preserve">Receiving a </w:t>
      </w:r>
      <w:r w:rsidR="0082013A">
        <w:t>GHG attribution to the CA GHG area is considered “double counting”.</w:t>
      </w:r>
      <w:r w:rsidR="0082013A">
        <w:rPr>
          <w:rStyle w:val="FootnoteReference"/>
        </w:rPr>
        <w:footnoteReference w:id="12"/>
      </w:r>
      <w:r w:rsidR="004D0FFC">
        <w:t xml:space="preserve">  </w:t>
      </w:r>
    </w:p>
    <w:p w14:paraId="55FBF392" w14:textId="0BB0A15C" w:rsidR="00B900C3" w:rsidRDefault="00411D33" w:rsidP="000576B8">
      <w:pPr>
        <w:spacing w:line="278" w:lineRule="auto"/>
      </w:pPr>
      <w:r>
        <w:t>There is no double counting if a resource receives a</w:t>
      </w:r>
      <w:r w:rsidR="009F1BFB">
        <w:t xml:space="preserve"> GHG attribution</w:t>
      </w:r>
      <w:r>
        <w:t xml:space="preserve"> to the WA GHG area. GHG attribution</w:t>
      </w:r>
      <w:r w:rsidR="009F1BFB">
        <w:t xml:space="preserve"> does not</w:t>
      </w:r>
      <w:r w:rsidR="0082013A">
        <w:t xml:space="preserve"> </w:t>
      </w:r>
      <w:r w:rsidR="009F1BFB">
        <w:t>make</w:t>
      </w:r>
      <w:r>
        <w:t xml:space="preserve"> a</w:t>
      </w:r>
      <w:r w:rsidR="009F1BFB">
        <w:t xml:space="preserve"> resource available to </w:t>
      </w:r>
      <w:r>
        <w:t xml:space="preserve">a specific </w:t>
      </w:r>
      <w:r w:rsidR="009F1BFB">
        <w:t xml:space="preserve">WA utility for load-based compliance.  </w:t>
      </w:r>
      <w:r>
        <w:t>Similarly, a</w:t>
      </w:r>
      <w:r w:rsidR="00B900C3">
        <w:t xml:space="preserve"> resource physically located in WA State </w:t>
      </w:r>
      <w:r>
        <w:t>is accounted for as energy in the</w:t>
      </w:r>
      <w:r w:rsidR="008E5FCF">
        <w:t xml:space="preserve"> WA</w:t>
      </w:r>
      <w:r>
        <w:t xml:space="preserve"> GHG area but is not attributed to a specific entity in the GHG area for load-based compliance. </w:t>
      </w:r>
    </w:p>
    <w:p w14:paraId="5E9CFE61" w14:textId="77777777" w:rsidR="00411D33" w:rsidRDefault="00411D33" w:rsidP="000576B8">
      <w:pPr>
        <w:spacing w:line="278" w:lineRule="auto"/>
      </w:pPr>
    </w:p>
    <w:p w14:paraId="0C80C862" w14:textId="016C80BD" w:rsidR="00232F56" w:rsidRDefault="00232F56" w:rsidP="00232F56">
      <w:pPr>
        <w:pStyle w:val="ListParagraph"/>
        <w:numPr>
          <w:ilvl w:val="0"/>
          <w:numId w:val="39"/>
        </w:numPr>
        <w:spacing w:line="278" w:lineRule="auto"/>
      </w:pPr>
      <w:r>
        <w:t>Does a resource have to receive a GHG attribution to the WA GHG area for a</w:t>
      </w:r>
      <w:r w:rsidR="00DC40B6">
        <w:t xml:space="preserve"> WA </w:t>
      </w:r>
      <w:r>
        <w:t xml:space="preserve">entity to claim the resource’s renewable attributes under CETA? </w:t>
      </w:r>
    </w:p>
    <w:p w14:paraId="7022F983" w14:textId="32368386" w:rsidR="00232F56" w:rsidRDefault="00232F56" w:rsidP="00005326">
      <w:pPr>
        <w:spacing w:line="278" w:lineRule="auto"/>
      </w:pPr>
      <w:r>
        <w:t xml:space="preserve">No. </w:t>
      </w:r>
    </w:p>
    <w:p w14:paraId="2ECD753E" w14:textId="77777777" w:rsidR="000576B8" w:rsidRDefault="000576B8" w:rsidP="000576B8">
      <w:pPr>
        <w:spacing w:line="278" w:lineRule="auto"/>
      </w:pPr>
    </w:p>
    <w:p w14:paraId="732BD120" w14:textId="77777777" w:rsidR="000576B8" w:rsidRPr="00CA5097" w:rsidRDefault="000576B8" w:rsidP="00005326">
      <w:pPr>
        <w:spacing w:line="278" w:lineRule="auto"/>
      </w:pPr>
    </w:p>
    <w:p w14:paraId="0278034D" w14:textId="298A864E" w:rsidR="00200BFC" w:rsidRPr="00694FC5" w:rsidRDefault="00B23B13" w:rsidP="00AD49C6">
      <w:pPr>
        <w:pStyle w:val="Heading1"/>
        <w:numPr>
          <w:ilvl w:val="0"/>
          <w:numId w:val="3"/>
        </w:numPr>
        <w:rPr>
          <w:b/>
          <w:bCs/>
        </w:rPr>
      </w:pPr>
      <w:bookmarkStart w:id="30" w:name="_Toc241163073"/>
      <w:r>
        <w:rPr>
          <w:b/>
          <w:bCs/>
        </w:rPr>
        <w:t>Master File registration</w:t>
      </w:r>
      <w:bookmarkEnd w:id="30"/>
      <w:r>
        <w:rPr>
          <w:b/>
          <w:bCs/>
        </w:rPr>
        <w:t xml:space="preserve"> </w:t>
      </w:r>
    </w:p>
    <w:p w14:paraId="4914C452" w14:textId="0D0E7CE4" w:rsidR="00200BFC" w:rsidRDefault="009E506A" w:rsidP="00200BFC">
      <w:r>
        <w:t xml:space="preserve">This section provides instructions for registering GHG emissions information and committed capacity in the Master File. </w:t>
      </w:r>
    </w:p>
    <w:p w14:paraId="3634692E" w14:textId="4FB633F6" w:rsidR="009E506A" w:rsidRDefault="009E506A" w:rsidP="00200BFC">
      <w:r>
        <w:t xml:space="preserve">The Generator Resource Data Template (GRDT) has two tabs specifically related to the GHG model: </w:t>
      </w:r>
    </w:p>
    <w:p w14:paraId="48E4BFE1" w14:textId="73CDE886" w:rsidR="00200BFC" w:rsidRDefault="00200BFC" w:rsidP="00200BFC">
      <w:pPr>
        <w:pStyle w:val="ListParagraph"/>
        <w:numPr>
          <w:ilvl w:val="0"/>
          <w:numId w:val="12"/>
        </w:numPr>
      </w:pPr>
      <w:proofErr w:type="spellStart"/>
      <w:r w:rsidRPr="00EB57DD">
        <w:rPr>
          <w:b/>
          <w:bCs/>
        </w:rPr>
        <w:lastRenderedPageBreak/>
        <w:t>GHG</w:t>
      </w:r>
      <w:r w:rsidR="00EB57DD">
        <w:rPr>
          <w:b/>
          <w:bCs/>
        </w:rPr>
        <w:t>_</w:t>
      </w:r>
      <w:r w:rsidR="005E1341" w:rsidRPr="00EB57DD">
        <w:rPr>
          <w:b/>
          <w:bCs/>
        </w:rPr>
        <w:t>E</w:t>
      </w:r>
      <w:r w:rsidRPr="00EB57DD">
        <w:rPr>
          <w:b/>
          <w:bCs/>
        </w:rPr>
        <w:t>missions</w:t>
      </w:r>
      <w:r w:rsidR="00EB57DD">
        <w:rPr>
          <w:b/>
          <w:bCs/>
        </w:rPr>
        <w:t>_</w:t>
      </w:r>
      <w:r w:rsidRPr="00EB57DD">
        <w:rPr>
          <w:b/>
          <w:bCs/>
        </w:rPr>
        <w:t>Rate</w:t>
      </w:r>
      <w:proofErr w:type="spellEnd"/>
      <w:r w:rsidR="005E1341" w:rsidRPr="00EB57DD">
        <w:rPr>
          <w:b/>
          <w:bCs/>
        </w:rPr>
        <w:t>:</w:t>
      </w:r>
      <w:r w:rsidR="005E1341">
        <w:t xml:space="preserve"> </w:t>
      </w:r>
      <w:r w:rsidR="009E506A">
        <w:t>This tab allows SCs to register a resource’s emissions rate</w:t>
      </w:r>
      <w:r w:rsidR="00C76607">
        <w:t xml:space="preserve"> for each GHG area</w:t>
      </w:r>
      <w:r w:rsidR="005E47BB">
        <w:t xml:space="preserve">. This information is used in market operations. </w:t>
      </w:r>
      <w:r w:rsidR="00D12416">
        <w:t xml:space="preserve"> </w:t>
      </w:r>
    </w:p>
    <w:p w14:paraId="06AB602F" w14:textId="77777777" w:rsidR="00EB57DD" w:rsidRDefault="00EB57DD" w:rsidP="00EB57DD">
      <w:pPr>
        <w:pStyle w:val="ListParagraph"/>
      </w:pPr>
    </w:p>
    <w:p w14:paraId="0AA2000B" w14:textId="3D18AB59" w:rsidR="00200BFC" w:rsidRPr="007850E6" w:rsidRDefault="00556B41" w:rsidP="00200BFC">
      <w:pPr>
        <w:pStyle w:val="ListParagraph"/>
        <w:numPr>
          <w:ilvl w:val="0"/>
          <w:numId w:val="12"/>
        </w:numPr>
      </w:pPr>
      <w:r w:rsidRPr="000F112A">
        <w:rPr>
          <w:noProof/>
        </w:rPr>
        <mc:AlternateContent>
          <mc:Choice Requires="wps">
            <w:drawing>
              <wp:anchor distT="0" distB="0" distL="114300" distR="114300" simplePos="0" relativeHeight="251676160" behindDoc="0" locked="0" layoutInCell="1" allowOverlap="1" wp14:anchorId="0F8E23DB" wp14:editId="7CF51A62">
                <wp:simplePos x="0" y="0"/>
                <wp:positionH relativeFrom="margin">
                  <wp:align>left</wp:align>
                </wp:positionH>
                <wp:positionV relativeFrom="paragraph">
                  <wp:posOffset>417830</wp:posOffset>
                </wp:positionV>
                <wp:extent cx="5520690" cy="431165"/>
                <wp:effectExtent l="0" t="0" r="3810" b="6985"/>
                <wp:wrapSquare wrapText="bothSides"/>
                <wp:docPr id="1614262150" name="Rectangle 4"/>
                <wp:cNvGraphicFramePr/>
                <a:graphic xmlns:a="http://schemas.openxmlformats.org/drawingml/2006/main">
                  <a:graphicData uri="http://schemas.microsoft.com/office/word/2010/wordprocessingShape">
                    <wps:wsp>
                      <wps:cNvSpPr/>
                      <wps:spPr>
                        <a:xfrm>
                          <a:off x="0" y="0"/>
                          <a:ext cx="5520690" cy="431165"/>
                        </a:xfrm>
                        <a:prstGeom prst="rect">
                          <a:avLst/>
                        </a:prstGeom>
                        <a:solidFill>
                          <a:srgbClr val="96ABBE">
                            <a:alpha val="73000"/>
                          </a:srgbClr>
                        </a:solidFill>
                        <a:ln>
                          <a:noFill/>
                        </a:ln>
                      </wps:spPr>
                      <wps:style>
                        <a:lnRef idx="2">
                          <a:schemeClr val="accent1">
                            <a:shade val="15000"/>
                          </a:schemeClr>
                        </a:lnRef>
                        <a:fillRef idx="1">
                          <a:schemeClr val="accent1"/>
                        </a:fillRef>
                        <a:effectRef idx="0">
                          <a:schemeClr val="accent1"/>
                        </a:effectRef>
                        <a:fontRef idx="minor">
                          <a:schemeClr val="lt1"/>
                        </a:fontRef>
                      </wps:style>
                      <wps:txbx>
                        <w:txbxContent>
                          <w:p w14:paraId="70E584AF" w14:textId="5F35D85A" w:rsidR="00DC1102" w:rsidRDefault="00DC1102" w:rsidP="00DC1102">
                            <w:r w:rsidRPr="000F112A">
                              <w:rPr>
                                <w:color w:val="000000" w:themeColor="text1"/>
                              </w:rPr>
                              <w:t xml:space="preserve">References: </w:t>
                            </w:r>
                            <w:r>
                              <w:rPr>
                                <w:color w:val="000000" w:themeColor="text1"/>
                              </w:rPr>
                              <w:t>BPM for Extended Day-Ahead Market, Section 23.2.5, BPM for Market Instruments Attachment B and K</w:t>
                            </w:r>
                          </w:p>
                        </w:txbxContent>
                      </wps:txbx>
                      <wps:bodyPr rtlCol="0" anchor="ctr">
                        <a:noAutofit/>
                      </wps:bodyPr>
                    </wps:wsp>
                  </a:graphicData>
                </a:graphic>
                <wp14:sizeRelH relativeFrom="margin">
                  <wp14:pctWidth>0</wp14:pctWidth>
                </wp14:sizeRelH>
                <wp14:sizeRelV relativeFrom="margin">
                  <wp14:pctHeight>0</wp14:pctHeight>
                </wp14:sizeRelV>
              </wp:anchor>
            </w:drawing>
          </mc:Choice>
          <mc:Fallback>
            <w:pict>
              <v:rect w14:anchorId="0F8E23DB" id="_x0000_s1031" style="position:absolute;left:0;text-align:left;margin-left:0;margin-top:32.9pt;width:434.7pt;height:33.95pt;z-index:251676160;visibility:visible;mso-wrap-style:square;mso-width-percent:0;mso-height-percent:0;mso-wrap-distance-left:9pt;mso-wrap-distance-top:0;mso-wrap-distance-right:9pt;mso-wrap-distance-bottom:0;mso-position-horizontal:left;mso-position-horizontal-relative:margin;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W2kN0CgIAAG0EAAAOAAAAZHJzL2Uyb0RvYy54bWysVE2P2yAQvVfqf0C+N7azTdqN4qz2o9tL&#10;1a662x9A8BAjYQYBmzj/vgM4znZb9VD1gmGYee/NA7y+GnrN9uC8QtMU9awqGBiBrTK7pvjxdP/u&#10;Y8F84KblGg00xRF8cbV5+2Z9sCuYY4e6BccIxPjVwTZFF4JdlaUXHfTcz9CCoU2JrueBlm5Xto4f&#10;CL3X5byqluUBXWsdCvCeond5s9gkfClBhG9SeghMNwVpC2l0adzGsdys+WrnuO2UGGXwf1DRc2WI&#10;dIK644GzZ6d+g+qVcOhRhpnAvkQplYDUA3VTV6+6eey4hdQLmePtZJP/f7Di6/7RPjiy4WD9ytM0&#10;djFI18cv6WNDMus4mQVDYIKCi8W8Wl6Sp4L23l/U9XIR3SzP1db58BmwZ3HSFI4OI3nE9198yKmn&#10;lEjmUav2XmmdFm63vdWO7Tkd3OXy+ubmU67VtuM5+uGiqtIBEqXP6Yn+FxxtIprBiJspY6Q8N5tm&#10;4agh5mnzHSRTLbU3T3TpHsIkhAsBJtR5q+MtZCX14oWSeHNjRdKSACOyJP4JewQ4ZWaQE3ZWOebH&#10;UkjXeCqu/iYsF08ViRlNmIp7ZdD9CUBTVyNzzj+ZlK2JLoVhO5A3dPIxM0a22B4fHHNB32J+X9yI&#10;Dul5iZBZDF4/B5QqHfe5ZASnO51cGt9ffDQv1ynr/JfY/AQAAP//AwBQSwMEFAAGAAgAAAAhAKJx&#10;UjPbAAAABwEAAA8AAABkcnMvZG93bnJldi54bWxMj8FOwzAQRO9I/QdrK3GjTlsIJcSpqkoc6I0S&#10;cXbjJY6I127spuHvWU5wHM1o5k25nVwvRhxi50nBcpGBQGq86ahVUL+/3G1AxKTJ6N4TKvjGCNtq&#10;dlPqwvgrveF4TK3gEoqFVmBTCoWUsbHodFz4gMTepx+cTiyHVppBX7nc9XKVZbl0uiNesDrg3mLz&#10;dbw4Bd3yHNrX8DEeauNqn+PB7vGs1O182j2DSDilvzD84jM6VMx08hcyUfQK+EhSkD8wP7ub/Oke&#10;xIlj6/UjyKqU//mrHwAAAP//AwBQSwECLQAUAAYACAAAACEAtoM4kv4AAADhAQAAEwAAAAAAAAAA&#10;AAAAAAAAAAAAW0NvbnRlbnRfVHlwZXNdLnhtbFBLAQItABQABgAIAAAAIQA4/SH/1gAAAJQBAAAL&#10;AAAAAAAAAAAAAAAAAC8BAABfcmVscy8ucmVsc1BLAQItABQABgAIAAAAIQAW2kN0CgIAAG0EAAAO&#10;AAAAAAAAAAAAAAAAAC4CAABkcnMvZTJvRG9jLnhtbFBLAQItABQABgAIAAAAIQCicVIz2wAAAAcB&#10;AAAPAAAAAAAAAAAAAAAAAGQEAABkcnMvZG93bnJldi54bWxQSwUGAAAAAAQABADzAAAAbAUAAAAA&#10;" fillcolor="#96abbe" stroked="f" strokeweight="2pt">
                <v:fill opacity="47802f"/>
                <v:textbox>
                  <w:txbxContent>
                    <w:p w14:paraId="70E584AF" w14:textId="5F35D85A" w:rsidR="00DC1102" w:rsidRDefault="00DC1102" w:rsidP="00DC1102">
                      <w:r w:rsidRPr="000F112A">
                        <w:rPr>
                          <w:color w:val="000000" w:themeColor="text1"/>
                        </w:rPr>
                        <w:t xml:space="preserve">References: </w:t>
                      </w:r>
                      <w:r>
                        <w:rPr>
                          <w:color w:val="000000" w:themeColor="text1"/>
                        </w:rPr>
                        <w:t>BPM for Extended Day-Ahead Market, Section 23.2.5, BPM for Market Instruments Attachment B and K</w:t>
                      </w:r>
                    </w:p>
                  </w:txbxContent>
                </v:textbox>
                <w10:wrap type="square" anchorx="margin"/>
              </v:rect>
            </w:pict>
          </mc:Fallback>
        </mc:AlternateContent>
      </w:r>
      <w:proofErr w:type="spellStart"/>
      <w:r w:rsidR="00200BFC" w:rsidRPr="00EB57DD">
        <w:rPr>
          <w:b/>
          <w:bCs/>
        </w:rPr>
        <w:t>GHG</w:t>
      </w:r>
      <w:r w:rsidR="00EB57DD">
        <w:rPr>
          <w:b/>
          <w:bCs/>
        </w:rPr>
        <w:t>_</w:t>
      </w:r>
      <w:r w:rsidR="00200BFC" w:rsidRPr="00EB57DD">
        <w:rPr>
          <w:b/>
          <w:bCs/>
        </w:rPr>
        <w:t>Contract</w:t>
      </w:r>
      <w:proofErr w:type="spellEnd"/>
      <w:r w:rsidR="00EB57DD" w:rsidRPr="00EB57DD">
        <w:rPr>
          <w:b/>
          <w:bCs/>
        </w:rPr>
        <w:t>:</w:t>
      </w:r>
      <w:r w:rsidR="00EB57DD">
        <w:t xml:space="preserve"> </w:t>
      </w:r>
      <w:r w:rsidR="005E47BB">
        <w:t xml:space="preserve">This tab is </w:t>
      </w:r>
      <w:r w:rsidR="00EB57DD">
        <w:t>applicable to non-GHG area resources with capacity obligations in a GHG area</w:t>
      </w:r>
      <w:r w:rsidR="00FC4A81">
        <w:t xml:space="preserve">. </w:t>
      </w:r>
    </w:p>
    <w:p w14:paraId="17E644D2" w14:textId="26B90DDF" w:rsidR="00EB57DD" w:rsidRDefault="00EB57DD" w:rsidP="00200BFC"/>
    <w:p w14:paraId="5119CBF3" w14:textId="5EE8E6FA" w:rsidR="00997018" w:rsidRDefault="00997018" w:rsidP="00200BFC"/>
    <w:p w14:paraId="085EA0B9" w14:textId="33E12E4A" w:rsidR="00E81BF8" w:rsidRPr="00AD49C6" w:rsidRDefault="00200BFC" w:rsidP="00200BFC">
      <w:pPr>
        <w:pStyle w:val="Heading2"/>
        <w:numPr>
          <w:ilvl w:val="1"/>
          <w:numId w:val="3"/>
        </w:numPr>
        <w:rPr>
          <w:b/>
          <w:bCs/>
        </w:rPr>
      </w:pPr>
      <w:bookmarkStart w:id="31" w:name="_Toc241163074"/>
      <w:r w:rsidRPr="00694FC5">
        <w:rPr>
          <w:b/>
          <w:bCs/>
        </w:rPr>
        <w:t>GHG Emissions Rate</w:t>
      </w:r>
      <w:bookmarkEnd w:id="31"/>
      <w:r w:rsidR="002F57A0" w:rsidRPr="00694FC5">
        <w:rPr>
          <w:b/>
          <w:bCs/>
        </w:rPr>
        <w:t xml:space="preserve"> </w:t>
      </w:r>
    </w:p>
    <w:p w14:paraId="5C31CBD2" w14:textId="65B20297" w:rsidR="004A75A5" w:rsidRDefault="00624CDA" w:rsidP="00200BFC">
      <w:r>
        <w:t>Per</w:t>
      </w:r>
      <w:r w:rsidR="00200BFC">
        <w:t xml:space="preserve"> resource I</w:t>
      </w:r>
      <w:r w:rsidR="00C76607">
        <w:t xml:space="preserve">D, the SC should fill out the </w:t>
      </w:r>
      <w:proofErr w:type="spellStart"/>
      <w:r w:rsidR="00C76607">
        <w:t>GHG_Emissions_Rate</w:t>
      </w:r>
      <w:proofErr w:type="spellEnd"/>
      <w:r w:rsidR="00C76607">
        <w:t xml:space="preserve"> tab with emissions information for each GHG regulation area. </w:t>
      </w:r>
    </w:p>
    <w:tbl>
      <w:tblPr>
        <w:tblStyle w:val="TableGrid"/>
        <w:tblW w:w="9810" w:type="dxa"/>
        <w:tblInd w:w="-275" w:type="dxa"/>
        <w:tblLook w:val="04A0" w:firstRow="1" w:lastRow="0" w:firstColumn="1" w:lastColumn="0" w:noHBand="0" w:noVBand="1"/>
      </w:tblPr>
      <w:tblGrid>
        <w:gridCol w:w="1800"/>
        <w:gridCol w:w="3960"/>
        <w:gridCol w:w="4050"/>
      </w:tblGrid>
      <w:tr w:rsidR="00C76607" w14:paraId="14058AA4" w14:textId="77777777" w:rsidTr="00556B41">
        <w:tc>
          <w:tcPr>
            <w:tcW w:w="1800" w:type="dxa"/>
            <w:shd w:val="clear" w:color="auto" w:fill="96ABBF"/>
          </w:tcPr>
          <w:p w14:paraId="60DE020F" w14:textId="31BE544A" w:rsidR="00C76607" w:rsidRDefault="00C76607" w:rsidP="004A258C">
            <w:pPr>
              <w:jc w:val="center"/>
            </w:pPr>
            <w:r>
              <w:t>State</w:t>
            </w:r>
          </w:p>
        </w:tc>
        <w:tc>
          <w:tcPr>
            <w:tcW w:w="3960" w:type="dxa"/>
            <w:shd w:val="clear" w:color="auto" w:fill="96ABBF"/>
          </w:tcPr>
          <w:p w14:paraId="4001DC6E" w14:textId="1355A264" w:rsidR="00C76607" w:rsidRDefault="00C76607" w:rsidP="004A258C">
            <w:pPr>
              <w:jc w:val="center"/>
            </w:pPr>
            <w:r>
              <w:t>WA</w:t>
            </w:r>
          </w:p>
        </w:tc>
        <w:tc>
          <w:tcPr>
            <w:tcW w:w="4050" w:type="dxa"/>
            <w:shd w:val="clear" w:color="auto" w:fill="96ABBF"/>
          </w:tcPr>
          <w:p w14:paraId="22723FC7" w14:textId="54EDB6CD" w:rsidR="00C76607" w:rsidRDefault="00C76607" w:rsidP="004A258C">
            <w:pPr>
              <w:jc w:val="center"/>
            </w:pPr>
            <w:r>
              <w:t>CA</w:t>
            </w:r>
          </w:p>
        </w:tc>
      </w:tr>
      <w:tr w:rsidR="00C76607" w14:paraId="4D025D51" w14:textId="77777777" w:rsidTr="00556B41">
        <w:trPr>
          <w:trHeight w:val="593"/>
        </w:trPr>
        <w:tc>
          <w:tcPr>
            <w:tcW w:w="1800" w:type="dxa"/>
            <w:shd w:val="clear" w:color="auto" w:fill="96ABBF"/>
          </w:tcPr>
          <w:p w14:paraId="33A464C9" w14:textId="326AFC58" w:rsidR="00C76607" w:rsidRDefault="00C76607" w:rsidP="004A258C">
            <w:pPr>
              <w:jc w:val="center"/>
            </w:pPr>
            <w:r>
              <w:t>GHG Emissions Rate</w:t>
            </w:r>
          </w:p>
        </w:tc>
        <w:tc>
          <w:tcPr>
            <w:tcW w:w="3960" w:type="dxa"/>
          </w:tcPr>
          <w:p w14:paraId="44BB3721" w14:textId="59B4BFF4" w:rsidR="00C76607" w:rsidRPr="00556B41" w:rsidRDefault="00B476BE" w:rsidP="00556B41">
            <w:pPr>
              <w:jc w:val="center"/>
              <w:rPr>
                <w:b/>
                <w:bCs/>
                <w:color w:val="FF0000"/>
              </w:rPr>
            </w:pPr>
            <w:r w:rsidRPr="00B476BE">
              <w:rPr>
                <w:b/>
                <w:bCs/>
                <w:color w:val="FF0000"/>
              </w:rPr>
              <w:t>Pending furth</w:t>
            </w:r>
            <w:r w:rsidR="00556B41">
              <w:rPr>
                <w:b/>
                <w:bCs/>
                <w:color w:val="FF0000"/>
              </w:rPr>
              <w:t>e</w:t>
            </w:r>
            <w:r w:rsidRPr="00B476BE">
              <w:rPr>
                <w:b/>
                <w:bCs/>
                <w:color w:val="FF0000"/>
              </w:rPr>
              <w:t>r details</w:t>
            </w:r>
          </w:p>
        </w:tc>
        <w:tc>
          <w:tcPr>
            <w:tcW w:w="4050" w:type="dxa"/>
          </w:tcPr>
          <w:p w14:paraId="7E837C80" w14:textId="77777777" w:rsidR="00B476BE" w:rsidRPr="00B476BE" w:rsidRDefault="00B476BE" w:rsidP="00B476BE">
            <w:pPr>
              <w:jc w:val="center"/>
              <w:rPr>
                <w:b/>
                <w:bCs/>
                <w:color w:val="FF0000"/>
              </w:rPr>
            </w:pPr>
            <w:r w:rsidRPr="00B476BE">
              <w:rPr>
                <w:b/>
                <w:bCs/>
                <w:color w:val="FF0000"/>
              </w:rPr>
              <w:t>Pending further details</w:t>
            </w:r>
          </w:p>
          <w:p w14:paraId="5D3ECB19" w14:textId="508F2D4C" w:rsidR="005E47BB" w:rsidRDefault="005E47BB" w:rsidP="00556B41"/>
        </w:tc>
      </w:tr>
      <w:tr w:rsidR="00C76607" w14:paraId="615D7CCE" w14:textId="77777777" w:rsidTr="00556B41">
        <w:trPr>
          <w:trHeight w:val="50"/>
        </w:trPr>
        <w:tc>
          <w:tcPr>
            <w:tcW w:w="1800" w:type="dxa"/>
            <w:shd w:val="clear" w:color="auto" w:fill="96ABBF"/>
          </w:tcPr>
          <w:p w14:paraId="6EC2C118" w14:textId="08F4CF90" w:rsidR="00C76607" w:rsidRDefault="00C76607" w:rsidP="004A258C">
            <w:pPr>
              <w:jc w:val="center"/>
            </w:pPr>
            <w:r>
              <w:t xml:space="preserve">GHG Compliance Obligation </w:t>
            </w:r>
          </w:p>
        </w:tc>
        <w:tc>
          <w:tcPr>
            <w:tcW w:w="3960" w:type="dxa"/>
          </w:tcPr>
          <w:p w14:paraId="67AE5B33" w14:textId="5E1B3E2A" w:rsidR="00C76607" w:rsidRDefault="00943BFF" w:rsidP="00943BFF">
            <w:r>
              <w:t>Y: If Y is selected, the market will use the GHG emissions rate in the WA GHG emissions rate field to calculate the GHG cost</w:t>
            </w:r>
            <w:r w:rsidR="005E47BB">
              <w:t xml:space="preserve"> adder</w:t>
            </w:r>
            <w:r>
              <w:t xml:space="preserve"> in reference levels for</w:t>
            </w:r>
            <w:r w:rsidR="005E47BB">
              <w:t xml:space="preserve"> applicable</w:t>
            </w:r>
            <w:r>
              <w:t xml:space="preserve"> WA GHG area resources, or the max GHG bid cap for resources </w:t>
            </w:r>
            <w:r w:rsidR="005E47BB">
              <w:t xml:space="preserve">eligible to submit a GHG bid adder for the </w:t>
            </w:r>
            <w:r>
              <w:t xml:space="preserve">WA GHG area. </w:t>
            </w:r>
          </w:p>
          <w:p w14:paraId="5F5973D9" w14:textId="77777777" w:rsidR="00943BFF" w:rsidRDefault="00943BFF" w:rsidP="00943BFF"/>
          <w:p w14:paraId="4076994C" w14:textId="000905A1" w:rsidR="00943BFF" w:rsidRDefault="00943BFF" w:rsidP="00341F9D">
            <w:r>
              <w:t xml:space="preserve">N:  if N is selected, the market will use $0/MWh as the GHG cost for reference levels and the max GHG bid cap. </w:t>
            </w:r>
          </w:p>
        </w:tc>
        <w:tc>
          <w:tcPr>
            <w:tcW w:w="4050" w:type="dxa"/>
          </w:tcPr>
          <w:p w14:paraId="589C2EAC" w14:textId="1F438F53" w:rsidR="00943BFF" w:rsidRDefault="00943BFF" w:rsidP="00943BFF">
            <w:r>
              <w:t>Y: If Y is selected, the market will use the GHG emissions rate in the CA GHG emissions rate field to calculate the GHG cost in reference levels for CA GHG area resources, or the max GHG bid cap for resource</w:t>
            </w:r>
            <w:r w:rsidR="005E47BB">
              <w:t xml:space="preserve"> eligible to submit a GHG bid adder for the CA GHG area. </w:t>
            </w:r>
          </w:p>
          <w:p w14:paraId="7AB75D70" w14:textId="77777777" w:rsidR="00943BFF" w:rsidRDefault="00943BFF" w:rsidP="00943BFF"/>
          <w:p w14:paraId="20E3E1E3" w14:textId="0634CC6F" w:rsidR="00341F9D" w:rsidRDefault="00943BFF" w:rsidP="00341F9D">
            <w:r>
              <w:t>N: if N is selected, the market will use $0/MWh as the GHG cost for reference levels and the max GHG bid cap.</w:t>
            </w:r>
          </w:p>
        </w:tc>
      </w:tr>
      <w:tr w:rsidR="00C76607" w14:paraId="1E461446" w14:textId="77777777" w:rsidTr="00556B41">
        <w:tc>
          <w:tcPr>
            <w:tcW w:w="1800" w:type="dxa"/>
            <w:shd w:val="clear" w:color="auto" w:fill="96ABBF"/>
          </w:tcPr>
          <w:p w14:paraId="5A89E5A4" w14:textId="6CF056B1" w:rsidR="00C76607" w:rsidRDefault="00C76607" w:rsidP="004A258C">
            <w:pPr>
              <w:jc w:val="center"/>
            </w:pPr>
            <w:r>
              <w:t xml:space="preserve">GHG Pseudo Tie </w:t>
            </w:r>
            <w:r w:rsidR="00F70384">
              <w:t>**</w:t>
            </w:r>
          </w:p>
        </w:tc>
        <w:tc>
          <w:tcPr>
            <w:tcW w:w="3960" w:type="dxa"/>
          </w:tcPr>
          <w:p w14:paraId="773BB99D" w14:textId="7A6799AD" w:rsidR="00C76607" w:rsidRDefault="005E47BB" w:rsidP="00341F9D">
            <w:r>
              <w:t>Selecting Y triggers a process to permanently associate the resource with the WA GHG area. **</w:t>
            </w:r>
          </w:p>
        </w:tc>
        <w:tc>
          <w:tcPr>
            <w:tcW w:w="4050" w:type="dxa"/>
          </w:tcPr>
          <w:p w14:paraId="494CB199" w14:textId="572A2353" w:rsidR="00C76607" w:rsidRDefault="005E47BB" w:rsidP="00341F9D">
            <w:r>
              <w:t>Selecting Y triggers a process to permanently associate the resource with the CA GHG area.**</w:t>
            </w:r>
          </w:p>
        </w:tc>
      </w:tr>
    </w:tbl>
    <w:p w14:paraId="29A94B09" w14:textId="77777777" w:rsidR="004A258C" w:rsidRDefault="004A258C" w:rsidP="00AD49C6"/>
    <w:p w14:paraId="12BE352A" w14:textId="535762B0" w:rsidR="00D03C42" w:rsidRPr="00AD49C6" w:rsidRDefault="00F70384" w:rsidP="001B6EE9">
      <w:r>
        <w:rPr>
          <w:b/>
          <w:bCs/>
        </w:rPr>
        <w:t>**</w:t>
      </w:r>
      <w:r w:rsidR="001B6EE9" w:rsidRPr="003A2D4A">
        <w:t>This reflects the current process; participants should monitor the Proposed Revision Request (PRR) process for updates and opportunities to provide comments on proposed changes.</w:t>
      </w:r>
    </w:p>
    <w:p w14:paraId="4B04CC00" w14:textId="3804EDB7" w:rsidR="00AD49C6" w:rsidRDefault="00997018" w:rsidP="009E4972">
      <w:r>
        <w:t xml:space="preserve">The SC can register two separate sets of GHG emissions information per resource—one for each State. A resource’s GHG emissions information for WA and CA may differ if, for example, there are differences in the two state’s reporting rules or if an entity chooses to use a negotiated or ACS rate for one state but not the other. </w:t>
      </w:r>
    </w:p>
    <w:p w14:paraId="2F3BA33F" w14:textId="77E944E4" w:rsidR="00D12416" w:rsidRDefault="004A75A5" w:rsidP="009E4972">
      <w:r>
        <w:lastRenderedPageBreak/>
        <w:t>The table below</w:t>
      </w:r>
      <w:r w:rsidR="00694FC5">
        <w:t xml:space="preserve"> </w:t>
      </w:r>
      <w:r w:rsidR="00997018">
        <w:t xml:space="preserve">summarizes </w:t>
      </w:r>
      <w:r w:rsidR="00624CDA">
        <w:t>how the</w:t>
      </w:r>
      <w:r w:rsidR="00E81BF8">
        <w:t xml:space="preserve"> registered</w:t>
      </w:r>
      <w:r w:rsidR="00624CDA">
        <w:t xml:space="preserve"> emissions rate</w:t>
      </w:r>
      <w:r w:rsidR="00E81BF8">
        <w:t>s</w:t>
      </w:r>
      <w:r w:rsidR="00624CDA">
        <w:t xml:space="preserve"> will be used in market operations depending on the resource’s GHG area association:</w:t>
      </w:r>
    </w:p>
    <w:p w14:paraId="16EF390E" w14:textId="7F665978" w:rsidR="00624CDA" w:rsidRDefault="00997018" w:rsidP="009E4972">
      <w:r w:rsidRPr="00997018">
        <w:rPr>
          <w:noProof/>
        </w:rPr>
        <w:drawing>
          <wp:inline distT="0" distB="0" distL="0" distR="0" wp14:anchorId="14834410" wp14:editId="73A6DB02">
            <wp:extent cx="5486400" cy="1056640"/>
            <wp:effectExtent l="0" t="0" r="0" b="0"/>
            <wp:docPr id="258108674"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58108674" name=""/>
                    <pic:cNvPicPr/>
                  </pic:nvPicPr>
                  <pic:blipFill>
                    <a:blip r:embed="rId45"/>
                    <a:stretch>
                      <a:fillRect/>
                    </a:stretch>
                  </pic:blipFill>
                  <pic:spPr>
                    <a:xfrm>
                      <a:off x="0" y="0"/>
                      <a:ext cx="5486400" cy="1056640"/>
                    </a:xfrm>
                    <a:prstGeom prst="rect">
                      <a:avLst/>
                    </a:prstGeom>
                  </pic:spPr>
                </pic:pic>
              </a:graphicData>
            </a:graphic>
          </wp:inline>
        </w:drawing>
      </w:r>
    </w:p>
    <w:p w14:paraId="48D12C36" w14:textId="77777777" w:rsidR="00D12416" w:rsidRDefault="00D12416" w:rsidP="009E4972"/>
    <w:p w14:paraId="673C7644" w14:textId="56F1A216" w:rsidR="00E81BF8" w:rsidRPr="00AD49C6" w:rsidRDefault="00997018" w:rsidP="006214B4">
      <w:pPr>
        <w:pStyle w:val="Heading3"/>
        <w:numPr>
          <w:ilvl w:val="2"/>
          <w:numId w:val="3"/>
        </w:numPr>
        <w:rPr>
          <w:b/>
          <w:bCs/>
        </w:rPr>
      </w:pPr>
      <w:bookmarkStart w:id="32" w:name="_Toc241163075"/>
      <w:r>
        <w:rPr>
          <w:b/>
          <w:bCs/>
        </w:rPr>
        <w:t>Negotiated Rates</w:t>
      </w:r>
      <w:bookmarkEnd w:id="32"/>
      <w:r>
        <w:rPr>
          <w:b/>
          <w:bCs/>
        </w:rPr>
        <w:t xml:space="preserve"> </w:t>
      </w:r>
    </w:p>
    <w:p w14:paraId="3733BAE7" w14:textId="77777777" w:rsidR="00514033" w:rsidRDefault="00514033" w:rsidP="009E4972">
      <w:r>
        <w:t xml:space="preserve">An SC can request a negotiated emissions rate that varies with the daily GHG index price, or a static $/MWh value that does not change on a daily basis with the GHG index price. </w:t>
      </w:r>
    </w:p>
    <w:p w14:paraId="36B2AA9E" w14:textId="079D4383" w:rsidR="00997018" w:rsidRDefault="00E81BF8" w:rsidP="009E4972">
      <w:r>
        <w:t xml:space="preserve">Entities can use the negotiated process to request an asset controlling supplier (ACS) rate. </w:t>
      </w:r>
    </w:p>
    <w:p w14:paraId="532A1084" w14:textId="287F4CD1" w:rsidR="00211964" w:rsidRDefault="00E81BF8" w:rsidP="009E4972">
      <w:r>
        <w:t>To negotiate a GHG bid cap, the SC may submit a CIDI ticket with case record type “Negotiated Rate Application” and Application type “Other”.</w:t>
      </w:r>
    </w:p>
    <w:p w14:paraId="40846895" w14:textId="77777777" w:rsidR="00200BFC" w:rsidRDefault="00200BFC" w:rsidP="00200BFC"/>
    <w:p w14:paraId="2D5E89D2" w14:textId="321DC7BB" w:rsidR="00694FC5" w:rsidRPr="00AD49C6" w:rsidRDefault="00200BFC" w:rsidP="00A22467">
      <w:pPr>
        <w:pStyle w:val="Heading2"/>
        <w:numPr>
          <w:ilvl w:val="1"/>
          <w:numId w:val="3"/>
        </w:numPr>
        <w:rPr>
          <w:b/>
          <w:bCs/>
        </w:rPr>
      </w:pPr>
      <w:bookmarkStart w:id="33" w:name="_Toc241163076"/>
      <w:r w:rsidRPr="00694FC5">
        <w:rPr>
          <w:b/>
          <w:bCs/>
        </w:rPr>
        <w:t>GHG Contract</w:t>
      </w:r>
      <w:r w:rsidR="00B100A7" w:rsidRPr="00694FC5">
        <w:rPr>
          <w:b/>
          <w:bCs/>
        </w:rPr>
        <w:t xml:space="preserve"> Data</w:t>
      </w:r>
      <w:bookmarkEnd w:id="33"/>
      <w:r w:rsidR="00B100A7" w:rsidRPr="00694FC5">
        <w:rPr>
          <w:b/>
          <w:bCs/>
        </w:rPr>
        <w:t xml:space="preserve"> </w:t>
      </w:r>
    </w:p>
    <w:p w14:paraId="7DD3FCE9" w14:textId="375AB1AA" w:rsidR="00A22467" w:rsidRPr="00094B7F" w:rsidRDefault="00A22467" w:rsidP="00A22467">
      <w:r>
        <w:t xml:space="preserve">The GHG contractual information field </w:t>
      </w:r>
      <w:r w:rsidRPr="00094B7F">
        <w:t xml:space="preserve">lets SCs self-identify </w:t>
      </w:r>
      <w:r w:rsidR="00B100A7">
        <w:t xml:space="preserve">committed capacity—capacity </w:t>
      </w:r>
      <w:r w:rsidRPr="00094B7F">
        <w:t xml:space="preserve">that should be withheld from the GHG reference pass and made available for </w:t>
      </w:r>
      <w:r>
        <w:t xml:space="preserve">GHG </w:t>
      </w:r>
      <w:r w:rsidRPr="00094B7F">
        <w:t>attribution.</w:t>
      </w:r>
      <w:r w:rsidRPr="00094B7F">
        <w:rPr>
          <w:rStyle w:val="FootnoteReference"/>
        </w:rPr>
        <w:footnoteReference w:id="13"/>
      </w:r>
      <w:r w:rsidRPr="00094B7F">
        <w:t xml:space="preserve"> </w:t>
      </w:r>
    </w:p>
    <w:p w14:paraId="65F6F55F" w14:textId="5F103DA4" w:rsidR="00A22467" w:rsidRDefault="00A22467" w:rsidP="00A22467">
      <w:pPr>
        <w:rPr>
          <w:rFonts w:eastAsia="Times New Roman" w:cs="Arial"/>
          <w:color w:val="000000"/>
        </w:rPr>
      </w:pPr>
      <w:r w:rsidRPr="00A22467">
        <w:rPr>
          <w:rFonts w:eastAsia="Times New Roman" w:cs="Arial"/>
          <w:color w:val="000000"/>
        </w:rPr>
        <w:t xml:space="preserve">The system will validate that the registered capacity does not exceed the resource’s </w:t>
      </w:r>
      <w:r w:rsidR="00200136" w:rsidRPr="00A22467">
        <w:rPr>
          <w:rFonts w:eastAsia="Times New Roman" w:cs="Arial"/>
          <w:color w:val="000000"/>
        </w:rPr>
        <w:t>Pmax</w:t>
      </w:r>
      <w:r w:rsidR="00B100A7">
        <w:rPr>
          <w:rFonts w:eastAsia="Times New Roman" w:cs="Arial"/>
          <w:color w:val="000000"/>
        </w:rPr>
        <w:t xml:space="preserve">, and that the total contractual capacity of a resource registered to both GHG areas does not exceed the resource’s </w:t>
      </w:r>
      <w:r w:rsidR="00200136">
        <w:rPr>
          <w:rFonts w:eastAsia="Times New Roman" w:cs="Arial"/>
          <w:color w:val="000000"/>
        </w:rPr>
        <w:t>Pmax</w:t>
      </w:r>
      <w:r w:rsidR="00B100A7">
        <w:rPr>
          <w:rFonts w:eastAsia="Times New Roman" w:cs="Arial"/>
          <w:color w:val="000000"/>
        </w:rPr>
        <w:t xml:space="preserve">. </w:t>
      </w:r>
    </w:p>
    <w:p w14:paraId="412AE99D" w14:textId="30205521" w:rsidR="00B100A7" w:rsidRDefault="00694FC5" w:rsidP="00A22467">
      <w:pPr>
        <w:rPr>
          <w:rFonts w:eastAsia="Times New Roman" w:cs="Arial"/>
          <w:color w:val="000000"/>
        </w:rPr>
      </w:pPr>
      <w:r>
        <w:rPr>
          <w:rFonts w:eastAsia="Times New Roman" w:cs="Arial"/>
          <w:color w:val="000000"/>
        </w:rPr>
        <w:t xml:space="preserve">Contract information will become available in SIBR after 5-10 business days. </w:t>
      </w:r>
    </w:p>
    <w:p w14:paraId="09BF869A" w14:textId="77777777" w:rsidR="00B100A7" w:rsidRPr="00094B7F" w:rsidRDefault="00B100A7" w:rsidP="00A22467"/>
    <w:p w14:paraId="02C40374" w14:textId="3691CF1C" w:rsidR="0076199F" w:rsidRPr="00BA5873" w:rsidRDefault="0076199F" w:rsidP="00AD49C6">
      <w:pPr>
        <w:pStyle w:val="Heading1"/>
        <w:numPr>
          <w:ilvl w:val="0"/>
          <w:numId w:val="3"/>
        </w:numPr>
        <w:rPr>
          <w:b/>
          <w:bCs/>
        </w:rPr>
      </w:pPr>
      <w:bookmarkStart w:id="34" w:name="_Toc241163077"/>
      <w:r w:rsidRPr="00BA5873">
        <w:rPr>
          <w:b/>
          <w:bCs/>
        </w:rPr>
        <w:t>Submitting GHG bids</w:t>
      </w:r>
      <w:bookmarkEnd w:id="34"/>
    </w:p>
    <w:p w14:paraId="0B2F326C" w14:textId="209567C1" w:rsidR="00A22467" w:rsidRDefault="00A22467" w:rsidP="00A22467">
      <w:r>
        <w:t>This section</w:t>
      </w:r>
      <w:r w:rsidR="00EE2672">
        <w:t xml:space="preserve"> instructs SC on submitting GHG bids in SIBR</w:t>
      </w:r>
      <w:r w:rsidR="003952B3">
        <w:t xml:space="preserve">. </w:t>
      </w:r>
      <w:r w:rsidR="00EE2672">
        <w:t xml:space="preserve"> </w:t>
      </w:r>
    </w:p>
    <w:p w14:paraId="2A69DCA1" w14:textId="77777777" w:rsidR="0076199F" w:rsidRDefault="0076199F" w:rsidP="0076199F"/>
    <w:p w14:paraId="67B10A82" w14:textId="27027703" w:rsidR="007975DB" w:rsidRPr="00AD49C6" w:rsidDel="00694FC5" w:rsidRDefault="007975DB" w:rsidP="007975DB">
      <w:pPr>
        <w:pStyle w:val="Heading2"/>
        <w:numPr>
          <w:ilvl w:val="1"/>
          <w:numId w:val="3"/>
        </w:numPr>
        <w:rPr>
          <w:b/>
          <w:bCs/>
        </w:rPr>
      </w:pPr>
      <w:bookmarkStart w:id="35" w:name="_Toc241163078"/>
      <w:r w:rsidRPr="00BA5873">
        <w:rPr>
          <w:b/>
          <w:bCs/>
        </w:rPr>
        <w:t>Submitting an Energy Bid</w:t>
      </w:r>
      <w:bookmarkEnd w:id="35"/>
    </w:p>
    <w:p w14:paraId="3D911556" w14:textId="04C3D438" w:rsidR="00BA5873" w:rsidRDefault="00694FC5" w:rsidP="007975DB">
      <w:r>
        <w:t xml:space="preserve">A GHG bid must be accompanied by an energy offer. The energy offer can be economically bid or self-scheduled. </w:t>
      </w:r>
    </w:p>
    <w:p w14:paraId="1118C558" w14:textId="22C63D73" w:rsidR="00694FC5" w:rsidRDefault="00694FC5" w:rsidP="007975DB">
      <w:r>
        <w:t xml:space="preserve">Resources in a GHG regulation area </w:t>
      </w:r>
      <w:r w:rsidR="006B21E0">
        <w:t>a</w:t>
      </w:r>
      <w:r>
        <w:t>re expected to use their energy offer to carry GHG compliance costs</w:t>
      </w:r>
      <w:r w:rsidR="00DC1102">
        <w:t xml:space="preserve"> and do not submit additional GHG bids for their native GHG area</w:t>
      </w:r>
      <w:r>
        <w:t xml:space="preserve">. </w:t>
      </w:r>
    </w:p>
    <w:p w14:paraId="7CF974C8" w14:textId="5186D452" w:rsidR="00DC1102" w:rsidRDefault="00DC1102" w:rsidP="007975DB">
      <w:r>
        <w:t>Both GHG regulated resources and non-GHG area resources submitting energy bids can associate the resource’s offer with other market products including transmission rights</w:t>
      </w:r>
      <w:r w:rsidR="00A52C76">
        <w:t xml:space="preserve"> and CRN entitlements. </w:t>
      </w:r>
    </w:p>
    <w:p w14:paraId="1323C5D4" w14:textId="77777777" w:rsidR="00BA5873" w:rsidRPr="007975DB" w:rsidRDefault="00BA5873" w:rsidP="007975DB"/>
    <w:p w14:paraId="0EC23DE5" w14:textId="6C123CD0" w:rsidR="00694FC5" w:rsidRPr="00AD49C6" w:rsidRDefault="00EE2672" w:rsidP="007975DB">
      <w:pPr>
        <w:pStyle w:val="Heading2"/>
        <w:numPr>
          <w:ilvl w:val="1"/>
          <w:numId w:val="3"/>
        </w:numPr>
        <w:rPr>
          <w:b/>
          <w:bCs/>
        </w:rPr>
      </w:pPr>
      <w:bookmarkStart w:id="36" w:name="_Toc241163079"/>
      <w:r w:rsidRPr="00BA5873">
        <w:rPr>
          <w:b/>
          <w:bCs/>
        </w:rPr>
        <w:t>Submitting a GHG bid</w:t>
      </w:r>
      <w:bookmarkEnd w:id="36"/>
      <w:r w:rsidRPr="00BA5873">
        <w:rPr>
          <w:b/>
          <w:bCs/>
        </w:rPr>
        <w:t xml:space="preserve"> </w:t>
      </w:r>
    </w:p>
    <w:p w14:paraId="19AC4906" w14:textId="2EE9B476" w:rsidR="00B324BC" w:rsidRDefault="00B324BC" w:rsidP="00B324BC">
      <w:pPr>
        <w:spacing w:line="278" w:lineRule="auto"/>
      </w:pPr>
      <w:r w:rsidRPr="00B06967">
        <w:t>GHG is an hourly bid component</w:t>
      </w:r>
      <w:r w:rsidR="0074112C">
        <w:t xml:space="preserve"> that can</w:t>
      </w:r>
      <w:r w:rsidR="00556B41">
        <w:t xml:space="preserve"> be </w:t>
      </w:r>
      <w:r>
        <w:t xml:space="preserve"> submitted on top of an economic energy offer or self-schedule</w:t>
      </w:r>
      <w:r w:rsidR="0074112C">
        <w:t xml:space="preserve">d </w:t>
      </w:r>
      <w:r w:rsidR="00A52C76">
        <w:t>energy</w:t>
      </w:r>
      <w:r w:rsidR="0074112C">
        <w:t xml:space="preserve"> offer</w:t>
      </w:r>
      <w:r>
        <w:t xml:space="preserve">. </w:t>
      </w:r>
      <w:r w:rsidRPr="00B06967">
        <w:t xml:space="preserve"> </w:t>
      </w:r>
    </w:p>
    <w:p w14:paraId="0C71AFB8" w14:textId="77777777" w:rsidR="003952B3" w:rsidRPr="00B476BE" w:rsidRDefault="003952B3" w:rsidP="003952B3">
      <w:pPr>
        <w:rPr>
          <w:b/>
        </w:rPr>
      </w:pPr>
      <w:r w:rsidRPr="00B476BE">
        <w:rPr>
          <w:b/>
        </w:rPr>
        <w:t xml:space="preserve">Three fields must be completed to submit a valid GHG bid: Two bid components—GHG capacity (MWh) value, and GHG bid adder ($/MWh) value—and the GHG area. </w:t>
      </w:r>
    </w:p>
    <w:p w14:paraId="577DB410" w14:textId="34AE6F97" w:rsidR="003952B3" w:rsidRDefault="00405E80" w:rsidP="00B324BC">
      <w:pPr>
        <w:spacing w:line="278" w:lineRule="auto"/>
      </w:pPr>
      <w:r>
        <w:t>Currently, if bids are being submitted v</w:t>
      </w:r>
      <w:r w:rsidRPr="00405E80">
        <w:t xml:space="preserve">ia an Application Programming Interface (API), </w:t>
      </w:r>
      <w:r>
        <w:t>users should visit the</w:t>
      </w:r>
      <w:r w:rsidRPr="00405E80">
        <w:t xml:space="preserve"> Developer Portal as soon as possible and review the v5 API Specification and </w:t>
      </w:r>
      <w:r w:rsidR="00AC7A3B" w:rsidRPr="00B476BE">
        <w:t>XML Schema Definition</w:t>
      </w:r>
      <w:r w:rsidR="00AC7A3B">
        <w:rPr>
          <w:b/>
          <w:bCs/>
        </w:rPr>
        <w:t xml:space="preserve"> </w:t>
      </w:r>
      <w:r w:rsidR="00556B41" w:rsidRPr="00405E80">
        <w:t>XSD</w:t>
      </w:r>
      <w:r w:rsidR="00556B41">
        <w:t xml:space="preserve"> and</w:t>
      </w:r>
      <w:r w:rsidRPr="00405E80">
        <w:t xml:space="preserve"> </w:t>
      </w:r>
      <w:r>
        <w:t>s</w:t>
      </w:r>
      <w:r w:rsidRPr="00405E80">
        <w:t xml:space="preserve">hare these materials with </w:t>
      </w:r>
      <w:r>
        <w:t>applicable</w:t>
      </w:r>
      <w:r w:rsidRPr="00405E80">
        <w:t xml:space="preserve"> vendor</w:t>
      </w:r>
      <w:r>
        <w:t>s to complete</w:t>
      </w:r>
      <w:r w:rsidRPr="00405E80">
        <w:t xml:space="preserve"> necessary updates. </w:t>
      </w:r>
      <w:r>
        <w:t xml:space="preserve">Another way to </w:t>
      </w:r>
      <w:r w:rsidRPr="00405E80">
        <w:t>represent a GHG capacity and price</w:t>
      </w:r>
      <w:r>
        <w:t xml:space="preserve"> is through the Scheduling Infrastructure and Business Rules User Interface (SIBR UI)</w:t>
      </w:r>
      <w:r w:rsidRPr="00405E80">
        <w:t xml:space="preserve"> </w:t>
      </w:r>
      <w:r>
        <w:t>where users need to copy</w:t>
      </w:r>
      <w:r w:rsidRPr="00405E80">
        <w:t xml:space="preserve"> bids forward, ensuring you supply the GHG area. </w:t>
      </w:r>
    </w:p>
    <w:p w14:paraId="5D5377F9" w14:textId="6F8032BB" w:rsidR="00405E80" w:rsidRDefault="00405E80" w:rsidP="00B324BC">
      <w:pPr>
        <w:spacing w:line="278" w:lineRule="auto"/>
      </w:pPr>
      <w:r>
        <w:rPr>
          <w:noProof/>
        </w:rPr>
        <w:drawing>
          <wp:inline distT="0" distB="0" distL="0" distR="0" wp14:anchorId="24271144" wp14:editId="55E25F2A">
            <wp:extent cx="5486400" cy="890905"/>
            <wp:effectExtent l="0" t="0" r="0" b="4445"/>
            <wp:docPr id="1333522937"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333522937" name=""/>
                    <pic:cNvPicPr/>
                  </pic:nvPicPr>
                  <pic:blipFill>
                    <a:blip r:embed="rId46"/>
                    <a:stretch>
                      <a:fillRect/>
                    </a:stretch>
                  </pic:blipFill>
                  <pic:spPr>
                    <a:xfrm>
                      <a:off x="0" y="0"/>
                      <a:ext cx="5486400" cy="890905"/>
                    </a:xfrm>
                    <a:prstGeom prst="rect">
                      <a:avLst/>
                    </a:prstGeom>
                  </pic:spPr>
                </pic:pic>
              </a:graphicData>
            </a:graphic>
          </wp:inline>
        </w:drawing>
      </w:r>
    </w:p>
    <w:p w14:paraId="197728B4" w14:textId="77777777" w:rsidR="009E4972" w:rsidRPr="009E4972" w:rsidRDefault="009E4972" w:rsidP="009E4972">
      <w:r w:rsidRPr="008844F6">
        <w:rPr>
          <w:b/>
          <w:bCs/>
        </w:rPr>
        <w:t>GHG capacity (MW)</w:t>
      </w:r>
      <w:r w:rsidRPr="009E4972">
        <w:t xml:space="preserve"> signals the capacity from this resource the SC is willing to offer for attribution to the GHG area. </w:t>
      </w:r>
    </w:p>
    <w:p w14:paraId="1B85BF5A" w14:textId="2C4383A7" w:rsidR="00AD49C6" w:rsidRDefault="009E4972" w:rsidP="00556B41">
      <w:pPr>
        <w:pStyle w:val="ListParagraph"/>
        <w:numPr>
          <w:ilvl w:val="0"/>
          <w:numId w:val="57"/>
        </w:numPr>
        <w:spacing w:before="120" w:after="120" w:line="240" w:lineRule="auto"/>
      </w:pPr>
      <w:r w:rsidRPr="009E4972">
        <w:t xml:space="preserve">0MW or null will not trigger bid validation or submission. The market will only consider non-zero MW bids. </w:t>
      </w:r>
    </w:p>
    <w:p w14:paraId="11AE5FC7" w14:textId="77777777" w:rsidR="00556B41" w:rsidRPr="009E4972" w:rsidRDefault="00556B41" w:rsidP="00556B41">
      <w:pPr>
        <w:pStyle w:val="ListParagraph"/>
        <w:spacing w:before="120" w:after="120" w:line="240" w:lineRule="auto"/>
      </w:pPr>
    </w:p>
    <w:p w14:paraId="30012690" w14:textId="1304CD34" w:rsidR="00AD49C6" w:rsidRPr="00556B41" w:rsidRDefault="009E4972" w:rsidP="00556B41">
      <w:pPr>
        <w:pStyle w:val="ListParagraph"/>
        <w:numPr>
          <w:ilvl w:val="0"/>
          <w:numId w:val="57"/>
        </w:numPr>
        <w:spacing w:before="120" w:after="120" w:line="240" w:lineRule="auto"/>
      </w:pPr>
      <w:r w:rsidRPr="00556B41">
        <w:rPr>
          <w:rFonts w:eastAsia="Calibri" w:cs="Arial"/>
        </w:rPr>
        <w:t>The GHG bid capacity is independent of the submitted energy bid curve but is limited by the maximum MW quantity represented in the submitted energy bid curve.</w:t>
      </w:r>
    </w:p>
    <w:p w14:paraId="49B3B03C" w14:textId="77777777" w:rsidR="00556B41" w:rsidRPr="009E4972" w:rsidRDefault="00556B41" w:rsidP="00556B41">
      <w:pPr>
        <w:pStyle w:val="ListParagraph"/>
        <w:spacing w:before="120" w:after="120" w:line="240" w:lineRule="auto"/>
      </w:pPr>
    </w:p>
    <w:p w14:paraId="60C63C58" w14:textId="77777777" w:rsidR="009E4972" w:rsidRPr="009E4972" w:rsidRDefault="009E4972" w:rsidP="00556B41">
      <w:pPr>
        <w:pStyle w:val="ListParagraph"/>
        <w:numPr>
          <w:ilvl w:val="0"/>
          <w:numId w:val="57"/>
        </w:numPr>
        <w:spacing w:before="120" w:after="120" w:line="240" w:lineRule="auto"/>
      </w:pPr>
      <w:r w:rsidRPr="00556B41">
        <w:rPr>
          <w:rFonts w:eastAsia="Calibri" w:cs="Arial"/>
        </w:rPr>
        <w:t xml:space="preserve">The GHG bid capacity is independent of GHG contractual capacity. </w:t>
      </w:r>
    </w:p>
    <w:p w14:paraId="0713DBBE" w14:textId="77777777" w:rsidR="009E4972" w:rsidRDefault="009E4972" w:rsidP="009E4972"/>
    <w:p w14:paraId="140D7D40" w14:textId="0B68EDA3" w:rsidR="009E4972" w:rsidRPr="009E4972" w:rsidRDefault="009E4972" w:rsidP="009E4972">
      <w:r w:rsidRPr="008844F6">
        <w:rPr>
          <w:b/>
          <w:bCs/>
        </w:rPr>
        <w:t>The GHG bid adder ($/MWh)</w:t>
      </w:r>
      <w:r>
        <w:t xml:space="preserve"> carries the GHG compliance </w:t>
      </w:r>
      <w:r w:rsidR="003952B3">
        <w:t>obligation</w:t>
      </w:r>
      <w:r>
        <w:t xml:space="preserve">. </w:t>
      </w:r>
    </w:p>
    <w:p w14:paraId="67FA80E9" w14:textId="3AE07693" w:rsidR="003952B3" w:rsidRDefault="003952B3" w:rsidP="00556B41">
      <w:pPr>
        <w:pStyle w:val="ListParagraph"/>
        <w:numPr>
          <w:ilvl w:val="0"/>
          <w:numId w:val="58"/>
        </w:numPr>
        <w:spacing w:line="278" w:lineRule="auto"/>
      </w:pPr>
      <w:r>
        <w:t xml:space="preserve">SIBR will not validate the GHG bid if this field is left </w:t>
      </w:r>
      <w:r w:rsidR="00684E49">
        <w:t>blank. To</w:t>
      </w:r>
      <w:r>
        <w:t xml:space="preserve"> submit a $0/MWh bid adder, the SC must enter $0/MWh. </w:t>
      </w:r>
    </w:p>
    <w:p w14:paraId="4F2D5497" w14:textId="77777777" w:rsidR="00556B41" w:rsidRDefault="00556B41" w:rsidP="00556B41">
      <w:pPr>
        <w:pStyle w:val="ListParagraph"/>
        <w:spacing w:line="278" w:lineRule="auto"/>
      </w:pPr>
    </w:p>
    <w:p w14:paraId="1B7F6863" w14:textId="48540809" w:rsidR="009E4972" w:rsidRDefault="003952B3" w:rsidP="00556B41">
      <w:pPr>
        <w:pStyle w:val="ListParagraph"/>
        <w:numPr>
          <w:ilvl w:val="0"/>
          <w:numId w:val="58"/>
        </w:numPr>
        <w:spacing w:line="278" w:lineRule="auto"/>
      </w:pPr>
      <w:r>
        <w:t xml:space="preserve">Offers </w:t>
      </w:r>
      <w:r w:rsidR="009E4972">
        <w:t>can range from $0/MWh and the resource’s specific max GHG bid cap</w:t>
      </w:r>
      <w:r>
        <w:t xml:space="preserve"> for the indicated GHG area</w:t>
      </w:r>
      <w:r w:rsidR="009E4972">
        <w:t xml:space="preserve">. </w:t>
      </w:r>
    </w:p>
    <w:p w14:paraId="0BB00296" w14:textId="77777777" w:rsidR="00556B41" w:rsidRDefault="00556B41" w:rsidP="00556B41">
      <w:pPr>
        <w:pStyle w:val="ListParagraph"/>
        <w:spacing w:line="278" w:lineRule="auto"/>
      </w:pPr>
    </w:p>
    <w:p w14:paraId="7064DA89" w14:textId="77777777" w:rsidR="00890E91" w:rsidRDefault="00890E91" w:rsidP="00556B41">
      <w:pPr>
        <w:pStyle w:val="ListParagraph"/>
        <w:numPr>
          <w:ilvl w:val="0"/>
          <w:numId w:val="58"/>
        </w:numPr>
        <w:spacing w:line="278" w:lineRule="auto"/>
      </w:pPr>
      <w:r>
        <w:t xml:space="preserve">The sum of the GHG bid adder and the Energy Bid price may not exceed the soft offer energy bid cap, unless the sum of the max GHG bid adder and revised DEB exceeds the soft offer cap. </w:t>
      </w:r>
    </w:p>
    <w:p w14:paraId="65A746F8" w14:textId="77777777" w:rsidR="008844F6" w:rsidRDefault="008844F6" w:rsidP="008844F6">
      <w:pPr>
        <w:pStyle w:val="ListParagraph"/>
        <w:spacing w:line="278" w:lineRule="auto"/>
      </w:pPr>
    </w:p>
    <w:p w14:paraId="759718E2" w14:textId="26DE0F32" w:rsidR="008844F6" w:rsidRDefault="008844F6" w:rsidP="003C495E">
      <w:r w:rsidRPr="008844F6">
        <w:rPr>
          <w:b/>
          <w:bCs/>
        </w:rPr>
        <w:t>The GHG area association</w:t>
      </w:r>
      <w:r>
        <w:t xml:space="preserve"> designates the GHG bid as an offer to either the CA or WA GHG area. </w:t>
      </w:r>
    </w:p>
    <w:p w14:paraId="07A25F73" w14:textId="296CD3AF" w:rsidR="00C43718" w:rsidRDefault="00C43718" w:rsidP="00556B41">
      <w:pPr>
        <w:pStyle w:val="ListParagraph"/>
        <w:numPr>
          <w:ilvl w:val="0"/>
          <w:numId w:val="59"/>
        </w:numPr>
      </w:pPr>
      <w:r>
        <w:t>Resources in the CA GHG area will not be able to submit a GHG bid for CA, and WA for WA</w:t>
      </w:r>
      <w:r w:rsidR="00556B41">
        <w:t>.</w:t>
      </w:r>
    </w:p>
    <w:p w14:paraId="6C2721B9" w14:textId="77777777" w:rsidR="00556B41" w:rsidRDefault="00556B41" w:rsidP="00556B41">
      <w:pPr>
        <w:pStyle w:val="ListParagraph"/>
      </w:pPr>
    </w:p>
    <w:p w14:paraId="3297B31C" w14:textId="3445AEC5" w:rsidR="00C43718" w:rsidRDefault="00C43718" w:rsidP="00556B41">
      <w:pPr>
        <w:pStyle w:val="ListParagraph"/>
        <w:numPr>
          <w:ilvl w:val="0"/>
          <w:numId w:val="59"/>
        </w:numPr>
      </w:pPr>
      <w:r>
        <w:t xml:space="preserve">A resource can submit the full UEL to both CA and WA, and the market will </w:t>
      </w:r>
      <w:r w:rsidR="003952B3">
        <w:t>optimally</w:t>
      </w:r>
      <w:r>
        <w:t xml:space="preserve"> allocat</w:t>
      </w:r>
      <w:r w:rsidR="003952B3">
        <w:t>e</w:t>
      </w:r>
      <w:r>
        <w:t xml:space="preserve"> the capacity</w:t>
      </w:r>
      <w:r w:rsidR="00556B41">
        <w:t>.</w:t>
      </w:r>
    </w:p>
    <w:p w14:paraId="1C721C99" w14:textId="77777777" w:rsidR="008844F6" w:rsidRDefault="008844F6" w:rsidP="003C495E"/>
    <w:p w14:paraId="10B73CC5" w14:textId="40B4F58B" w:rsidR="003952B3" w:rsidRPr="00AD49C6" w:rsidRDefault="0076199F" w:rsidP="003952B3">
      <w:pPr>
        <w:pStyle w:val="Heading2"/>
        <w:numPr>
          <w:ilvl w:val="1"/>
          <w:numId w:val="3"/>
        </w:numPr>
        <w:rPr>
          <w:b/>
          <w:bCs/>
        </w:rPr>
      </w:pPr>
      <w:bookmarkStart w:id="37" w:name="_Toc241163080"/>
      <w:r w:rsidRPr="0074112C">
        <w:rPr>
          <w:b/>
          <w:bCs/>
        </w:rPr>
        <w:t>Submitting GHG bids for multiple GHG areas</w:t>
      </w:r>
      <w:bookmarkEnd w:id="37"/>
    </w:p>
    <w:p w14:paraId="3CB85BA6" w14:textId="357306AA" w:rsidR="001A5B7F" w:rsidRDefault="003952B3" w:rsidP="001A5B7F">
      <w:r>
        <w:t xml:space="preserve">Resources outside both WA and CA GHG areas will have the option to submit a GHG bid for each GHG area. </w:t>
      </w:r>
      <w:r w:rsidR="001A5B7F">
        <w:t xml:space="preserve">If the resource offers capacity to both GHG areas simultaneously, the market will optimally attribute the GHG capacity.   </w:t>
      </w:r>
    </w:p>
    <w:p w14:paraId="31C6EF0F" w14:textId="2E1A1A8F" w:rsidR="00556B41" w:rsidRDefault="0074112C" w:rsidP="001A5B7F">
      <w:r>
        <w:t xml:space="preserve">GHG regulated resources will have the option to submit a GHG bid for the GHG area separate from the one they are associated with. These resources are still expected to use their energy offer to reflect compliance costs associated with their native GHG area in addition to submitting a GHG bid adder for the separate GHG area. If attributed to the separate GHG area, the resource must fulfill the compliance and reporting obligations for both states. </w:t>
      </w:r>
    </w:p>
    <w:p w14:paraId="47671751" w14:textId="22FBD27E" w:rsidR="001D3F05" w:rsidRDefault="001D3F05" w:rsidP="001A5B7F">
      <w:r>
        <w:t xml:space="preserve">The table below shows examples of how different resource associations can use GHG bids. </w:t>
      </w:r>
    </w:p>
    <w:p w14:paraId="45A67ECC" w14:textId="65A42456" w:rsidR="001A5B7F" w:rsidRDefault="001D3F05" w:rsidP="001A5B7F">
      <w:r w:rsidRPr="001D3F05">
        <w:rPr>
          <w:noProof/>
        </w:rPr>
        <w:lastRenderedPageBreak/>
        <w:drawing>
          <wp:inline distT="0" distB="0" distL="0" distR="0" wp14:anchorId="6512E89B" wp14:editId="281C0ACC">
            <wp:extent cx="5486400" cy="1951990"/>
            <wp:effectExtent l="0" t="0" r="0" b="0"/>
            <wp:docPr id="1105000483"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105000483" name=""/>
                    <pic:cNvPicPr/>
                  </pic:nvPicPr>
                  <pic:blipFill>
                    <a:blip r:embed="rId47"/>
                    <a:stretch>
                      <a:fillRect/>
                    </a:stretch>
                  </pic:blipFill>
                  <pic:spPr>
                    <a:xfrm>
                      <a:off x="0" y="0"/>
                      <a:ext cx="5486400" cy="1951990"/>
                    </a:xfrm>
                    <a:prstGeom prst="rect">
                      <a:avLst/>
                    </a:prstGeom>
                  </pic:spPr>
                </pic:pic>
              </a:graphicData>
            </a:graphic>
          </wp:inline>
        </w:drawing>
      </w:r>
    </w:p>
    <w:p w14:paraId="44FD1917" w14:textId="77777777" w:rsidR="001A5B7F" w:rsidRPr="001A5B7F" w:rsidRDefault="001A5B7F" w:rsidP="001A5B7F"/>
    <w:p w14:paraId="49CFF7A1" w14:textId="77777777" w:rsidR="001D3F05" w:rsidRPr="001A5B7F" w:rsidRDefault="001D3F05" w:rsidP="001A5B7F"/>
    <w:p w14:paraId="60125AD5" w14:textId="5E9A30A8" w:rsidR="0074112C" w:rsidRPr="00AD49C6" w:rsidRDefault="0076199F" w:rsidP="001A5B7F">
      <w:pPr>
        <w:pStyle w:val="Heading2"/>
        <w:numPr>
          <w:ilvl w:val="1"/>
          <w:numId w:val="3"/>
        </w:numPr>
        <w:rPr>
          <w:b/>
          <w:bCs/>
        </w:rPr>
      </w:pPr>
      <w:bookmarkStart w:id="38" w:name="_Toc241163081"/>
      <w:r w:rsidRPr="003F6B74">
        <w:rPr>
          <w:b/>
          <w:bCs/>
        </w:rPr>
        <w:t>Bidding Committed Capacity</w:t>
      </w:r>
      <w:bookmarkEnd w:id="38"/>
      <w:r w:rsidRPr="003F6B74">
        <w:rPr>
          <w:b/>
          <w:bCs/>
        </w:rPr>
        <w:t xml:space="preserve"> </w:t>
      </w:r>
    </w:p>
    <w:p w14:paraId="454D3DB1" w14:textId="6CDA742A" w:rsidR="001F012B" w:rsidRDefault="00AB4C0B" w:rsidP="001A5B7F">
      <w:r>
        <w:t xml:space="preserve">Committed capacity is exempt from the GHG reference pass. </w:t>
      </w:r>
      <w:r w:rsidR="0074112C">
        <w:t>Resources with registered committed capacity offer this into the GHG area by submitting a GHG bid.</w:t>
      </w:r>
    </w:p>
    <w:p w14:paraId="1CF2EA88" w14:textId="3F53E1FF" w:rsidR="0074112C" w:rsidRDefault="0074112C" w:rsidP="0074112C">
      <w:pPr>
        <w:pStyle w:val="ListParagraph"/>
        <w:numPr>
          <w:ilvl w:val="0"/>
          <w:numId w:val="46"/>
        </w:numPr>
        <w:rPr>
          <w:b/>
          <w:bCs/>
        </w:rPr>
      </w:pPr>
      <w:r w:rsidRPr="00EC76D2">
        <w:rPr>
          <w:b/>
          <w:bCs/>
        </w:rPr>
        <w:t>Section 1.</w:t>
      </w:r>
      <w:r w:rsidR="00AB4C0B">
        <w:rPr>
          <w:b/>
          <w:bCs/>
        </w:rPr>
        <w:t>3.3</w:t>
      </w:r>
      <w:r w:rsidRPr="00EC76D2">
        <w:rPr>
          <w:b/>
          <w:bCs/>
        </w:rPr>
        <w:t xml:space="preserve"> and Section 4.2 describe committed capacity and registration. </w:t>
      </w:r>
    </w:p>
    <w:p w14:paraId="5B1F9FDE" w14:textId="77777777" w:rsidR="0074112C" w:rsidRPr="00EC76D2" w:rsidRDefault="0074112C" w:rsidP="00EC76D2">
      <w:pPr>
        <w:pStyle w:val="ListParagraph"/>
        <w:rPr>
          <w:b/>
          <w:bCs/>
        </w:rPr>
      </w:pPr>
    </w:p>
    <w:p w14:paraId="55500D07" w14:textId="4FEC3BAC" w:rsidR="001A5B7F" w:rsidRDefault="001A5B7F" w:rsidP="001A5B7F">
      <w:pPr>
        <w:rPr>
          <w:rFonts w:eastAsia="Times New Roman" w:cs="Arial"/>
          <w:color w:val="000000"/>
        </w:rPr>
      </w:pPr>
      <w:r w:rsidRPr="001A5B7F">
        <w:rPr>
          <w:rFonts w:eastAsia="Times New Roman" w:cs="Arial"/>
          <w:color w:val="000000"/>
        </w:rPr>
        <w:t xml:space="preserve">The SC can use the GHG bid adder to dynamically modify the </w:t>
      </w:r>
      <w:r w:rsidR="00AB4C0B">
        <w:rPr>
          <w:rFonts w:eastAsia="Times New Roman" w:cs="Arial"/>
          <w:color w:val="000000"/>
        </w:rPr>
        <w:t xml:space="preserve">committed </w:t>
      </w:r>
      <w:r w:rsidRPr="001A5B7F">
        <w:rPr>
          <w:rFonts w:eastAsia="Times New Roman" w:cs="Arial"/>
          <w:color w:val="000000"/>
        </w:rPr>
        <w:t xml:space="preserve">capacity they want to make available to the GHG area on an hourly basis. </w:t>
      </w:r>
    </w:p>
    <w:p w14:paraId="773BAB3C" w14:textId="6A94BC07" w:rsidR="000E45E3" w:rsidRDefault="000E45E3" w:rsidP="001A5B7F">
      <w:r>
        <w:t xml:space="preserve">The example in </w:t>
      </w:r>
      <w:r w:rsidR="00AB4C0B">
        <w:t>the table</w:t>
      </w:r>
      <w:r w:rsidR="001A5B7F" w:rsidRPr="00094B7F">
        <w:t xml:space="preserve"> below </w:t>
      </w:r>
      <w:r w:rsidR="001A5B7F">
        <w:t xml:space="preserve">illustrates how </w:t>
      </w:r>
      <w:r>
        <w:t xml:space="preserve">an SC can use the </w:t>
      </w:r>
      <w:r w:rsidR="001A5B7F">
        <w:t xml:space="preserve">GHG bid </w:t>
      </w:r>
      <w:r>
        <w:t>to modify the</w:t>
      </w:r>
      <w:r w:rsidR="001A5B7F">
        <w:t xml:space="preserve"> eligibility of committed capacity</w:t>
      </w:r>
      <w:r>
        <w:t>.</w:t>
      </w:r>
      <w:r w:rsidR="00AB4C0B">
        <w:t xml:space="preserve"> </w:t>
      </w:r>
      <w:r>
        <w:t xml:space="preserve">The example shows a resource with 100MW upper economic limit (UEL). </w:t>
      </w:r>
    </w:p>
    <w:p w14:paraId="1E0B314B" w14:textId="77777777" w:rsidR="000E45E3" w:rsidRDefault="000E45E3" w:rsidP="000E45E3">
      <w:pPr>
        <w:pStyle w:val="ListParagraph"/>
        <w:numPr>
          <w:ilvl w:val="0"/>
          <w:numId w:val="46"/>
        </w:numPr>
      </w:pPr>
      <w:r w:rsidRPr="00EC76D2">
        <w:rPr>
          <w:b/>
          <w:bCs/>
        </w:rPr>
        <w:t>Capacity eligible to receive a GHG reference schedule is the UEL – registered committed capacity.</w:t>
      </w:r>
      <w:r>
        <w:t xml:space="preserve"> Committed capacity will receive a 0MW reference schedule. Capacity not registered as committed capacity will be considered in the GHG reference pass. </w:t>
      </w:r>
    </w:p>
    <w:p w14:paraId="6DA65E62" w14:textId="77777777" w:rsidR="000E45E3" w:rsidRDefault="000E45E3" w:rsidP="00EC76D2">
      <w:pPr>
        <w:pStyle w:val="ListParagraph"/>
      </w:pPr>
    </w:p>
    <w:p w14:paraId="42042664" w14:textId="1E138325" w:rsidR="000E45E3" w:rsidRPr="00EC76D2" w:rsidRDefault="000E45E3" w:rsidP="00EC76D2">
      <w:pPr>
        <w:pStyle w:val="ListParagraph"/>
        <w:numPr>
          <w:ilvl w:val="0"/>
          <w:numId w:val="46"/>
        </w:numPr>
        <w:rPr>
          <w:b/>
          <w:bCs/>
        </w:rPr>
      </w:pPr>
      <w:r w:rsidRPr="000E45E3">
        <w:rPr>
          <w:b/>
          <w:bCs/>
        </w:rPr>
        <w:t>Capacity eligible for attribution is the UEL –</w:t>
      </w:r>
      <w:r w:rsidRPr="00EC76D2">
        <w:rPr>
          <w:b/>
          <w:bCs/>
        </w:rPr>
        <w:t xml:space="preserve"> GHG reference schedule. </w:t>
      </w:r>
      <w:r w:rsidRPr="00EC76D2">
        <w:rPr>
          <w:b/>
          <w:bCs/>
        </w:rPr>
        <w:br/>
      </w:r>
    </w:p>
    <w:p w14:paraId="05F23F25" w14:textId="3A79A7CE" w:rsidR="000E45E3" w:rsidRPr="003437CF" w:rsidRDefault="000E45E3" w:rsidP="000E45E3">
      <w:pPr>
        <w:rPr>
          <w:rFonts w:eastAsia="Times New Roman" w:cs="Arial"/>
          <w:color w:val="000000"/>
        </w:rPr>
      </w:pPr>
      <w:r w:rsidRPr="000E45E3">
        <w:rPr>
          <w:noProof/>
        </w:rPr>
        <w:lastRenderedPageBreak/>
        <w:drawing>
          <wp:inline distT="0" distB="0" distL="0" distR="0" wp14:anchorId="3042E0F4" wp14:editId="742E215A">
            <wp:extent cx="5486400" cy="2139950"/>
            <wp:effectExtent l="0" t="0" r="0" b="0"/>
            <wp:docPr id="1541954409"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541954409" name=""/>
                    <pic:cNvPicPr/>
                  </pic:nvPicPr>
                  <pic:blipFill>
                    <a:blip r:embed="rId48"/>
                    <a:stretch>
                      <a:fillRect/>
                    </a:stretch>
                  </pic:blipFill>
                  <pic:spPr>
                    <a:xfrm>
                      <a:off x="0" y="0"/>
                      <a:ext cx="5486400" cy="2139950"/>
                    </a:xfrm>
                    <a:prstGeom prst="rect">
                      <a:avLst/>
                    </a:prstGeom>
                  </pic:spPr>
                </pic:pic>
              </a:graphicData>
            </a:graphic>
          </wp:inline>
        </w:drawing>
      </w:r>
    </w:p>
    <w:p w14:paraId="36D7EF8B" w14:textId="12786442" w:rsidR="000E45E3" w:rsidRDefault="0097709E" w:rsidP="000E45E3">
      <w:r>
        <w:t xml:space="preserve">In </w:t>
      </w:r>
      <w:r w:rsidR="000E45E3" w:rsidRPr="00094B7F">
        <w:t>Examples 1-4</w:t>
      </w:r>
      <w:r>
        <w:t xml:space="preserve">, the </w:t>
      </w:r>
      <w:r w:rsidR="00841245">
        <w:t>full</w:t>
      </w:r>
      <w:r>
        <w:t xml:space="preserve"> capacity </w:t>
      </w:r>
      <w:r w:rsidR="00841245">
        <w:t xml:space="preserve">of the resource, </w:t>
      </w:r>
      <w:r>
        <w:t>up to</w:t>
      </w:r>
      <w:r w:rsidR="00841245">
        <w:t xml:space="preserve"> </w:t>
      </w:r>
      <w:proofErr w:type="spellStart"/>
      <w:r w:rsidR="00841245">
        <w:t>it’s</w:t>
      </w:r>
      <w:proofErr w:type="spellEnd"/>
      <w:r>
        <w:t xml:space="preserve"> UEL</w:t>
      </w:r>
      <w:r w:rsidR="00841245">
        <w:t>, is registered</w:t>
      </w:r>
      <w:r>
        <w:t xml:space="preserve"> as committed capacity. These examples</w:t>
      </w:r>
      <w:r w:rsidR="000E45E3" w:rsidRPr="00094B7F">
        <w:t xml:space="preserve"> illustrate how an SC can flexibly manage a load obligation by submitting the maximum potential capacity commitment in GRDT, and using the GHG bid to dynamically</w:t>
      </w:r>
      <w:r w:rsidR="000E45E3">
        <w:t xml:space="preserve"> modify</w:t>
      </w:r>
      <w:r w:rsidR="000E45E3" w:rsidRPr="00094B7F">
        <w:t xml:space="preserve"> the precise MW commitment on an hourly basis.  </w:t>
      </w:r>
      <w:r>
        <w:t xml:space="preserve">In example 1, the SC offers the full committed capacity into the GHG area with a GHG bid adder. In example 4, the SC does not offer the committed capacity and will not receive a GHG attribution. </w:t>
      </w:r>
    </w:p>
    <w:p w14:paraId="0BE40CBC" w14:textId="63D98A9C" w:rsidR="001F012B" w:rsidRPr="00EC76D2" w:rsidRDefault="001F012B" w:rsidP="003F6B74">
      <w:pPr>
        <w:pStyle w:val="ListParagraph"/>
        <w:numPr>
          <w:ilvl w:val="0"/>
          <w:numId w:val="48"/>
        </w:numPr>
        <w:rPr>
          <w:rFonts w:eastAsia="Times New Roman" w:cs="Arial"/>
          <w:b/>
          <w:bCs/>
          <w:color w:val="000000"/>
        </w:rPr>
      </w:pPr>
      <w:r w:rsidRPr="00EC76D2">
        <w:rPr>
          <w:rFonts w:eastAsia="Times New Roman" w:cs="Arial"/>
          <w:b/>
          <w:bCs/>
          <w:color w:val="000000"/>
        </w:rPr>
        <w:t xml:space="preserve">Committed capacity that is not offered with a GHG bid adder, as in example 4 above, will not be considered for attribution. </w:t>
      </w:r>
    </w:p>
    <w:p w14:paraId="1F0FEC88" w14:textId="5FC1857C" w:rsidR="0097709E" w:rsidRDefault="0097709E" w:rsidP="001F012B">
      <w:pPr>
        <w:rPr>
          <w:rFonts w:eastAsia="Times New Roman" w:cs="Arial"/>
          <w:color w:val="000000"/>
        </w:rPr>
      </w:pPr>
      <w:r>
        <w:rPr>
          <w:rFonts w:eastAsia="Times New Roman" w:cs="Arial"/>
          <w:color w:val="000000"/>
        </w:rPr>
        <w:t xml:space="preserve">In example 5, the resource is partially registered as committed capacity. If the full UEL of the resource is bid with a GHG bid adder, the portion that is registered as committed capacity (49MW) will not receive a GHG reference schedule. The resource may receive up to 51MW GHG reference schedule. The 49MW of committed capacity plus any remaining capacity that does not receive a reference schedule is </w:t>
      </w:r>
      <w:r w:rsidR="00841245">
        <w:rPr>
          <w:rFonts w:eastAsia="Times New Roman" w:cs="Arial"/>
          <w:color w:val="000000"/>
        </w:rPr>
        <w:t xml:space="preserve">then </w:t>
      </w:r>
      <w:r>
        <w:rPr>
          <w:rFonts w:eastAsia="Times New Roman" w:cs="Arial"/>
          <w:color w:val="000000"/>
        </w:rPr>
        <w:t xml:space="preserve">eligible for GHG attribution. </w:t>
      </w:r>
    </w:p>
    <w:p w14:paraId="77DA2183" w14:textId="5FE43245" w:rsidR="001A5B7F" w:rsidRPr="00AD49C6" w:rsidRDefault="0097709E" w:rsidP="001A5B7F">
      <w:pPr>
        <w:rPr>
          <w:rFonts w:eastAsia="Times New Roman" w:cs="Arial"/>
          <w:color w:val="000000"/>
        </w:rPr>
      </w:pPr>
      <w:r>
        <w:rPr>
          <w:rFonts w:eastAsia="Times New Roman" w:cs="Arial"/>
          <w:color w:val="000000"/>
        </w:rPr>
        <w:t>In examples 6-9, the resource is not registered as committed capacity</w:t>
      </w:r>
      <w:r w:rsidR="00841245">
        <w:rPr>
          <w:rFonts w:eastAsia="Times New Roman" w:cs="Arial"/>
          <w:color w:val="000000"/>
        </w:rPr>
        <w:t>. T</w:t>
      </w:r>
      <w:r>
        <w:rPr>
          <w:rFonts w:eastAsia="Times New Roman" w:cs="Arial"/>
          <w:color w:val="000000"/>
        </w:rPr>
        <w:t xml:space="preserve">he capacity eligible for GHG attribution depends entirely on the results of the GHG reference pass. </w:t>
      </w:r>
    </w:p>
    <w:p w14:paraId="21F8C59C" w14:textId="77777777" w:rsidR="0076199F" w:rsidRDefault="0076199F" w:rsidP="001A5B7F"/>
    <w:p w14:paraId="25BB1A30" w14:textId="48D36E9E" w:rsidR="0076199F" w:rsidRPr="003F6B74" w:rsidRDefault="00890705" w:rsidP="00AD49C6">
      <w:pPr>
        <w:pStyle w:val="Heading2"/>
        <w:numPr>
          <w:ilvl w:val="1"/>
          <w:numId w:val="3"/>
        </w:numPr>
        <w:rPr>
          <w:b/>
          <w:bCs/>
        </w:rPr>
      </w:pPr>
      <w:bookmarkStart w:id="39" w:name="_Toc241163082"/>
      <w:r w:rsidRPr="003F6B74">
        <w:rPr>
          <w:b/>
          <w:bCs/>
        </w:rPr>
        <w:t>Scheduling at GHG Ties</w:t>
      </w:r>
      <w:bookmarkEnd w:id="39"/>
      <w:r w:rsidRPr="003F6B74">
        <w:rPr>
          <w:b/>
          <w:bCs/>
        </w:rPr>
        <w:t xml:space="preserve"> </w:t>
      </w:r>
    </w:p>
    <w:p w14:paraId="32DD1CBA" w14:textId="77777777" w:rsidR="00B93768" w:rsidRPr="00B476BE" w:rsidRDefault="00B93768" w:rsidP="00B476BE">
      <w:pPr>
        <w:spacing w:after="0" w:line="300" w:lineRule="atLeast"/>
        <w:rPr>
          <w:rFonts w:ascii="Segoe UI" w:eastAsia="Times New Roman" w:hAnsi="Segoe UI" w:cs="Segoe UI"/>
          <w:b/>
          <w:bCs/>
          <w:color w:val="FF0000"/>
          <w:sz w:val="21"/>
          <w:szCs w:val="21"/>
        </w:rPr>
      </w:pPr>
      <w:r w:rsidRPr="00B476BE">
        <w:rPr>
          <w:rFonts w:ascii="Segoe UI" w:eastAsia="Times New Roman" w:hAnsi="Segoe UI" w:cs="Segoe UI"/>
          <w:b/>
          <w:bCs/>
          <w:color w:val="FF0000"/>
          <w:sz w:val="21"/>
          <w:szCs w:val="21"/>
        </w:rPr>
        <w:t>This section is under development and will be updated as conditions evolve.</w:t>
      </w:r>
    </w:p>
    <w:p w14:paraId="48E83951" w14:textId="77777777" w:rsidR="007850E6" w:rsidRPr="007850E6" w:rsidRDefault="007850E6" w:rsidP="007850E6">
      <w:pPr>
        <w:pStyle w:val="ListParagraph"/>
        <w:ind w:left="790"/>
      </w:pPr>
    </w:p>
    <w:p w14:paraId="7E247CDC" w14:textId="21BECF73" w:rsidR="00B46211" w:rsidRDefault="00B46211" w:rsidP="00AD49C6">
      <w:pPr>
        <w:pStyle w:val="Heading1"/>
        <w:numPr>
          <w:ilvl w:val="0"/>
          <w:numId w:val="3"/>
        </w:numPr>
        <w:rPr>
          <w:b/>
          <w:bCs/>
        </w:rPr>
      </w:pPr>
      <w:bookmarkStart w:id="40" w:name="_Toc241163083"/>
      <w:r>
        <w:rPr>
          <w:b/>
          <w:bCs/>
        </w:rPr>
        <w:t>Reporting</w:t>
      </w:r>
      <w:bookmarkEnd w:id="40"/>
      <w:r>
        <w:rPr>
          <w:b/>
          <w:bCs/>
        </w:rPr>
        <w:t xml:space="preserve"> </w:t>
      </w:r>
    </w:p>
    <w:p w14:paraId="241F865E" w14:textId="77777777" w:rsidR="00B93768" w:rsidRDefault="00B93768" w:rsidP="00B476BE">
      <w:pPr>
        <w:spacing w:after="0" w:line="300" w:lineRule="atLeast"/>
        <w:rPr>
          <w:rFonts w:ascii="Segoe UI" w:eastAsia="Times New Roman" w:hAnsi="Segoe UI" w:cs="Segoe UI"/>
          <w:b/>
          <w:bCs/>
          <w:color w:val="FF0000"/>
          <w:sz w:val="21"/>
          <w:szCs w:val="21"/>
        </w:rPr>
      </w:pPr>
      <w:r w:rsidRPr="00B476BE">
        <w:rPr>
          <w:rFonts w:ascii="Segoe UI" w:eastAsia="Times New Roman" w:hAnsi="Segoe UI" w:cs="Segoe UI"/>
          <w:b/>
          <w:bCs/>
          <w:color w:val="FF0000"/>
          <w:sz w:val="21"/>
          <w:szCs w:val="21"/>
        </w:rPr>
        <w:t>This section is under development and will be updated as conditions evolve.</w:t>
      </w:r>
    </w:p>
    <w:p w14:paraId="79DE9A82" w14:textId="77777777" w:rsidR="000576B8" w:rsidRDefault="000576B8" w:rsidP="00B476BE">
      <w:pPr>
        <w:spacing w:after="0" w:line="300" w:lineRule="atLeast"/>
        <w:rPr>
          <w:rFonts w:ascii="Segoe UI" w:eastAsia="Times New Roman" w:hAnsi="Segoe UI" w:cs="Segoe UI"/>
          <w:b/>
          <w:bCs/>
          <w:color w:val="FF0000"/>
          <w:sz w:val="21"/>
          <w:szCs w:val="21"/>
        </w:rPr>
      </w:pPr>
    </w:p>
    <w:p w14:paraId="39EA4881" w14:textId="77777777" w:rsidR="000576B8" w:rsidRPr="00B476BE" w:rsidRDefault="000576B8" w:rsidP="00B476BE">
      <w:pPr>
        <w:spacing w:after="0" w:line="300" w:lineRule="atLeast"/>
        <w:rPr>
          <w:rFonts w:ascii="Segoe UI" w:eastAsia="Times New Roman" w:hAnsi="Segoe UI" w:cs="Segoe UI"/>
          <w:b/>
          <w:bCs/>
          <w:sz w:val="21"/>
          <w:szCs w:val="21"/>
        </w:rPr>
      </w:pPr>
    </w:p>
    <w:p w14:paraId="147D78F7" w14:textId="4FDD896C" w:rsidR="00FC5A83" w:rsidRDefault="00FC5A83" w:rsidP="00AD49C6">
      <w:pPr>
        <w:pStyle w:val="Heading1"/>
        <w:numPr>
          <w:ilvl w:val="0"/>
          <w:numId w:val="3"/>
        </w:numPr>
      </w:pPr>
      <w:r>
        <w:br w:type="page"/>
      </w:r>
    </w:p>
    <w:p w14:paraId="755F738B" w14:textId="5F2AB2C9" w:rsidR="00890705" w:rsidRDefault="00FC5A83" w:rsidP="00890705">
      <w:pPr>
        <w:pStyle w:val="Heading1"/>
      </w:pPr>
      <w:bookmarkStart w:id="41" w:name="_Toc241163084"/>
      <w:r>
        <w:lastRenderedPageBreak/>
        <w:t>Appendix</w:t>
      </w:r>
      <w:r w:rsidR="001B6EE9">
        <w:t xml:space="preserve"> A: LMP Decomposition Updates as of 05/01/202</w:t>
      </w:r>
      <w:r w:rsidR="00EC76D2">
        <w:t>6</w:t>
      </w:r>
      <w:bookmarkEnd w:id="41"/>
    </w:p>
    <w:p w14:paraId="0EFB77E1" w14:textId="77777777" w:rsidR="00890705" w:rsidRPr="00890705" w:rsidRDefault="00890705" w:rsidP="00890705"/>
    <w:p w14:paraId="3330F84A" w14:textId="40CC277B" w:rsidR="00FC5A83" w:rsidRDefault="00FC5A83" w:rsidP="00FC5A83">
      <w:r>
        <w:t>The method of LMP decomposition and location of GHG information has changed</w:t>
      </w:r>
      <w:r w:rsidR="000E4571">
        <w:t>.</w:t>
      </w:r>
      <w:r>
        <w:t xml:space="preserve"> </w:t>
      </w:r>
    </w:p>
    <w:p w14:paraId="0EB133B6" w14:textId="77777777" w:rsidR="000E4571" w:rsidRPr="00004FCB" w:rsidRDefault="000E4571" w:rsidP="000E4571">
      <w:pPr>
        <w:pStyle w:val="ListParagraph"/>
        <w:numPr>
          <w:ilvl w:val="0"/>
          <w:numId w:val="48"/>
        </w:numPr>
        <w:rPr>
          <w:b/>
          <w:bCs/>
        </w:rPr>
      </w:pPr>
      <w:r w:rsidRPr="00004FCB">
        <w:rPr>
          <w:b/>
          <w:bCs/>
        </w:rPr>
        <w:t xml:space="preserve">Before May 1, 2026 enhancements, the MC-GHG was visible as part of WEIM entity LMPs on OASIS and in CMRI. </w:t>
      </w:r>
    </w:p>
    <w:p w14:paraId="78B1EA99" w14:textId="3DCB68B7" w:rsidR="00FC5A83" w:rsidRDefault="00FC5A83" w:rsidP="00FC5A83">
      <w:r>
        <w:t xml:space="preserve">Prior to EDAM go-live, LMPs were based on the system marginal energy cost (SMEC) measured at a reference bus in California. Due to the location of the reference bus, GHG was embedded in the SMEC. </w:t>
      </w:r>
      <w:r w:rsidR="000E4571">
        <w:t>The MC-</w:t>
      </w:r>
      <w:r>
        <w:t xml:space="preserve">GHG </w:t>
      </w:r>
      <w:r w:rsidR="000E4571">
        <w:t xml:space="preserve">component </w:t>
      </w:r>
      <w:r>
        <w:t xml:space="preserve">had to be subtracted out to calculate LMPs for non-GHG </w:t>
      </w:r>
      <w:r w:rsidR="00684E49">
        <w:t>areas</w:t>
      </w:r>
      <w:r w:rsidR="000E4571">
        <w:t>,</w:t>
      </w:r>
      <w:r w:rsidR="00684E49">
        <w:t xml:space="preserve"> but</w:t>
      </w:r>
      <w:r>
        <w:t xml:space="preserve"> added back in again </w:t>
      </w:r>
      <w:r w:rsidR="000E4571">
        <w:t xml:space="preserve">to represent the total award </w:t>
      </w:r>
      <w:r>
        <w:t xml:space="preserve">for attributed resources in non-GHG areas. </w:t>
      </w:r>
    </w:p>
    <w:p w14:paraId="297E9378" w14:textId="77777777" w:rsidR="000E4571" w:rsidRPr="00004FCB" w:rsidRDefault="000E4571" w:rsidP="000E4571">
      <w:pPr>
        <w:pStyle w:val="ListParagraph"/>
        <w:numPr>
          <w:ilvl w:val="0"/>
          <w:numId w:val="48"/>
        </w:numPr>
        <w:rPr>
          <w:b/>
          <w:bCs/>
        </w:rPr>
      </w:pPr>
      <w:r w:rsidRPr="00004FCB">
        <w:rPr>
          <w:b/>
          <w:bCs/>
        </w:rPr>
        <w:t>Today, the MC-GHG is posted separately on OASIS and in CMRI</w:t>
      </w:r>
    </w:p>
    <w:p w14:paraId="5C81E6DE" w14:textId="10C230A5" w:rsidR="00FC5A83" w:rsidRDefault="00FC5A83" w:rsidP="00FC5A83">
      <w:r>
        <w:t>Today, LMPs are decomposed from a marginal energy cost (MEC) for each BAA. The MEC is the shadow price of the BAA’s power balance constraint. The MC-GHG is calculated the same way as before</w:t>
      </w:r>
      <w:r w:rsidR="000E4571">
        <w:t>, as the shadow price of the GHG import allocation constraint,</w:t>
      </w:r>
      <w:r>
        <w:t xml:space="preserve"> but printed separately from LMPs in non-GHG areas. This simplifies </w:t>
      </w:r>
      <w:r w:rsidR="000E4571">
        <w:t>pricing and settlement calculations</w:t>
      </w:r>
      <w:r>
        <w:t xml:space="preserve"> without </w:t>
      </w:r>
      <w:r w:rsidR="000E4571">
        <w:t xml:space="preserve">impacting outcomes.  </w:t>
      </w:r>
      <w:r>
        <w:t xml:space="preserve">   </w:t>
      </w:r>
    </w:p>
    <w:p w14:paraId="6DEE0A1F" w14:textId="61E1AB2C" w:rsidR="000E4571" w:rsidRDefault="000E4571" w:rsidP="000E4571">
      <w:r>
        <w:t xml:space="preserve">The policy and logic of GHG awards, charges, and settlement have not changed. Resources with a GHG compliance obligation—resources dispatched in the GHG area, and resources attributed to the GHG area—are similarly awarded the MC-GHG. Load outside a GHG area is never charged the MC-GHG. </w:t>
      </w:r>
    </w:p>
    <w:p w14:paraId="2E3DAA8C" w14:textId="677407CF" w:rsidR="00FC5A83" w:rsidRDefault="00FC5A83" w:rsidP="00004FCB">
      <w:r>
        <w:t xml:space="preserve">The chart below offers a simplified example of LMP decomposition based on a single SMEC and BAA-specific MECs. </w:t>
      </w:r>
    </w:p>
    <w:p w14:paraId="40FF2EF9" w14:textId="2021E888" w:rsidR="00AB5E84" w:rsidRDefault="00AB5E84">
      <w:r>
        <w:br w:type="page"/>
      </w:r>
    </w:p>
    <w:p w14:paraId="0F4FAEA7" w14:textId="7AD1FCB5" w:rsidR="00AB5E84" w:rsidRDefault="00AB5E84" w:rsidP="00AB5E84">
      <w:pPr>
        <w:pStyle w:val="Heading1"/>
      </w:pPr>
      <w:bookmarkStart w:id="42" w:name="_Toc241163085"/>
      <w:r>
        <w:lastRenderedPageBreak/>
        <w:t>Appendix B: Acronyms</w:t>
      </w:r>
      <w:bookmarkEnd w:id="42"/>
    </w:p>
    <w:p w14:paraId="4FE25DDB" w14:textId="77777777" w:rsidR="002215C8" w:rsidRPr="002F6D4D" w:rsidRDefault="002215C8" w:rsidP="00ED2F38">
      <w:pPr>
        <w:rPr>
          <w:rFonts w:ascii="Arial" w:hAnsi="Arial" w:cs="Arial"/>
          <w:b/>
          <w:bCs/>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00" w:firstRow="0" w:lastRow="0" w:firstColumn="0" w:lastColumn="0" w:noHBand="0" w:noVBand="0"/>
      </w:tblPr>
      <w:tblGrid>
        <w:gridCol w:w="2594"/>
        <w:gridCol w:w="6036"/>
      </w:tblGrid>
      <w:tr w:rsidR="002215C8" w:rsidRPr="002F6D4D" w14:paraId="6293219C" w14:textId="77777777" w:rsidTr="00B476BE">
        <w:tc>
          <w:tcPr>
            <w:tcW w:w="2594" w:type="dxa"/>
            <w:shd w:val="clear" w:color="auto" w:fill="E6E6E6"/>
          </w:tcPr>
          <w:p w14:paraId="18B9E7CB" w14:textId="77777777" w:rsidR="002215C8" w:rsidRPr="002F6D4D" w:rsidRDefault="002215C8" w:rsidP="00ED2F38">
            <w:pPr>
              <w:rPr>
                <w:rFonts w:ascii="Arial" w:hAnsi="Arial" w:cs="Arial"/>
                <w:b/>
                <w:bCs/>
              </w:rPr>
            </w:pPr>
            <w:r w:rsidRPr="002F6D4D">
              <w:rPr>
                <w:rFonts w:ascii="Arial" w:hAnsi="Arial" w:cs="Arial"/>
                <w:b/>
                <w:bCs/>
              </w:rPr>
              <w:t>Term/Acronym</w:t>
            </w:r>
          </w:p>
        </w:tc>
        <w:tc>
          <w:tcPr>
            <w:tcW w:w="6036" w:type="dxa"/>
            <w:shd w:val="clear" w:color="auto" w:fill="E6E6E6"/>
          </w:tcPr>
          <w:p w14:paraId="2EFE085A" w14:textId="77777777" w:rsidR="002215C8" w:rsidRPr="002F6D4D" w:rsidRDefault="002215C8" w:rsidP="00ED2F38">
            <w:pPr>
              <w:rPr>
                <w:rFonts w:ascii="Arial" w:hAnsi="Arial" w:cs="Arial"/>
                <w:b/>
                <w:bCs/>
              </w:rPr>
            </w:pPr>
            <w:r w:rsidRPr="002F6D4D">
              <w:rPr>
                <w:rFonts w:ascii="Arial" w:hAnsi="Arial" w:cs="Arial"/>
                <w:b/>
                <w:bCs/>
              </w:rPr>
              <w:t>Definition</w:t>
            </w:r>
          </w:p>
        </w:tc>
      </w:tr>
      <w:tr w:rsidR="002215C8" w:rsidRPr="002F6D4D" w14:paraId="49C28E02" w14:textId="77777777" w:rsidTr="00B476BE">
        <w:tc>
          <w:tcPr>
            <w:tcW w:w="2594" w:type="dxa"/>
          </w:tcPr>
          <w:p w14:paraId="417D515D" w14:textId="7C2B1F80" w:rsidR="002215C8" w:rsidRPr="003437CF" w:rsidRDefault="0054732C" w:rsidP="00ED2F38">
            <w:pPr>
              <w:rPr>
                <w:rFonts w:cs="Arial"/>
              </w:rPr>
            </w:pPr>
            <w:r w:rsidRPr="003437CF">
              <w:t>ACS</w:t>
            </w:r>
          </w:p>
        </w:tc>
        <w:tc>
          <w:tcPr>
            <w:tcW w:w="6036" w:type="dxa"/>
          </w:tcPr>
          <w:p w14:paraId="7FA721A4" w14:textId="3CA317E4" w:rsidR="002215C8" w:rsidRPr="003437CF" w:rsidRDefault="0054732C" w:rsidP="00ED2F38">
            <w:pPr>
              <w:rPr>
                <w:rFonts w:cs="Arial"/>
              </w:rPr>
            </w:pPr>
            <w:r w:rsidRPr="003437CF">
              <w:t>Asset Controlling Supplier</w:t>
            </w:r>
          </w:p>
        </w:tc>
      </w:tr>
      <w:tr w:rsidR="002215C8" w:rsidRPr="002F6D4D" w14:paraId="5F738BC9" w14:textId="77777777" w:rsidTr="00B476BE">
        <w:tc>
          <w:tcPr>
            <w:tcW w:w="2594" w:type="dxa"/>
          </w:tcPr>
          <w:p w14:paraId="47CEBF43" w14:textId="4C3C6B65" w:rsidR="002215C8" w:rsidRPr="003437CF" w:rsidRDefault="0054732C" w:rsidP="00ED2F38">
            <w:pPr>
              <w:rPr>
                <w:rFonts w:cs="Arial"/>
              </w:rPr>
            </w:pPr>
            <w:r w:rsidRPr="003437CF">
              <w:rPr>
                <w:rFonts w:cs="Arial"/>
              </w:rPr>
              <w:t>BAA</w:t>
            </w:r>
          </w:p>
        </w:tc>
        <w:tc>
          <w:tcPr>
            <w:tcW w:w="6036" w:type="dxa"/>
          </w:tcPr>
          <w:p w14:paraId="618C53B1" w14:textId="714516B0" w:rsidR="002215C8" w:rsidRPr="003437CF" w:rsidRDefault="0054732C" w:rsidP="00ED2F38">
            <w:r w:rsidRPr="003437CF">
              <w:t>BAA Balancing Authority Area</w:t>
            </w:r>
          </w:p>
        </w:tc>
      </w:tr>
      <w:tr w:rsidR="002215C8" w:rsidRPr="002F6D4D" w14:paraId="542A6BF3" w14:textId="77777777" w:rsidTr="00B476BE">
        <w:tc>
          <w:tcPr>
            <w:tcW w:w="2594" w:type="dxa"/>
          </w:tcPr>
          <w:p w14:paraId="6EC679BB" w14:textId="4428D027" w:rsidR="002215C8" w:rsidRPr="003437CF" w:rsidRDefault="0054732C" w:rsidP="00ED2F38">
            <w:pPr>
              <w:rPr>
                <w:rFonts w:cs="Arial"/>
              </w:rPr>
            </w:pPr>
            <w:r w:rsidRPr="003437CF">
              <w:rPr>
                <w:rFonts w:cs="Arial"/>
              </w:rPr>
              <w:t>BPM</w:t>
            </w:r>
          </w:p>
        </w:tc>
        <w:tc>
          <w:tcPr>
            <w:tcW w:w="6036" w:type="dxa"/>
          </w:tcPr>
          <w:p w14:paraId="4F38E15C" w14:textId="46C26EEF" w:rsidR="002215C8" w:rsidRPr="003437CF" w:rsidRDefault="0054732C" w:rsidP="00ED2F38">
            <w:r w:rsidRPr="003437CF">
              <w:t>BPM Business Practice Manual</w:t>
            </w:r>
          </w:p>
        </w:tc>
      </w:tr>
      <w:tr w:rsidR="002215C8" w:rsidRPr="002F6D4D" w14:paraId="13EF549E" w14:textId="77777777" w:rsidTr="00B476BE">
        <w:tc>
          <w:tcPr>
            <w:tcW w:w="2594" w:type="dxa"/>
          </w:tcPr>
          <w:p w14:paraId="7A7C27D5" w14:textId="2C5BC2BD" w:rsidR="002215C8" w:rsidRPr="003437CF" w:rsidRDefault="0054732C" w:rsidP="00ED2F38">
            <w:pPr>
              <w:rPr>
                <w:rFonts w:cs="Arial"/>
              </w:rPr>
            </w:pPr>
            <w:r w:rsidRPr="003437CF">
              <w:rPr>
                <w:rFonts w:cs="Arial"/>
              </w:rPr>
              <w:t>CARB</w:t>
            </w:r>
          </w:p>
        </w:tc>
        <w:tc>
          <w:tcPr>
            <w:tcW w:w="6036" w:type="dxa"/>
          </w:tcPr>
          <w:p w14:paraId="08111F6D" w14:textId="538153CE" w:rsidR="002215C8" w:rsidRPr="003437CF" w:rsidRDefault="0054732C" w:rsidP="00ED2F38">
            <w:r w:rsidRPr="003437CF">
              <w:t>CARB California Air Resources Board</w:t>
            </w:r>
          </w:p>
        </w:tc>
      </w:tr>
      <w:tr w:rsidR="002215C8" w:rsidRPr="002F6D4D" w14:paraId="3CED4716" w14:textId="77777777" w:rsidTr="00B476BE">
        <w:tc>
          <w:tcPr>
            <w:tcW w:w="2594" w:type="dxa"/>
          </w:tcPr>
          <w:p w14:paraId="5F8DF7D4" w14:textId="7F6FEA45" w:rsidR="002215C8" w:rsidRPr="003437CF" w:rsidRDefault="0054732C" w:rsidP="00ED2F38">
            <w:pPr>
              <w:rPr>
                <w:rFonts w:cs="Arial"/>
              </w:rPr>
            </w:pPr>
            <w:r w:rsidRPr="003437CF">
              <w:rPr>
                <w:rFonts w:cs="Arial"/>
              </w:rPr>
              <w:t>CLAP</w:t>
            </w:r>
          </w:p>
        </w:tc>
        <w:tc>
          <w:tcPr>
            <w:tcW w:w="6036" w:type="dxa"/>
          </w:tcPr>
          <w:p w14:paraId="64697653" w14:textId="5EE7C9CB" w:rsidR="002215C8" w:rsidRPr="003437CF" w:rsidRDefault="0054732C" w:rsidP="00ED2F38">
            <w:r w:rsidRPr="003437CF">
              <w:t>CLAP Custom Load Aggregation Point</w:t>
            </w:r>
          </w:p>
        </w:tc>
      </w:tr>
      <w:tr w:rsidR="002215C8" w:rsidRPr="002F6D4D" w14:paraId="051D77B7" w14:textId="77777777" w:rsidTr="00B476BE">
        <w:tc>
          <w:tcPr>
            <w:tcW w:w="2594" w:type="dxa"/>
          </w:tcPr>
          <w:p w14:paraId="75CCF746" w14:textId="6658FD9C" w:rsidR="002215C8" w:rsidRPr="003437CF" w:rsidRDefault="0054732C" w:rsidP="00ED2F38">
            <w:pPr>
              <w:rPr>
                <w:rFonts w:cs="Arial"/>
              </w:rPr>
            </w:pPr>
            <w:r w:rsidRPr="003437CF">
              <w:rPr>
                <w:rFonts w:cs="Arial"/>
              </w:rPr>
              <w:t>CMRI</w:t>
            </w:r>
          </w:p>
        </w:tc>
        <w:tc>
          <w:tcPr>
            <w:tcW w:w="6036" w:type="dxa"/>
          </w:tcPr>
          <w:p w14:paraId="533721EE" w14:textId="0EA51F11" w:rsidR="002215C8" w:rsidRPr="003437CF" w:rsidRDefault="0054732C" w:rsidP="00ED2F38">
            <w:r w:rsidRPr="003437CF">
              <w:t>CMRI Customer Market Results Interface</w:t>
            </w:r>
          </w:p>
        </w:tc>
      </w:tr>
      <w:tr w:rsidR="002215C8" w:rsidRPr="002F6D4D" w14:paraId="0513D027" w14:textId="77777777" w:rsidTr="00B476BE">
        <w:tc>
          <w:tcPr>
            <w:tcW w:w="2594" w:type="dxa"/>
          </w:tcPr>
          <w:p w14:paraId="56864932" w14:textId="55F16066" w:rsidR="002215C8" w:rsidRPr="003437CF" w:rsidRDefault="0054732C" w:rsidP="00ED2F38">
            <w:pPr>
              <w:rPr>
                <w:rFonts w:cs="Arial"/>
              </w:rPr>
            </w:pPr>
            <w:r w:rsidRPr="003437CF">
              <w:rPr>
                <w:rFonts w:cs="Arial"/>
              </w:rPr>
              <w:t>DEB</w:t>
            </w:r>
          </w:p>
        </w:tc>
        <w:tc>
          <w:tcPr>
            <w:tcW w:w="6036" w:type="dxa"/>
          </w:tcPr>
          <w:p w14:paraId="78B2F953" w14:textId="5D9678E1" w:rsidR="002215C8" w:rsidRPr="003437CF" w:rsidRDefault="0054732C" w:rsidP="00ED2F38">
            <w:r w:rsidRPr="003437CF">
              <w:t>DEB Default Energy Bid</w:t>
            </w:r>
          </w:p>
        </w:tc>
      </w:tr>
      <w:tr w:rsidR="002215C8" w:rsidRPr="002F6D4D" w14:paraId="236424FF" w14:textId="77777777" w:rsidTr="00B476BE">
        <w:tc>
          <w:tcPr>
            <w:tcW w:w="2594" w:type="dxa"/>
          </w:tcPr>
          <w:p w14:paraId="64252A54" w14:textId="24506547" w:rsidR="002215C8" w:rsidRPr="003437CF" w:rsidRDefault="0054732C" w:rsidP="00ED2F38">
            <w:pPr>
              <w:rPr>
                <w:rFonts w:cs="Arial"/>
              </w:rPr>
            </w:pPr>
            <w:r w:rsidRPr="003437CF">
              <w:rPr>
                <w:rFonts w:cs="Arial"/>
              </w:rPr>
              <w:t>ECY</w:t>
            </w:r>
          </w:p>
        </w:tc>
        <w:tc>
          <w:tcPr>
            <w:tcW w:w="6036" w:type="dxa"/>
          </w:tcPr>
          <w:p w14:paraId="00D5C145" w14:textId="11EAF2F0" w:rsidR="002215C8" w:rsidRPr="003437CF" w:rsidRDefault="0054732C" w:rsidP="00ED2F38">
            <w:r w:rsidRPr="003437CF">
              <w:t>ECY Washington Department of Ecology</w:t>
            </w:r>
          </w:p>
        </w:tc>
      </w:tr>
      <w:tr w:rsidR="0054732C" w:rsidRPr="002F6D4D" w14:paraId="6D8E1A80" w14:textId="77777777" w:rsidTr="0054732C">
        <w:tc>
          <w:tcPr>
            <w:tcW w:w="2594" w:type="dxa"/>
          </w:tcPr>
          <w:p w14:paraId="059E4F6A" w14:textId="3E0E4805" w:rsidR="0054732C" w:rsidRPr="003437CF" w:rsidRDefault="0054732C" w:rsidP="00ED2F38">
            <w:pPr>
              <w:rPr>
                <w:rFonts w:cs="Arial"/>
              </w:rPr>
            </w:pPr>
            <w:r w:rsidRPr="003437CF">
              <w:rPr>
                <w:rFonts w:cs="Arial"/>
              </w:rPr>
              <w:t>EDAM</w:t>
            </w:r>
          </w:p>
        </w:tc>
        <w:tc>
          <w:tcPr>
            <w:tcW w:w="6036" w:type="dxa"/>
          </w:tcPr>
          <w:p w14:paraId="25594A8F" w14:textId="41FD537A" w:rsidR="0054732C" w:rsidRPr="003437CF" w:rsidRDefault="0054732C" w:rsidP="00ED2F38">
            <w:r w:rsidRPr="003437CF">
              <w:t>EDAM Extended Day-Ahead Market</w:t>
            </w:r>
          </w:p>
        </w:tc>
      </w:tr>
      <w:tr w:rsidR="00A50CB2" w:rsidRPr="002F6D4D" w14:paraId="51FF1361" w14:textId="77777777" w:rsidTr="0054732C">
        <w:tc>
          <w:tcPr>
            <w:tcW w:w="2594" w:type="dxa"/>
          </w:tcPr>
          <w:p w14:paraId="1ACD9B5A" w14:textId="2171CD2B" w:rsidR="00A50CB2" w:rsidRPr="003437CF" w:rsidRDefault="00A50CB2" w:rsidP="00ED2F38">
            <w:pPr>
              <w:rPr>
                <w:rFonts w:cs="Arial"/>
              </w:rPr>
            </w:pPr>
            <w:r w:rsidRPr="003437CF">
              <w:rPr>
                <w:rFonts w:cs="Arial"/>
              </w:rPr>
              <w:t>ELAP</w:t>
            </w:r>
          </w:p>
        </w:tc>
        <w:tc>
          <w:tcPr>
            <w:tcW w:w="6036" w:type="dxa"/>
          </w:tcPr>
          <w:p w14:paraId="5CCD7B46" w14:textId="0920D7F4" w:rsidR="00A50CB2" w:rsidRPr="003437CF" w:rsidRDefault="00A50CB2" w:rsidP="00ED2F38">
            <w:r w:rsidRPr="003437CF">
              <w:t>External Load Aggregation Point</w:t>
            </w:r>
          </w:p>
        </w:tc>
      </w:tr>
      <w:tr w:rsidR="002215C8" w:rsidRPr="002F6D4D" w14:paraId="732E2E9B" w14:textId="77777777" w:rsidTr="00B476BE">
        <w:tc>
          <w:tcPr>
            <w:tcW w:w="2594" w:type="dxa"/>
          </w:tcPr>
          <w:p w14:paraId="53EC1591" w14:textId="09398BF4" w:rsidR="002215C8" w:rsidRPr="003437CF" w:rsidRDefault="0054732C" w:rsidP="00ED2F38">
            <w:pPr>
              <w:rPr>
                <w:rFonts w:cs="Arial"/>
              </w:rPr>
            </w:pPr>
            <w:r w:rsidRPr="003437CF">
              <w:rPr>
                <w:rFonts w:cs="Arial"/>
              </w:rPr>
              <w:t>EN</w:t>
            </w:r>
          </w:p>
        </w:tc>
        <w:tc>
          <w:tcPr>
            <w:tcW w:w="6036" w:type="dxa"/>
          </w:tcPr>
          <w:p w14:paraId="2304333B" w14:textId="7A45806C" w:rsidR="002215C8" w:rsidRPr="003437CF" w:rsidRDefault="0054732C" w:rsidP="00ED2F38">
            <w:r w:rsidRPr="003437CF">
              <w:t>EN Energy</w:t>
            </w:r>
          </w:p>
        </w:tc>
      </w:tr>
      <w:tr w:rsidR="0054732C" w:rsidRPr="002F6D4D" w14:paraId="6F92E96F" w14:textId="77777777" w:rsidTr="00B476BE">
        <w:tc>
          <w:tcPr>
            <w:tcW w:w="2594" w:type="dxa"/>
          </w:tcPr>
          <w:p w14:paraId="6151BB67" w14:textId="173A58AC" w:rsidR="0054732C" w:rsidRPr="003437CF" w:rsidRDefault="0054732C" w:rsidP="00ED2F38">
            <w:pPr>
              <w:rPr>
                <w:rFonts w:cs="Arial"/>
              </w:rPr>
            </w:pPr>
            <w:r w:rsidRPr="003437CF">
              <w:rPr>
                <w:rFonts w:cs="Arial"/>
              </w:rPr>
              <w:t>ETSR</w:t>
            </w:r>
          </w:p>
        </w:tc>
        <w:tc>
          <w:tcPr>
            <w:tcW w:w="6036" w:type="dxa"/>
          </w:tcPr>
          <w:p w14:paraId="178F4D3D" w14:textId="73AB1B67" w:rsidR="0054732C" w:rsidRPr="003437CF" w:rsidRDefault="0054732C" w:rsidP="00ED2F38">
            <w:r w:rsidRPr="003437CF">
              <w:t>ETSR Energy Transfer System Resource</w:t>
            </w:r>
          </w:p>
        </w:tc>
      </w:tr>
      <w:tr w:rsidR="0054732C" w:rsidRPr="002F6D4D" w14:paraId="151239D9" w14:textId="77777777" w:rsidTr="00B476BE">
        <w:tc>
          <w:tcPr>
            <w:tcW w:w="2594" w:type="dxa"/>
          </w:tcPr>
          <w:p w14:paraId="72124414" w14:textId="5A75C3B2" w:rsidR="0054732C" w:rsidRPr="003437CF" w:rsidRDefault="0054732C" w:rsidP="00ED2F38">
            <w:pPr>
              <w:rPr>
                <w:rFonts w:cs="Arial"/>
              </w:rPr>
            </w:pPr>
            <w:r w:rsidRPr="003437CF">
              <w:rPr>
                <w:rFonts w:cs="Arial"/>
              </w:rPr>
              <w:t>GHG</w:t>
            </w:r>
          </w:p>
        </w:tc>
        <w:tc>
          <w:tcPr>
            <w:tcW w:w="6036" w:type="dxa"/>
          </w:tcPr>
          <w:p w14:paraId="41CA9DBD" w14:textId="033E6004" w:rsidR="0054732C" w:rsidRPr="003437CF" w:rsidRDefault="0054732C" w:rsidP="00ED2F38">
            <w:r w:rsidRPr="003437CF">
              <w:t>GHG Greenhouse Gas</w:t>
            </w:r>
          </w:p>
        </w:tc>
      </w:tr>
      <w:tr w:rsidR="0054732C" w:rsidRPr="002F6D4D" w14:paraId="511E72EF" w14:textId="77777777" w:rsidTr="00B476BE">
        <w:tc>
          <w:tcPr>
            <w:tcW w:w="2594" w:type="dxa"/>
          </w:tcPr>
          <w:p w14:paraId="7741F9AB" w14:textId="0C4B8FF6" w:rsidR="0054732C" w:rsidRPr="003437CF" w:rsidRDefault="0054732C" w:rsidP="00ED2F38">
            <w:pPr>
              <w:rPr>
                <w:rFonts w:cs="Arial"/>
              </w:rPr>
            </w:pPr>
            <w:r w:rsidRPr="003437CF">
              <w:rPr>
                <w:rFonts w:cs="Arial"/>
              </w:rPr>
              <w:t>GRDT</w:t>
            </w:r>
          </w:p>
        </w:tc>
        <w:tc>
          <w:tcPr>
            <w:tcW w:w="6036" w:type="dxa"/>
          </w:tcPr>
          <w:p w14:paraId="39140C08" w14:textId="49915A5D" w:rsidR="0054732C" w:rsidRPr="003437CF" w:rsidRDefault="0054732C" w:rsidP="00ED2F38">
            <w:r w:rsidRPr="003437CF">
              <w:t>GRDT Generator Resource Data Template</w:t>
            </w:r>
          </w:p>
        </w:tc>
      </w:tr>
      <w:tr w:rsidR="0054732C" w:rsidRPr="002F6D4D" w14:paraId="37921AE8" w14:textId="77777777" w:rsidTr="00B476BE">
        <w:tc>
          <w:tcPr>
            <w:tcW w:w="2594" w:type="dxa"/>
          </w:tcPr>
          <w:p w14:paraId="182C2779" w14:textId="53CDDF35" w:rsidR="0054732C" w:rsidRPr="003437CF" w:rsidRDefault="0054732C" w:rsidP="00ED2F38">
            <w:pPr>
              <w:rPr>
                <w:rFonts w:cs="Arial"/>
              </w:rPr>
            </w:pPr>
            <w:r w:rsidRPr="003437CF">
              <w:rPr>
                <w:rFonts w:cs="Arial"/>
              </w:rPr>
              <w:t>ICE</w:t>
            </w:r>
          </w:p>
        </w:tc>
        <w:tc>
          <w:tcPr>
            <w:tcW w:w="6036" w:type="dxa"/>
          </w:tcPr>
          <w:p w14:paraId="70F30EF7" w14:textId="5DA53D73" w:rsidR="0054732C" w:rsidRPr="003437CF" w:rsidRDefault="0054732C" w:rsidP="00ED2F38">
            <w:r w:rsidRPr="003437CF">
              <w:t>ICE International Exchange</w:t>
            </w:r>
          </w:p>
        </w:tc>
      </w:tr>
      <w:tr w:rsidR="0054732C" w:rsidRPr="002F6D4D" w14:paraId="4F27880E" w14:textId="77777777" w:rsidTr="00B476BE">
        <w:tc>
          <w:tcPr>
            <w:tcW w:w="2594" w:type="dxa"/>
          </w:tcPr>
          <w:p w14:paraId="7B1F15D0" w14:textId="6C5D51E2" w:rsidR="0054732C" w:rsidRPr="003437CF" w:rsidRDefault="0054732C" w:rsidP="00ED2F38">
            <w:pPr>
              <w:rPr>
                <w:rFonts w:cs="Arial"/>
              </w:rPr>
            </w:pPr>
            <w:r w:rsidRPr="003437CF">
              <w:rPr>
                <w:rFonts w:cs="Arial"/>
              </w:rPr>
              <w:t>IFM</w:t>
            </w:r>
          </w:p>
        </w:tc>
        <w:tc>
          <w:tcPr>
            <w:tcW w:w="6036" w:type="dxa"/>
          </w:tcPr>
          <w:p w14:paraId="7294BD1A" w14:textId="1B6EB313" w:rsidR="0054732C" w:rsidRPr="003437CF" w:rsidRDefault="0054732C" w:rsidP="00ED2F38">
            <w:r w:rsidRPr="003437CF">
              <w:t>IFM Integrated Forward Market</w:t>
            </w:r>
          </w:p>
        </w:tc>
      </w:tr>
      <w:tr w:rsidR="0054732C" w:rsidRPr="002F6D4D" w14:paraId="70418CE3" w14:textId="77777777" w:rsidTr="00B476BE">
        <w:tc>
          <w:tcPr>
            <w:tcW w:w="2594" w:type="dxa"/>
          </w:tcPr>
          <w:p w14:paraId="3A9B536F" w14:textId="77E5CCB7" w:rsidR="0054732C" w:rsidRPr="003437CF" w:rsidRDefault="0054732C" w:rsidP="00ED2F38">
            <w:pPr>
              <w:rPr>
                <w:rFonts w:cs="Arial"/>
              </w:rPr>
            </w:pPr>
            <w:r w:rsidRPr="003437CF">
              <w:rPr>
                <w:rFonts w:cs="Arial"/>
              </w:rPr>
              <w:t>LDF</w:t>
            </w:r>
          </w:p>
        </w:tc>
        <w:tc>
          <w:tcPr>
            <w:tcW w:w="6036" w:type="dxa"/>
          </w:tcPr>
          <w:p w14:paraId="73DC94B3" w14:textId="58003F36" w:rsidR="0054732C" w:rsidRPr="003437CF" w:rsidRDefault="0054732C" w:rsidP="00ED2F38">
            <w:r w:rsidRPr="003437CF">
              <w:t>LDF Load Distribution Factors</w:t>
            </w:r>
          </w:p>
        </w:tc>
      </w:tr>
      <w:tr w:rsidR="0054732C" w:rsidRPr="002F6D4D" w14:paraId="56625588" w14:textId="77777777" w:rsidTr="00B476BE">
        <w:tc>
          <w:tcPr>
            <w:tcW w:w="2594" w:type="dxa"/>
          </w:tcPr>
          <w:p w14:paraId="1DC6D608" w14:textId="114A846B" w:rsidR="0054732C" w:rsidRPr="003437CF" w:rsidRDefault="0054732C" w:rsidP="00ED2F38">
            <w:pPr>
              <w:rPr>
                <w:rFonts w:cs="Arial"/>
              </w:rPr>
            </w:pPr>
            <w:r w:rsidRPr="003437CF">
              <w:rPr>
                <w:rFonts w:cs="Arial"/>
              </w:rPr>
              <w:t>LMP</w:t>
            </w:r>
          </w:p>
        </w:tc>
        <w:tc>
          <w:tcPr>
            <w:tcW w:w="6036" w:type="dxa"/>
          </w:tcPr>
          <w:p w14:paraId="700DA43B" w14:textId="79B87B58" w:rsidR="0054732C" w:rsidRPr="003437CF" w:rsidRDefault="0054732C" w:rsidP="00ED2F38">
            <w:r w:rsidRPr="003437CF">
              <w:t>LMP Locational Marginal Price</w:t>
            </w:r>
          </w:p>
        </w:tc>
      </w:tr>
      <w:tr w:rsidR="0054732C" w:rsidRPr="002F6D4D" w14:paraId="789941F7" w14:textId="77777777" w:rsidTr="00B476BE">
        <w:tc>
          <w:tcPr>
            <w:tcW w:w="2594" w:type="dxa"/>
          </w:tcPr>
          <w:p w14:paraId="1578240A" w14:textId="7D68A701" w:rsidR="0054732C" w:rsidRPr="003437CF" w:rsidRDefault="0054732C" w:rsidP="00ED2F38">
            <w:pPr>
              <w:rPr>
                <w:rFonts w:cs="Arial"/>
              </w:rPr>
            </w:pPr>
            <w:r w:rsidRPr="003437CF">
              <w:rPr>
                <w:rFonts w:cs="Arial"/>
              </w:rPr>
              <w:t>MC-GHG</w:t>
            </w:r>
          </w:p>
        </w:tc>
        <w:tc>
          <w:tcPr>
            <w:tcW w:w="6036" w:type="dxa"/>
          </w:tcPr>
          <w:p w14:paraId="3D0B611C" w14:textId="07373085" w:rsidR="0054732C" w:rsidRPr="003437CF" w:rsidRDefault="0054732C" w:rsidP="00ED2F38">
            <w:r w:rsidRPr="003437CF">
              <w:t>MC-GHG Marginal Cost – Greenhouse Gas</w:t>
            </w:r>
          </w:p>
        </w:tc>
      </w:tr>
      <w:tr w:rsidR="0054732C" w:rsidRPr="002F6D4D" w14:paraId="0DA98D9A" w14:textId="77777777" w:rsidTr="00B476BE">
        <w:tc>
          <w:tcPr>
            <w:tcW w:w="2594" w:type="dxa"/>
          </w:tcPr>
          <w:p w14:paraId="2A8495EC" w14:textId="6A463F7A" w:rsidR="0054732C" w:rsidRPr="003437CF" w:rsidRDefault="00A74F57" w:rsidP="00ED2F38">
            <w:pPr>
              <w:rPr>
                <w:rFonts w:cs="Arial"/>
              </w:rPr>
            </w:pPr>
            <w:r w:rsidRPr="003437CF">
              <w:rPr>
                <w:rFonts w:cs="Arial"/>
              </w:rPr>
              <w:t>MEC</w:t>
            </w:r>
          </w:p>
        </w:tc>
        <w:tc>
          <w:tcPr>
            <w:tcW w:w="6036" w:type="dxa"/>
          </w:tcPr>
          <w:p w14:paraId="3B783582" w14:textId="4F1FC5E1" w:rsidR="0054732C" w:rsidRPr="003437CF" w:rsidRDefault="0054732C" w:rsidP="00ED2F38">
            <w:r w:rsidRPr="003437CF">
              <w:t>MEC Marginal Energy Cost</w:t>
            </w:r>
          </w:p>
        </w:tc>
      </w:tr>
      <w:tr w:rsidR="0054732C" w:rsidRPr="002F6D4D" w14:paraId="0B59A0A1" w14:textId="77777777" w:rsidTr="0054732C">
        <w:tc>
          <w:tcPr>
            <w:tcW w:w="2594" w:type="dxa"/>
          </w:tcPr>
          <w:p w14:paraId="75C603A9" w14:textId="5E559B21" w:rsidR="0054732C" w:rsidRPr="003437CF" w:rsidRDefault="00A74F57" w:rsidP="00ED2F38">
            <w:pPr>
              <w:rPr>
                <w:rFonts w:cs="Arial"/>
              </w:rPr>
            </w:pPr>
            <w:r w:rsidRPr="003437CF">
              <w:rPr>
                <w:rFonts w:cs="Arial"/>
              </w:rPr>
              <w:t>MRI-S</w:t>
            </w:r>
          </w:p>
        </w:tc>
        <w:tc>
          <w:tcPr>
            <w:tcW w:w="6036" w:type="dxa"/>
          </w:tcPr>
          <w:p w14:paraId="48875877" w14:textId="014C88F7" w:rsidR="0054732C" w:rsidRPr="003437CF" w:rsidRDefault="0054732C" w:rsidP="00ED2F38">
            <w:r w:rsidRPr="003437CF">
              <w:t>MRI-S Market Results Interface - Settlements</w:t>
            </w:r>
          </w:p>
        </w:tc>
      </w:tr>
      <w:tr w:rsidR="0054732C" w:rsidRPr="002F6D4D" w14:paraId="09A69D84" w14:textId="77777777" w:rsidTr="0054732C">
        <w:tc>
          <w:tcPr>
            <w:tcW w:w="2594" w:type="dxa"/>
          </w:tcPr>
          <w:p w14:paraId="0873FA56" w14:textId="344A9CC3" w:rsidR="0054732C" w:rsidRPr="003437CF" w:rsidRDefault="00A74F57" w:rsidP="00ED2F38">
            <w:pPr>
              <w:rPr>
                <w:rFonts w:cs="Arial"/>
              </w:rPr>
            </w:pPr>
            <w:r w:rsidRPr="003437CF">
              <w:rPr>
                <w:rFonts w:cs="Arial"/>
              </w:rPr>
              <w:t>OASIS</w:t>
            </w:r>
          </w:p>
        </w:tc>
        <w:tc>
          <w:tcPr>
            <w:tcW w:w="6036" w:type="dxa"/>
          </w:tcPr>
          <w:p w14:paraId="64577168" w14:textId="39DBC40D" w:rsidR="0054732C" w:rsidRPr="003437CF" w:rsidRDefault="0054732C" w:rsidP="00ED2F38">
            <w:r w:rsidRPr="003437CF">
              <w:t>OASIS Open Access Same-Time Information System</w:t>
            </w:r>
          </w:p>
        </w:tc>
      </w:tr>
      <w:tr w:rsidR="0054732C" w:rsidRPr="002F6D4D" w14:paraId="6AB46BB8" w14:textId="77777777" w:rsidTr="0054732C">
        <w:tc>
          <w:tcPr>
            <w:tcW w:w="2594" w:type="dxa"/>
          </w:tcPr>
          <w:p w14:paraId="57F598A9" w14:textId="3E3E4C27" w:rsidR="0054732C" w:rsidRPr="003437CF" w:rsidRDefault="00A74F57" w:rsidP="00ED2F38">
            <w:pPr>
              <w:rPr>
                <w:rFonts w:cs="Arial"/>
              </w:rPr>
            </w:pPr>
            <w:r w:rsidRPr="003437CF">
              <w:rPr>
                <w:rFonts w:cs="Arial"/>
              </w:rPr>
              <w:t>PBC</w:t>
            </w:r>
          </w:p>
        </w:tc>
        <w:tc>
          <w:tcPr>
            <w:tcW w:w="6036" w:type="dxa"/>
          </w:tcPr>
          <w:p w14:paraId="03EE5EB8" w14:textId="0C33064C" w:rsidR="0054732C" w:rsidRPr="003437CF" w:rsidRDefault="0054732C" w:rsidP="00ED2F38">
            <w:r w:rsidRPr="003437CF">
              <w:t>PBC Power Balance Constraint</w:t>
            </w:r>
          </w:p>
        </w:tc>
      </w:tr>
      <w:tr w:rsidR="0054732C" w:rsidRPr="002F6D4D" w14:paraId="6586E794" w14:textId="77777777" w:rsidTr="0054732C">
        <w:tc>
          <w:tcPr>
            <w:tcW w:w="2594" w:type="dxa"/>
          </w:tcPr>
          <w:p w14:paraId="2695587F" w14:textId="61ECC25E" w:rsidR="0054732C" w:rsidRPr="003437CF" w:rsidRDefault="00A74F57" w:rsidP="00ED2F38">
            <w:pPr>
              <w:rPr>
                <w:rFonts w:cs="Arial"/>
              </w:rPr>
            </w:pPr>
            <w:r w:rsidRPr="003437CF">
              <w:rPr>
                <w:rFonts w:cs="Arial"/>
              </w:rPr>
              <w:lastRenderedPageBreak/>
              <w:t>PRR</w:t>
            </w:r>
          </w:p>
        </w:tc>
        <w:tc>
          <w:tcPr>
            <w:tcW w:w="6036" w:type="dxa"/>
          </w:tcPr>
          <w:p w14:paraId="4A70D422" w14:textId="74337D91" w:rsidR="0054732C" w:rsidRPr="003437CF" w:rsidRDefault="0054732C" w:rsidP="00ED2F38">
            <w:r w:rsidRPr="003437CF">
              <w:t>PRR Proposed Revision Request</w:t>
            </w:r>
          </w:p>
        </w:tc>
      </w:tr>
      <w:tr w:rsidR="0054732C" w:rsidRPr="002F6D4D" w14:paraId="75683B04" w14:textId="77777777" w:rsidTr="0054732C">
        <w:tc>
          <w:tcPr>
            <w:tcW w:w="2594" w:type="dxa"/>
          </w:tcPr>
          <w:p w14:paraId="036F00B2" w14:textId="7E880FD3" w:rsidR="0054732C" w:rsidRPr="003437CF" w:rsidRDefault="00A74F57" w:rsidP="00ED2F38">
            <w:pPr>
              <w:rPr>
                <w:rFonts w:cs="Arial"/>
              </w:rPr>
            </w:pPr>
            <w:r w:rsidRPr="003437CF">
              <w:rPr>
                <w:rFonts w:cs="Arial"/>
              </w:rPr>
              <w:t>PT</w:t>
            </w:r>
          </w:p>
        </w:tc>
        <w:tc>
          <w:tcPr>
            <w:tcW w:w="6036" w:type="dxa"/>
          </w:tcPr>
          <w:p w14:paraId="547A5DAB" w14:textId="6DDDFF09" w:rsidR="0054732C" w:rsidRPr="003437CF" w:rsidRDefault="0054732C" w:rsidP="00ED2F38">
            <w:pPr>
              <w:rPr>
                <w:rFonts w:cs="Arial"/>
              </w:rPr>
            </w:pPr>
            <w:r w:rsidRPr="003437CF">
              <w:t>PT Pacific Time</w:t>
            </w:r>
          </w:p>
        </w:tc>
      </w:tr>
      <w:tr w:rsidR="0054732C" w:rsidRPr="002F6D4D" w14:paraId="70AF84E9" w14:textId="77777777" w:rsidTr="0054732C">
        <w:tc>
          <w:tcPr>
            <w:tcW w:w="2594" w:type="dxa"/>
          </w:tcPr>
          <w:p w14:paraId="3AACF6C0" w14:textId="0787916D" w:rsidR="0054732C" w:rsidRPr="003437CF" w:rsidRDefault="00A74F57" w:rsidP="00ED2F38">
            <w:pPr>
              <w:rPr>
                <w:rFonts w:cs="Arial"/>
              </w:rPr>
            </w:pPr>
            <w:r w:rsidRPr="003437CF">
              <w:rPr>
                <w:rFonts w:cs="Arial"/>
              </w:rPr>
              <w:t>DAM</w:t>
            </w:r>
          </w:p>
        </w:tc>
        <w:tc>
          <w:tcPr>
            <w:tcW w:w="6036" w:type="dxa"/>
          </w:tcPr>
          <w:p w14:paraId="1882E59D" w14:textId="22A8EFEA" w:rsidR="0054732C" w:rsidRPr="003437CF" w:rsidRDefault="0054732C" w:rsidP="00ED2F38">
            <w:pPr>
              <w:rPr>
                <w:rFonts w:cs="Arial"/>
              </w:rPr>
            </w:pPr>
            <w:r w:rsidRPr="003437CF">
              <w:t>DAM Day-Ahead Market</w:t>
            </w:r>
          </w:p>
        </w:tc>
      </w:tr>
      <w:tr w:rsidR="0054732C" w:rsidRPr="002F6D4D" w14:paraId="78AAEDEF" w14:textId="77777777" w:rsidTr="0054732C">
        <w:tc>
          <w:tcPr>
            <w:tcW w:w="2594" w:type="dxa"/>
          </w:tcPr>
          <w:p w14:paraId="46A74135" w14:textId="1CA6D6C6" w:rsidR="0054732C" w:rsidRPr="003437CF" w:rsidRDefault="00A74F57" w:rsidP="00ED2F38">
            <w:pPr>
              <w:rPr>
                <w:rFonts w:cs="Arial"/>
              </w:rPr>
            </w:pPr>
            <w:r w:rsidRPr="003437CF">
              <w:rPr>
                <w:rFonts w:cs="Arial"/>
              </w:rPr>
              <w:t>RSE</w:t>
            </w:r>
          </w:p>
        </w:tc>
        <w:tc>
          <w:tcPr>
            <w:tcW w:w="6036" w:type="dxa"/>
          </w:tcPr>
          <w:p w14:paraId="197D5823" w14:textId="5CBF1D78" w:rsidR="0054732C" w:rsidRPr="003437CF" w:rsidRDefault="0054732C" w:rsidP="00ED2F38">
            <w:pPr>
              <w:rPr>
                <w:rFonts w:cs="Arial"/>
              </w:rPr>
            </w:pPr>
            <w:r w:rsidRPr="003437CF">
              <w:t>RSE Resource Sufficiency Evaluation</w:t>
            </w:r>
          </w:p>
        </w:tc>
      </w:tr>
      <w:tr w:rsidR="0054732C" w:rsidRPr="002F6D4D" w14:paraId="2FC4C0B2" w14:textId="77777777" w:rsidTr="0054732C">
        <w:tc>
          <w:tcPr>
            <w:tcW w:w="2594" w:type="dxa"/>
          </w:tcPr>
          <w:p w14:paraId="5076E501" w14:textId="3A88FC61" w:rsidR="0054732C" w:rsidRPr="003437CF" w:rsidRDefault="00A74F57" w:rsidP="00ED2F38">
            <w:pPr>
              <w:rPr>
                <w:rFonts w:cs="Arial"/>
              </w:rPr>
            </w:pPr>
            <w:r w:rsidRPr="003437CF">
              <w:rPr>
                <w:rFonts w:cs="Arial"/>
              </w:rPr>
              <w:t>RTM</w:t>
            </w:r>
          </w:p>
        </w:tc>
        <w:tc>
          <w:tcPr>
            <w:tcW w:w="6036" w:type="dxa"/>
          </w:tcPr>
          <w:p w14:paraId="7C3C48E0" w14:textId="659B70D3" w:rsidR="0054732C" w:rsidRPr="003437CF" w:rsidRDefault="0054732C" w:rsidP="00ED2F38">
            <w:r w:rsidRPr="003437CF">
              <w:t>RTM Real-Time Market</w:t>
            </w:r>
          </w:p>
        </w:tc>
      </w:tr>
      <w:tr w:rsidR="0054732C" w:rsidRPr="002F6D4D" w14:paraId="70DB1288" w14:textId="77777777" w:rsidTr="0054732C">
        <w:tc>
          <w:tcPr>
            <w:tcW w:w="2594" w:type="dxa"/>
          </w:tcPr>
          <w:p w14:paraId="2A21484E" w14:textId="40B9630C" w:rsidR="0054732C" w:rsidRPr="003437CF" w:rsidRDefault="00A74F57" w:rsidP="00ED2F38">
            <w:pPr>
              <w:rPr>
                <w:rFonts w:cs="Arial"/>
              </w:rPr>
            </w:pPr>
            <w:r w:rsidRPr="003437CF">
              <w:rPr>
                <w:rFonts w:cs="Arial"/>
              </w:rPr>
              <w:t>SC</w:t>
            </w:r>
          </w:p>
        </w:tc>
        <w:tc>
          <w:tcPr>
            <w:tcW w:w="6036" w:type="dxa"/>
          </w:tcPr>
          <w:p w14:paraId="59DF916E" w14:textId="5718C193" w:rsidR="0054732C" w:rsidRPr="003437CF" w:rsidRDefault="0054732C" w:rsidP="00ED2F38">
            <w:r w:rsidRPr="003437CF">
              <w:t>SC Scheduling Coordinator</w:t>
            </w:r>
          </w:p>
        </w:tc>
      </w:tr>
      <w:tr w:rsidR="0054732C" w:rsidRPr="002F6D4D" w14:paraId="171AFD31" w14:textId="77777777" w:rsidTr="0054732C">
        <w:tc>
          <w:tcPr>
            <w:tcW w:w="2594" w:type="dxa"/>
          </w:tcPr>
          <w:p w14:paraId="7E2EC9FC" w14:textId="2DD371CA" w:rsidR="0054732C" w:rsidRPr="003437CF" w:rsidRDefault="00A74F57" w:rsidP="00ED2F38">
            <w:pPr>
              <w:rPr>
                <w:rFonts w:cs="Arial"/>
              </w:rPr>
            </w:pPr>
            <w:r w:rsidRPr="003437CF">
              <w:rPr>
                <w:rFonts w:cs="Arial"/>
              </w:rPr>
              <w:t>SIBR</w:t>
            </w:r>
          </w:p>
        </w:tc>
        <w:tc>
          <w:tcPr>
            <w:tcW w:w="6036" w:type="dxa"/>
          </w:tcPr>
          <w:p w14:paraId="6407B797" w14:textId="3C2A573E" w:rsidR="0054732C" w:rsidRPr="003437CF" w:rsidRDefault="0054732C" w:rsidP="00ED2F38">
            <w:r w:rsidRPr="003437CF">
              <w:t>SIBR Scheduling Infrastructure and Business Rules</w:t>
            </w:r>
          </w:p>
        </w:tc>
      </w:tr>
      <w:tr w:rsidR="0054732C" w:rsidRPr="002F6D4D" w14:paraId="7D2C6C5A" w14:textId="77777777" w:rsidTr="0054732C">
        <w:tc>
          <w:tcPr>
            <w:tcW w:w="2594" w:type="dxa"/>
          </w:tcPr>
          <w:p w14:paraId="016FF268" w14:textId="61D405BA" w:rsidR="0054732C" w:rsidRPr="003437CF" w:rsidRDefault="00A74F57" w:rsidP="00ED2F38">
            <w:pPr>
              <w:rPr>
                <w:rFonts w:cs="Arial"/>
              </w:rPr>
            </w:pPr>
            <w:r w:rsidRPr="003437CF">
              <w:rPr>
                <w:rFonts w:cs="Arial"/>
              </w:rPr>
              <w:t>SMEC</w:t>
            </w:r>
          </w:p>
        </w:tc>
        <w:tc>
          <w:tcPr>
            <w:tcW w:w="6036" w:type="dxa"/>
          </w:tcPr>
          <w:p w14:paraId="3EB33CB3" w14:textId="28613134" w:rsidR="0054732C" w:rsidRPr="003437CF" w:rsidRDefault="0054732C" w:rsidP="00ED2F38">
            <w:r w:rsidRPr="003437CF">
              <w:t>SMEC System Marginal Energy Cost</w:t>
            </w:r>
          </w:p>
        </w:tc>
      </w:tr>
      <w:tr w:rsidR="0054732C" w:rsidRPr="002F6D4D" w14:paraId="4EBFFF58" w14:textId="77777777" w:rsidTr="0054732C">
        <w:tc>
          <w:tcPr>
            <w:tcW w:w="2594" w:type="dxa"/>
          </w:tcPr>
          <w:p w14:paraId="2C45AF62" w14:textId="0116B92D" w:rsidR="0054732C" w:rsidRPr="003437CF" w:rsidRDefault="00A74F57" w:rsidP="00ED2F38">
            <w:pPr>
              <w:rPr>
                <w:rFonts w:cs="Arial"/>
              </w:rPr>
            </w:pPr>
            <w:r w:rsidRPr="003437CF">
              <w:rPr>
                <w:rFonts w:cs="Arial"/>
              </w:rPr>
              <w:t>SQMD</w:t>
            </w:r>
          </w:p>
        </w:tc>
        <w:tc>
          <w:tcPr>
            <w:tcW w:w="6036" w:type="dxa"/>
          </w:tcPr>
          <w:p w14:paraId="086611A8" w14:textId="44FBA2FE" w:rsidR="0054732C" w:rsidRPr="003437CF" w:rsidRDefault="0054732C" w:rsidP="00ED2F38">
            <w:r w:rsidRPr="003437CF">
              <w:t>SQMD Settlement Quality Meter Data</w:t>
            </w:r>
          </w:p>
        </w:tc>
      </w:tr>
      <w:tr w:rsidR="0054732C" w:rsidRPr="002F6D4D" w14:paraId="3549D8D1" w14:textId="77777777" w:rsidTr="0054732C">
        <w:tc>
          <w:tcPr>
            <w:tcW w:w="2594" w:type="dxa"/>
          </w:tcPr>
          <w:p w14:paraId="36B3BE58" w14:textId="60891E0E" w:rsidR="0054732C" w:rsidRPr="003437CF" w:rsidRDefault="00A74F57" w:rsidP="00ED2F38">
            <w:pPr>
              <w:rPr>
                <w:rFonts w:cs="Arial"/>
              </w:rPr>
            </w:pPr>
            <w:r w:rsidRPr="003437CF">
              <w:rPr>
                <w:rFonts w:cs="Arial"/>
              </w:rPr>
              <w:t>UEL</w:t>
            </w:r>
          </w:p>
        </w:tc>
        <w:tc>
          <w:tcPr>
            <w:tcW w:w="6036" w:type="dxa"/>
          </w:tcPr>
          <w:p w14:paraId="2899F49C" w14:textId="13615FE9" w:rsidR="0054732C" w:rsidRPr="003437CF" w:rsidRDefault="0054732C" w:rsidP="00ED2F38">
            <w:r w:rsidRPr="003437CF">
              <w:t>UEL Upper Economic Limit</w:t>
            </w:r>
          </w:p>
        </w:tc>
      </w:tr>
      <w:tr w:rsidR="0054732C" w:rsidRPr="002F6D4D" w14:paraId="25C61CD3" w14:textId="77777777" w:rsidTr="0054732C">
        <w:tc>
          <w:tcPr>
            <w:tcW w:w="2594" w:type="dxa"/>
          </w:tcPr>
          <w:p w14:paraId="6D0FA317" w14:textId="3C295F34" w:rsidR="0054732C" w:rsidRPr="003437CF" w:rsidRDefault="00A74F57" w:rsidP="00ED2F38">
            <w:pPr>
              <w:rPr>
                <w:rFonts w:cs="Arial"/>
              </w:rPr>
            </w:pPr>
            <w:r w:rsidRPr="003437CF">
              <w:rPr>
                <w:rFonts w:cs="Arial"/>
              </w:rPr>
              <w:t>WEIM</w:t>
            </w:r>
          </w:p>
        </w:tc>
        <w:tc>
          <w:tcPr>
            <w:tcW w:w="6036" w:type="dxa"/>
          </w:tcPr>
          <w:p w14:paraId="0BF0890B" w14:textId="69FFDAEC" w:rsidR="0054732C" w:rsidRPr="003437CF" w:rsidRDefault="0054732C" w:rsidP="00ED2F38">
            <w:r w:rsidRPr="003437CF">
              <w:t>WEIM Western Energy Imbalance Market</w:t>
            </w:r>
          </w:p>
        </w:tc>
      </w:tr>
    </w:tbl>
    <w:p w14:paraId="4DBED7C9" w14:textId="77777777" w:rsidR="002215C8" w:rsidRPr="002F6D4D" w:rsidRDefault="002215C8" w:rsidP="00ED2F38">
      <w:pPr>
        <w:rPr>
          <w:rFonts w:ascii="Arial" w:hAnsi="Arial" w:cs="Arial"/>
        </w:rPr>
      </w:pPr>
    </w:p>
    <w:p w14:paraId="2D690E04" w14:textId="77777777" w:rsidR="00AA5FE5" w:rsidRPr="002F6D4D" w:rsidRDefault="00AA5FE5" w:rsidP="00ED2F38">
      <w:pPr>
        <w:rPr>
          <w:rFonts w:ascii="Arial" w:hAnsi="Arial" w:cs="Arial"/>
        </w:rPr>
      </w:pPr>
    </w:p>
    <w:sectPr w:rsidR="00AA5FE5" w:rsidRPr="002F6D4D" w:rsidSect="00AB5E84">
      <w:headerReference w:type="even" r:id="rId49"/>
      <w:headerReference w:type="default" r:id="rId50"/>
      <w:footerReference w:type="default" r:id="rId51"/>
      <w:headerReference w:type="first" r:id="rId52"/>
      <w:pgSz w:w="12240" w:h="15840"/>
      <w:pgMar w:top="1440" w:right="1800" w:bottom="720" w:left="1800" w:header="720" w:footer="720" w:gutter="0"/>
      <w:pgNumType w:start="1"/>
      <w:cols w:space="720"/>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2C54B613" w14:textId="77777777" w:rsidR="00E5678B" w:rsidRDefault="00E5678B">
      <w:r>
        <w:separator/>
      </w:r>
    </w:p>
  </w:endnote>
  <w:endnote w:type="continuationSeparator" w:id="0">
    <w:p w14:paraId="648EF8B2" w14:textId="77777777" w:rsidR="00E5678B" w:rsidRDefault="00E5678B">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ptos">
    <w:charset w:val="00"/>
    <w:family w:val="swiss"/>
    <w:pitch w:val="variable"/>
    <w:sig w:usb0="20000287" w:usb1="00000003" w:usb2="00000000" w:usb3="00000000" w:csb0="0000019F" w:csb1="00000000"/>
  </w:font>
  <w:font w:name="Aptos Display">
    <w:charset w:val="00"/>
    <w:family w:val="swiss"/>
    <w:pitch w:val="variable"/>
    <w:sig w:usb0="20000287" w:usb1="00000003" w:usb2="00000000" w:usb3="00000000" w:csb0="0000019F" w:csb1="00000000"/>
  </w:font>
  <w:font w:name="Tahoma">
    <w:panose1 w:val="020B0604030504040204"/>
    <w:charset w:val="00"/>
    <w:family w:val="swiss"/>
    <w:pitch w:val="variable"/>
    <w:sig w:usb0="E1002EFF" w:usb1="C000605B" w:usb2="00000029" w:usb3="00000000" w:csb0="000101FF" w:csb1="00000000"/>
  </w:font>
  <w:font w:name="Century Gothic">
    <w:panose1 w:val="020B0502020202020204"/>
    <w:charset w:val="00"/>
    <w:family w:val="swiss"/>
    <w:pitch w:val="variable"/>
    <w:sig w:usb0="00000287" w:usb1="00000000" w:usb2="00000000" w:usb3="00000000" w:csb0="0000009F" w:csb1="00000000"/>
  </w:font>
  <w:font w:name="Arial">
    <w:panose1 w:val="020B0604020202020204"/>
    <w:charset w:val="00"/>
    <w:family w:val="swiss"/>
    <w:pitch w:val="variable"/>
    <w:sig w:usb0="E0002EFF" w:usb1="C000785B" w:usb2="00000009" w:usb3="00000000" w:csb0="000001FF" w:csb1="00000000"/>
  </w:font>
  <w:font w:name="Segoe UI">
    <w:panose1 w:val="020B0502040204020203"/>
    <w:charset w:val="00"/>
    <w:family w:val="swiss"/>
    <w:pitch w:val="variable"/>
    <w:sig w:usb0="E4002EFF" w:usb1="C000E47F" w:usb2="00000009" w:usb3="00000000" w:csb0="000001FF" w:csb1="00000000"/>
  </w:font>
  <w:font w:name="Calibri">
    <w:panose1 w:val="020F0502020204030204"/>
    <w:charset w:val="00"/>
    <w:family w:val="swiss"/>
    <w:pitch w:val="variable"/>
    <w:sig w:usb0="E4002EFF" w:usb1="C200247B" w:usb2="00000009" w:usb3="00000000" w:csb0="0000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A44A8E4" w14:textId="77777777" w:rsidR="00FF26C1" w:rsidRPr="002F6D4D" w:rsidRDefault="004D00EB">
    <w:pPr>
      <w:pStyle w:val="Footer"/>
      <w:jc w:val="center"/>
      <w:rPr>
        <w:rStyle w:val="PageNumber"/>
        <w:rFonts w:ascii="Arial" w:hAnsi="Arial" w:cs="Arial"/>
      </w:rPr>
    </w:pPr>
    <w:r w:rsidRPr="002F6D4D">
      <w:rPr>
        <w:rStyle w:val="PageNumber"/>
        <w:rFonts w:ascii="Arial" w:hAnsi="Arial" w:cs="Arial"/>
      </w:rPr>
      <w:fldChar w:fldCharType="begin"/>
    </w:r>
    <w:r w:rsidR="00FF26C1" w:rsidRPr="002F6D4D">
      <w:rPr>
        <w:rStyle w:val="PageNumber"/>
        <w:rFonts w:ascii="Arial" w:hAnsi="Arial" w:cs="Arial"/>
      </w:rPr>
      <w:instrText xml:space="preserve"> PAGE </w:instrText>
    </w:r>
    <w:r w:rsidRPr="002F6D4D">
      <w:rPr>
        <w:rStyle w:val="PageNumber"/>
        <w:rFonts w:ascii="Arial" w:hAnsi="Arial" w:cs="Arial"/>
      </w:rPr>
      <w:fldChar w:fldCharType="separate"/>
    </w:r>
    <w:r w:rsidR="0043440E">
      <w:rPr>
        <w:rStyle w:val="PageNumber"/>
        <w:rFonts w:ascii="Arial" w:hAnsi="Arial" w:cs="Arial"/>
        <w:noProof/>
      </w:rPr>
      <w:t>i</w:t>
    </w:r>
    <w:r w:rsidRPr="002F6D4D">
      <w:rPr>
        <w:rStyle w:val="PageNumber"/>
        <w:rFonts w:ascii="Arial" w:hAnsi="Arial" w:cs="Arial"/>
      </w:rPr>
      <w:fldChar w:fldCharType="end"/>
    </w:r>
  </w:p>
  <w:p w14:paraId="77EE93CD" w14:textId="286E75CB" w:rsidR="00D030FE" w:rsidRPr="002F6D4D" w:rsidRDefault="00D030FE" w:rsidP="00D030FE">
    <w:pPr>
      <w:pStyle w:val="Footer"/>
      <w:rPr>
        <w:rFonts w:ascii="Arial" w:hAnsi="Arial" w:cs="Arial"/>
        <w:sz w:val="14"/>
      </w:rPr>
    </w:pPr>
    <w:r w:rsidRPr="002F6D4D">
      <w:rPr>
        <w:rStyle w:val="PageNumber"/>
        <w:rFonts w:ascii="Arial" w:hAnsi="Arial" w:cs="Arial"/>
        <w:sz w:val="14"/>
      </w:rPr>
      <w:t>CAISO/</w:t>
    </w:r>
    <w:r>
      <w:rPr>
        <w:rStyle w:val="PageNumber"/>
        <w:rFonts w:ascii="Arial" w:hAnsi="Arial" w:cs="Arial"/>
        <w:sz w:val="14"/>
      </w:rPr>
      <w:t>CustomerReadiness/SS</w:t>
    </w:r>
    <w:r w:rsidRPr="002F6D4D">
      <w:rPr>
        <w:rStyle w:val="PageNumber"/>
        <w:rFonts w:ascii="Arial" w:hAnsi="Arial" w:cs="Arial"/>
        <w:sz w:val="14"/>
      </w:rPr>
      <w:tab/>
    </w:r>
    <w:r>
      <w:rPr>
        <w:rStyle w:val="PageNumber"/>
        <w:rFonts w:ascii="Arial" w:hAnsi="Arial" w:cs="Arial"/>
        <w:sz w:val="18"/>
      </w:rPr>
      <w:t>ISO Public</w:t>
    </w:r>
    <w:r w:rsidRPr="002F6D4D">
      <w:rPr>
        <w:rStyle w:val="PageNumber"/>
        <w:rFonts w:ascii="Arial" w:hAnsi="Arial" w:cs="Arial"/>
        <w:sz w:val="14"/>
      </w:rPr>
      <w:tab/>
    </w:r>
    <w:r>
      <w:rPr>
        <w:rStyle w:val="PageNumber"/>
        <w:rFonts w:ascii="Arial" w:hAnsi="Arial" w:cs="Arial"/>
        <w:sz w:val="14"/>
      </w:rPr>
      <w:t>09/</w:t>
    </w:r>
    <w:r w:rsidR="00E8782E">
      <w:rPr>
        <w:rStyle w:val="PageNumber"/>
        <w:rFonts w:ascii="Arial" w:hAnsi="Arial" w:cs="Arial"/>
        <w:sz w:val="14"/>
      </w:rPr>
      <w:t>2</w:t>
    </w:r>
    <w:r w:rsidR="00E8782E">
      <w:rPr>
        <w:rStyle w:val="PageNumber"/>
        <w:rFonts w:ascii="Arial" w:hAnsi="Arial" w:cs="Arial"/>
        <w:sz w:val="14"/>
      </w:rPr>
      <w:t>9</w:t>
    </w:r>
    <w:r>
      <w:rPr>
        <w:rStyle w:val="PageNumber"/>
        <w:rFonts w:ascii="Arial" w:hAnsi="Arial" w:cs="Arial"/>
        <w:sz w:val="14"/>
      </w:rPr>
      <w:t>/2026</w:t>
    </w:r>
  </w:p>
  <w:p w14:paraId="5F4BBA9F" w14:textId="5120349A" w:rsidR="00FF26C1" w:rsidRPr="002F6D4D" w:rsidRDefault="00FF26C1" w:rsidP="00D030FE">
    <w:pPr>
      <w:pStyle w:val="Footer"/>
      <w:jc w:val="center"/>
      <w:rPr>
        <w:rFonts w:ascii="Arial" w:hAnsi="Arial" w:cs="Arial"/>
        <w:sz w:val="14"/>
      </w:rPr>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74F6495" w14:textId="77777777" w:rsidR="00FF26C1" w:rsidRPr="002F6D4D" w:rsidRDefault="004D00EB">
    <w:pPr>
      <w:pStyle w:val="Footer"/>
      <w:jc w:val="center"/>
      <w:rPr>
        <w:rStyle w:val="PageNumber"/>
        <w:rFonts w:ascii="Arial" w:hAnsi="Arial" w:cs="Arial"/>
        <w:szCs w:val="18"/>
      </w:rPr>
    </w:pPr>
    <w:r w:rsidRPr="002F6D4D">
      <w:rPr>
        <w:rStyle w:val="PageNumber"/>
        <w:rFonts w:ascii="Arial" w:hAnsi="Arial" w:cs="Arial"/>
        <w:szCs w:val="18"/>
      </w:rPr>
      <w:fldChar w:fldCharType="begin"/>
    </w:r>
    <w:r w:rsidR="00FF26C1" w:rsidRPr="002F6D4D">
      <w:rPr>
        <w:rStyle w:val="PageNumber"/>
        <w:rFonts w:ascii="Arial" w:hAnsi="Arial" w:cs="Arial"/>
        <w:szCs w:val="18"/>
      </w:rPr>
      <w:instrText xml:space="preserve"> PAGE </w:instrText>
    </w:r>
    <w:r w:rsidRPr="002F6D4D">
      <w:rPr>
        <w:rStyle w:val="PageNumber"/>
        <w:rFonts w:ascii="Arial" w:hAnsi="Arial" w:cs="Arial"/>
        <w:szCs w:val="18"/>
      </w:rPr>
      <w:fldChar w:fldCharType="separate"/>
    </w:r>
    <w:r w:rsidR="0043440E">
      <w:rPr>
        <w:rStyle w:val="PageNumber"/>
        <w:rFonts w:ascii="Arial" w:hAnsi="Arial" w:cs="Arial"/>
        <w:noProof/>
        <w:szCs w:val="18"/>
      </w:rPr>
      <w:t>a</w:t>
    </w:r>
    <w:r w:rsidRPr="002F6D4D">
      <w:rPr>
        <w:rStyle w:val="PageNumber"/>
        <w:rFonts w:ascii="Arial" w:hAnsi="Arial" w:cs="Arial"/>
        <w:szCs w:val="18"/>
      </w:rPr>
      <w:fldChar w:fldCharType="end"/>
    </w:r>
  </w:p>
  <w:p w14:paraId="5445F32D" w14:textId="4C852755" w:rsidR="001B6EE9" w:rsidRPr="002F6D4D" w:rsidRDefault="001B6EE9" w:rsidP="001B6EE9">
    <w:pPr>
      <w:pStyle w:val="Footer"/>
      <w:rPr>
        <w:rFonts w:ascii="Arial" w:hAnsi="Arial" w:cs="Arial"/>
        <w:sz w:val="14"/>
      </w:rPr>
    </w:pPr>
    <w:r w:rsidRPr="002F6D4D">
      <w:rPr>
        <w:rStyle w:val="PageNumber"/>
        <w:rFonts w:ascii="Arial" w:hAnsi="Arial" w:cs="Arial"/>
        <w:sz w:val="14"/>
      </w:rPr>
      <w:t>CAISO/</w:t>
    </w:r>
    <w:r>
      <w:rPr>
        <w:rStyle w:val="PageNumber"/>
        <w:rFonts w:ascii="Arial" w:hAnsi="Arial" w:cs="Arial"/>
        <w:sz w:val="14"/>
      </w:rPr>
      <w:t>CustomerReadiness/SS</w:t>
    </w:r>
    <w:r w:rsidRPr="002F6D4D">
      <w:rPr>
        <w:rStyle w:val="PageNumber"/>
        <w:rFonts w:ascii="Arial" w:hAnsi="Arial" w:cs="Arial"/>
        <w:sz w:val="14"/>
      </w:rPr>
      <w:tab/>
    </w:r>
    <w:r>
      <w:rPr>
        <w:rStyle w:val="PageNumber"/>
        <w:rFonts w:ascii="Arial" w:hAnsi="Arial" w:cs="Arial"/>
        <w:sz w:val="18"/>
      </w:rPr>
      <w:t>ISO Public</w:t>
    </w:r>
    <w:r w:rsidRPr="002F6D4D">
      <w:rPr>
        <w:rStyle w:val="PageNumber"/>
        <w:rFonts w:ascii="Arial" w:hAnsi="Arial" w:cs="Arial"/>
        <w:sz w:val="14"/>
      </w:rPr>
      <w:tab/>
    </w:r>
    <w:r>
      <w:rPr>
        <w:rStyle w:val="PageNumber"/>
        <w:rFonts w:ascii="Arial" w:hAnsi="Arial" w:cs="Arial"/>
        <w:sz w:val="14"/>
      </w:rPr>
      <w:t>09/</w:t>
    </w:r>
    <w:r w:rsidR="00E8782E">
      <w:rPr>
        <w:rStyle w:val="PageNumber"/>
        <w:rFonts w:ascii="Arial" w:hAnsi="Arial" w:cs="Arial"/>
        <w:sz w:val="14"/>
      </w:rPr>
      <w:t>29</w:t>
    </w:r>
    <w:r>
      <w:rPr>
        <w:rStyle w:val="PageNumber"/>
        <w:rFonts w:ascii="Arial" w:hAnsi="Arial" w:cs="Arial"/>
        <w:sz w:val="14"/>
      </w:rPr>
      <w:t>/2026</w:t>
    </w:r>
  </w:p>
  <w:p w14:paraId="7EE81E28" w14:textId="33EFE9A6" w:rsidR="00FF26C1" w:rsidRPr="002F6D4D" w:rsidRDefault="00FF26C1" w:rsidP="001B6EE9">
    <w:pPr>
      <w:pStyle w:val="Footer"/>
      <w:jc w:val="center"/>
      <w:rPr>
        <w:rFonts w:ascii="Arial" w:hAnsi="Arial" w:cs="Arial"/>
        <w:sz w:val="18"/>
        <w:szCs w:val="18"/>
      </w:rP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17515B6D" w14:textId="77777777" w:rsidR="00E5678B" w:rsidRDefault="00E5678B">
      <w:r>
        <w:separator/>
      </w:r>
    </w:p>
  </w:footnote>
  <w:footnote w:type="continuationSeparator" w:id="0">
    <w:p w14:paraId="06CAF08C" w14:textId="77777777" w:rsidR="00E5678B" w:rsidRDefault="00E5678B">
      <w:r>
        <w:continuationSeparator/>
      </w:r>
    </w:p>
  </w:footnote>
  <w:footnote w:id="1">
    <w:p w14:paraId="777273A7" w14:textId="6BECEE5F" w:rsidR="000E6C4C" w:rsidRDefault="000E6C4C">
      <w:pPr>
        <w:pStyle w:val="FootnoteText"/>
      </w:pPr>
      <w:r>
        <w:rPr>
          <w:rStyle w:val="FootnoteReference"/>
        </w:rPr>
        <w:footnoteRef/>
      </w:r>
      <w:r>
        <w:t xml:space="preserve"> Prior to EDAM go-live, the method of LMP decomposition resulted in a negative GHG price component at pricing nodes outside a GHG area. </w:t>
      </w:r>
      <w:r w:rsidR="00E61201">
        <w:t xml:space="preserve">The LMP decomposition method and the location </w:t>
      </w:r>
      <w:r>
        <w:t xml:space="preserve">of GHG information has </w:t>
      </w:r>
      <w:r w:rsidR="00E61201">
        <w:t xml:space="preserve">since </w:t>
      </w:r>
      <w:r>
        <w:t>changed.</w:t>
      </w:r>
      <w:r w:rsidR="00E61201">
        <w:t xml:space="preserve"> Appendix A describes the nature and impact of this change. Section 1.2.1 describes where SC can find the GHG component on OASIS and in CMRI. </w:t>
      </w:r>
    </w:p>
    <w:p w14:paraId="4EAEA36C" w14:textId="77777777" w:rsidR="00E61201" w:rsidRDefault="00E61201">
      <w:pPr>
        <w:pStyle w:val="FootnoteText"/>
      </w:pPr>
    </w:p>
  </w:footnote>
  <w:footnote w:id="2">
    <w:p w14:paraId="7CB4894B" w14:textId="77777777" w:rsidR="00A02CC9" w:rsidRDefault="00A02CC9" w:rsidP="00A02CC9">
      <w:pPr>
        <w:pStyle w:val="FootnoteText"/>
      </w:pPr>
      <w:r>
        <w:rPr>
          <w:rStyle w:val="FootnoteReference"/>
        </w:rPr>
        <w:footnoteRef/>
      </w:r>
      <w:r>
        <w:t xml:space="preserve"> The ISO Tariff defers to the relevant state regulatory authority to define the policy’s jurisdiction. </w:t>
      </w:r>
    </w:p>
  </w:footnote>
  <w:footnote w:id="3">
    <w:p w14:paraId="33455802" w14:textId="69A7E4A1" w:rsidR="00C54BA0" w:rsidRDefault="00C54BA0" w:rsidP="00C54BA0">
      <w:pPr>
        <w:pStyle w:val="FootnoteText"/>
      </w:pPr>
      <w:r>
        <w:rPr>
          <w:rStyle w:val="FootnoteReference"/>
        </w:rPr>
        <w:footnoteRef/>
      </w:r>
      <w:r>
        <w:t xml:space="preserve"> “EDAM Final Proposal” (2022) Page 95. </w:t>
      </w:r>
      <w:hyperlink r:id="rId1" w:history="1">
        <w:r w:rsidR="00137156" w:rsidRPr="00A22475">
          <w:rPr>
            <w:rStyle w:val="Hyperlink"/>
          </w:rPr>
          <w:t>https://stakeholdercenter.caiso.com/InitiativeDocuments/FinalProposal-ExtendedDay-AheadMarket.pdf</w:t>
        </w:r>
      </w:hyperlink>
    </w:p>
    <w:p w14:paraId="7BB738CA" w14:textId="77777777" w:rsidR="00137156" w:rsidRDefault="00137156" w:rsidP="00C54BA0">
      <w:pPr>
        <w:pStyle w:val="FootnoteText"/>
      </w:pPr>
    </w:p>
  </w:footnote>
  <w:footnote w:id="4">
    <w:p w14:paraId="3202A67A" w14:textId="77777777" w:rsidR="00E659AD" w:rsidRDefault="00E659AD" w:rsidP="00E659AD">
      <w:pPr>
        <w:pStyle w:val="FootnoteText"/>
      </w:pPr>
      <w:r>
        <w:rPr>
          <w:rStyle w:val="FootnoteReference"/>
        </w:rPr>
        <w:footnoteRef/>
      </w:r>
      <w:r>
        <w:t xml:space="preserve"> Additional limits and constraints ensure GHG attribution respects physical supply characteristics and results in feasible outcomes. See BPM for EDAM Section 23.3: Consideration of Eligible GHG Capacity in Market Clearing.</w:t>
      </w:r>
    </w:p>
    <w:p w14:paraId="2AB9618D" w14:textId="77777777" w:rsidR="00E659AD" w:rsidRDefault="00E659AD" w:rsidP="00E659AD">
      <w:pPr>
        <w:pStyle w:val="FootnoteText"/>
      </w:pPr>
    </w:p>
  </w:footnote>
  <w:footnote w:id="5">
    <w:p w14:paraId="5090B986" w14:textId="77777777" w:rsidR="00DA1FD3" w:rsidRDefault="00DA1FD3" w:rsidP="00DA1FD3">
      <w:r>
        <w:rPr>
          <w:rStyle w:val="FootnoteReference"/>
        </w:rPr>
        <w:footnoteRef/>
      </w:r>
      <w:r>
        <w:t xml:space="preserve"> For GHG regulation area resources, the market may include a GHG cost adder in default energy bid (DEB) and commitment cost reference levels. A max GHG bid cap is not applicable to these resources. </w:t>
      </w:r>
    </w:p>
    <w:p w14:paraId="5B2A2444" w14:textId="77777777" w:rsidR="00DA1FD3" w:rsidRDefault="00DA1FD3" w:rsidP="00DA1FD3">
      <w:pPr>
        <w:pStyle w:val="FootnoteText"/>
      </w:pPr>
    </w:p>
  </w:footnote>
  <w:footnote w:id="6">
    <w:p w14:paraId="3BC744B3" w14:textId="77777777" w:rsidR="00E659AD" w:rsidRDefault="00E659AD" w:rsidP="00E659AD">
      <w:pPr>
        <w:pStyle w:val="FootnoteText"/>
      </w:pPr>
      <w:r>
        <w:rPr>
          <w:rStyle w:val="FootnoteReference"/>
        </w:rPr>
        <w:footnoteRef/>
      </w:r>
      <w:r>
        <w:t xml:space="preserve"> In the past, stakeholders expressed concerns with the GHG accounting framework that the market’s cost minimization objective may lead to the attribution of transfers to lower emitting resources, thereby leaving high emitting resources to “backfill” to serve load not subject to a GHG pricing program. This potential for secondary dispatch raises a concern that the GHG pricing program is not accurately accounting for the emissions caused by load subject to the GHG pricing program.</w:t>
      </w:r>
    </w:p>
    <w:p w14:paraId="66A34C7C" w14:textId="77777777" w:rsidR="00E659AD" w:rsidRDefault="00E659AD" w:rsidP="00E659AD">
      <w:pPr>
        <w:pStyle w:val="FootnoteText"/>
      </w:pPr>
    </w:p>
  </w:footnote>
  <w:footnote w:id="7">
    <w:p w14:paraId="4B92684A" w14:textId="25900760" w:rsidR="00A97D3E" w:rsidRDefault="00A97D3E">
      <w:pPr>
        <w:pStyle w:val="FootnoteText"/>
      </w:pPr>
      <w:r>
        <w:rPr>
          <w:rStyle w:val="FootnoteReference"/>
        </w:rPr>
        <w:footnoteRef/>
      </w:r>
      <w:r>
        <w:t xml:space="preserve"> WEIM entities can view their base schedules in </w:t>
      </w:r>
      <w:r w:rsidR="002E73ED">
        <w:t xml:space="preserve">the Base Schedule Aggregation Portal. </w:t>
      </w:r>
    </w:p>
    <w:p w14:paraId="590C4DFD" w14:textId="77777777" w:rsidR="00A97D3E" w:rsidRDefault="00A97D3E">
      <w:pPr>
        <w:pStyle w:val="FootnoteText"/>
      </w:pPr>
    </w:p>
  </w:footnote>
  <w:footnote w:id="8">
    <w:p w14:paraId="5C219096" w14:textId="305AF8F4" w:rsidR="00E85060" w:rsidRDefault="00E85060" w:rsidP="00E85060">
      <w:r>
        <w:rPr>
          <w:rStyle w:val="FootnoteReference"/>
        </w:rPr>
        <w:footnoteRef/>
      </w:r>
      <w:r>
        <w:t xml:space="preserve"> With secondary dispatch there is no actual change in the mix of generation dispatched and no price signal transparent to the market, but instead a re-alignment between energy dispatched and the responsible consumer. An administrative procedure is necessary to estimate when secondary dispatch most likely occurs.</w:t>
      </w:r>
    </w:p>
    <w:p w14:paraId="0F9C5752" w14:textId="0EB4A71B" w:rsidR="00E85060" w:rsidRDefault="00E85060">
      <w:pPr>
        <w:pStyle w:val="FootnoteText"/>
      </w:pPr>
    </w:p>
  </w:footnote>
  <w:footnote w:id="9">
    <w:p w14:paraId="551E3421" w14:textId="2FAD0B04" w:rsidR="00E620E5" w:rsidRDefault="00E620E5">
      <w:pPr>
        <w:pStyle w:val="FootnoteText"/>
      </w:pPr>
      <w:r>
        <w:rPr>
          <w:rStyle w:val="FootnoteReference"/>
        </w:rPr>
        <w:footnoteRef/>
      </w:r>
      <w:r>
        <w:t xml:space="preserve"> The MC-GHG is a separate and distinct concept from the GHG allowance price</w:t>
      </w:r>
      <w:r w:rsidR="003D4F0D">
        <w:t xml:space="preserve"> and may not always appear equal</w:t>
      </w:r>
      <w:r>
        <w:t xml:space="preserve">. States with GHG pricing policies have mechanisms to determine the cost of GHG compliance in their jurisdiction, e.g. an allowance auction. Market participating resources reflect their expected compliance costs in the market. </w:t>
      </w:r>
      <w:r w:rsidR="003D4F0D">
        <w:t xml:space="preserve">The MC-GHG, a result of the market optimization, makes transparent difference between the marginal energy cost in the GHG area and non-GHG area. </w:t>
      </w:r>
      <w:r w:rsidR="00DC1102">
        <w:t xml:space="preserve">This different may reflect the GHG area’s preference for a more expensive but clean resource; in this case, the MC_GHG would reflect the difference in energy costs between the clean resource being attributed and the clearing price in the non-GHG area and does not represent a compliance cost. </w:t>
      </w:r>
    </w:p>
  </w:footnote>
  <w:footnote w:id="10">
    <w:p w14:paraId="7EDB5273" w14:textId="2B0861F3" w:rsidR="00271375" w:rsidRDefault="00271375" w:rsidP="00271375">
      <w:r>
        <w:rPr>
          <w:rStyle w:val="FootnoteReference"/>
        </w:rPr>
        <w:footnoteRef/>
      </w:r>
      <w:r>
        <w:t xml:space="preserve"> </w:t>
      </w:r>
      <w:r w:rsidR="00BF2EAF">
        <w:t xml:space="preserve">The </w:t>
      </w:r>
      <w:r>
        <w:t xml:space="preserve">EDAM </w:t>
      </w:r>
      <w:r w:rsidR="00C95444">
        <w:t>Final P</w:t>
      </w:r>
      <w:r>
        <w:t>olicy refer</w:t>
      </w:r>
      <w:r w:rsidR="00BF2EAF">
        <w:t>s</w:t>
      </w:r>
      <w:r>
        <w:t xml:space="preserve"> to</w:t>
      </w:r>
      <w:r w:rsidR="00BF2EAF">
        <w:t xml:space="preserve"> this feature</w:t>
      </w:r>
      <w:r>
        <w:t xml:space="preserve"> as </w:t>
      </w:r>
      <w:r w:rsidR="00BF2EAF">
        <w:t xml:space="preserve">the </w:t>
      </w:r>
      <w:r>
        <w:t>“</w:t>
      </w:r>
      <w:r w:rsidR="002D725D">
        <w:t>Geographic Boundary</w:t>
      </w:r>
      <w:r>
        <w:t>”</w:t>
      </w:r>
      <w:r w:rsidR="00BF2EAF">
        <w:t xml:space="preserve"> enhancement</w:t>
      </w:r>
      <w:r>
        <w:t xml:space="preserve">. </w:t>
      </w:r>
      <w:r w:rsidR="002D725D">
        <w:t xml:space="preserve">Both the policy and the Tariff provide flexibility around the definition of the GHG area in the market model to accommodate circumstances where the state’s policy footprint does not align with the state’s boundary. </w:t>
      </w:r>
    </w:p>
    <w:p w14:paraId="3EF709BB" w14:textId="77777777" w:rsidR="00271375" w:rsidRDefault="00271375" w:rsidP="00271375">
      <w:pPr>
        <w:pStyle w:val="FootnoteText"/>
      </w:pPr>
    </w:p>
  </w:footnote>
  <w:footnote w:id="11">
    <w:p w14:paraId="39C567A8" w14:textId="7956A4D7" w:rsidR="001F40E2" w:rsidRDefault="001F40E2">
      <w:pPr>
        <w:pStyle w:val="FootnoteText"/>
      </w:pPr>
      <w:r>
        <w:rPr>
          <w:rStyle w:val="FootnoteReference"/>
        </w:rPr>
        <w:footnoteRef/>
      </w:r>
      <w:r>
        <w:t xml:space="preserve"> Entities </w:t>
      </w:r>
      <w:r w:rsidR="00EB5E84">
        <w:t>whose load and resources are</w:t>
      </w:r>
      <w:r w:rsidR="004A142A">
        <w:t xml:space="preserve"> located</w:t>
      </w:r>
      <w:r>
        <w:t xml:space="preserve"> fully within</w:t>
      </w:r>
      <w:r w:rsidR="004A142A">
        <w:t>,</w:t>
      </w:r>
      <w:r>
        <w:t xml:space="preserve"> or </w:t>
      </w:r>
      <w:r w:rsidR="004A142A">
        <w:t xml:space="preserve">fully </w:t>
      </w:r>
      <w:r>
        <w:t>outside</w:t>
      </w:r>
      <w:r w:rsidR="004A142A">
        <w:t>,</w:t>
      </w:r>
      <w:r>
        <w:t xml:space="preserve"> Washington or California state </w:t>
      </w:r>
      <w:r w:rsidR="004A142A">
        <w:t>boundaries</w:t>
      </w:r>
      <w:r>
        <w:t xml:space="preserve"> can request GHG mapping modifications through the procedure in this section</w:t>
      </w:r>
      <w:r w:rsidR="004A142A">
        <w:t xml:space="preserve">. As noted in Section 1.2.4, the ISO expects a market participant to coordinate with </w:t>
      </w:r>
      <w:r w:rsidR="004A142A" w:rsidRPr="00094B7F">
        <w:t>their relevant state</w:t>
      </w:r>
      <w:r w:rsidR="004A142A">
        <w:t xml:space="preserve"> </w:t>
      </w:r>
      <w:r w:rsidR="004A142A" w:rsidRPr="00094B7F">
        <w:t xml:space="preserve">air regulator </w:t>
      </w:r>
      <w:r w:rsidR="004A142A">
        <w:t>if they request</w:t>
      </w:r>
      <w:r w:rsidR="004A142A" w:rsidRPr="00094B7F">
        <w:t xml:space="preserve"> </w:t>
      </w:r>
      <w:r w:rsidR="004A142A">
        <w:t>GHG mapping</w:t>
      </w:r>
      <w:r w:rsidR="004A142A" w:rsidRPr="00094B7F">
        <w:t xml:space="preserve"> that does not align with state boundaries</w:t>
      </w:r>
      <w:r w:rsidR="004A142A">
        <w:t xml:space="preserve">. </w:t>
      </w:r>
    </w:p>
  </w:footnote>
  <w:footnote w:id="12">
    <w:p w14:paraId="0178ECAF" w14:textId="2076904F" w:rsidR="0082013A" w:rsidRDefault="0082013A">
      <w:pPr>
        <w:pStyle w:val="FootnoteText"/>
      </w:pPr>
      <w:r>
        <w:rPr>
          <w:rStyle w:val="FootnoteReference"/>
        </w:rPr>
        <w:footnoteRef/>
      </w:r>
      <w:r>
        <w:t xml:space="preserve"> See WAC 480-100-670 (8)  “Use of renewable energy credits other than unbundled RECs to comply with the greenhouse gas neutral standard” </w:t>
      </w:r>
    </w:p>
  </w:footnote>
  <w:footnote w:id="13">
    <w:p w14:paraId="2907A652" w14:textId="32EBF88D" w:rsidR="00A22467" w:rsidRDefault="00A22467" w:rsidP="00A22467">
      <w:pPr>
        <w:pStyle w:val="FootnoteText"/>
      </w:pPr>
      <w:r>
        <w:rPr>
          <w:rStyle w:val="FootnoteReference"/>
        </w:rPr>
        <w:footnoteRef/>
      </w:r>
      <w:r>
        <w:t xml:space="preserve"> Tariff Section 33.32.2.3, “The GHG reference pass will not schedule capacity located outside of a GHG regulation area obligated to serve demand within a GHG regulation area that is registered with the CAISO in accordance with the applicable Business Practice Manual, thereby allowing this capacity to support a GHG transfer into a GHG area in the IFM”. Also see BPM for the Extended Day Ahead Market section 23.3.1.1. </w:t>
      </w:r>
    </w:p>
    <w:p w14:paraId="25846CE9" w14:textId="77777777" w:rsidR="00A22467" w:rsidRDefault="00A22467" w:rsidP="00A22467">
      <w:pPr>
        <w:pStyle w:val="FootnoteText"/>
      </w:pP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BA78783" w14:textId="77777777" w:rsidR="00FF26C1" w:rsidRDefault="00FF26C1">
    <w:pPr>
      <w:pStyle w:val="Heade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554A7AA" w14:textId="26190200" w:rsidR="00FF26C1" w:rsidRPr="002F6D4D" w:rsidRDefault="001042D5">
    <w:pPr>
      <w:pStyle w:val="Header"/>
      <w:rPr>
        <w:rFonts w:ascii="Arial" w:hAnsi="Arial" w:cs="Arial"/>
        <w:b/>
        <w:bCs/>
      </w:rPr>
    </w:pPr>
    <w:r>
      <w:rPr>
        <w:rFonts w:ascii="Arial" w:hAnsi="Arial" w:cs="Arial"/>
        <w:b/>
        <w:bCs/>
      </w:rPr>
      <w:t>GHG Readiness Handbook</w:t>
    </w:r>
    <w:r w:rsidR="00FF26C1" w:rsidRPr="002F6D4D">
      <w:rPr>
        <w:rFonts w:ascii="Arial" w:hAnsi="Arial" w:cs="Arial"/>
        <w:b/>
        <w:bCs/>
      </w:rPr>
      <w:tab/>
    </w:r>
    <w:r w:rsidR="00FF26C1" w:rsidRPr="002F6D4D">
      <w:rPr>
        <w:rFonts w:ascii="Arial" w:hAnsi="Arial" w:cs="Arial"/>
        <w:b/>
        <w:bCs/>
      </w:rPr>
      <w:tab/>
    </w:r>
    <w:r w:rsidR="003A2D4A">
      <w:rPr>
        <w:rFonts w:ascii="Arial" w:hAnsi="Arial" w:cs="Arial"/>
        <w:b/>
        <w:bCs/>
      </w:rPr>
      <w:t>September 2</w:t>
    </w:r>
    <w:r w:rsidR="00E8782E">
      <w:rPr>
        <w:rFonts w:ascii="Arial" w:hAnsi="Arial" w:cs="Arial"/>
        <w:b/>
        <w:bCs/>
      </w:rPr>
      <w:t>9</w:t>
    </w:r>
    <w:r w:rsidR="003A2D4A">
      <w:rPr>
        <w:rFonts w:ascii="Arial" w:hAnsi="Arial" w:cs="Arial"/>
        <w:b/>
        <w:bCs/>
      </w:rPr>
      <w:t>, 2026</w:t>
    </w: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D10A467" w14:textId="77777777" w:rsidR="00FF26C1" w:rsidRDefault="00FF26C1">
    <w:pPr>
      <w:pStyle w:val="Header"/>
    </w:pP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9850E24" w14:textId="77777777" w:rsidR="00FF26C1" w:rsidRDefault="00FF26C1">
    <w:pPr>
      <w:pStyle w:val="Header"/>
    </w:pP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750C5DA" w14:textId="7BE97D86" w:rsidR="001B6EE9" w:rsidRPr="002F6D4D" w:rsidRDefault="00E5678B" w:rsidP="001B6EE9">
    <w:pPr>
      <w:pStyle w:val="Header"/>
      <w:rPr>
        <w:rFonts w:ascii="Arial" w:hAnsi="Arial" w:cs="Arial"/>
        <w:b/>
        <w:bCs/>
      </w:rPr>
    </w:pPr>
    <w:sdt>
      <w:sdtPr>
        <w:rPr>
          <w:rFonts w:ascii="Arial" w:hAnsi="Arial" w:cs="Arial"/>
          <w:b/>
          <w:bCs/>
        </w:rPr>
        <w:id w:val="-966357405"/>
        <w:docPartObj>
          <w:docPartGallery w:val="Watermarks"/>
          <w:docPartUnique/>
        </w:docPartObj>
      </w:sdtPr>
      <w:sdtEndPr/>
      <w:sdtContent>
        <w:r>
          <w:rPr>
            <w:rFonts w:ascii="Arial" w:hAnsi="Arial" w:cs="Arial"/>
            <w:b/>
            <w:bCs/>
            <w:noProof/>
          </w:rPr>
          <w:pict w14:anchorId="3345E438">
            <v:shapetype id="_x0000_t136" coordsize="21600,21600" o:spt="136" adj="10800" path="m@7,l@8,m@5,21600l@6,21600e">
              <v:formulas>
                <v:f eqn="sum #0 0 10800"/>
                <v:f eqn="prod #0 2 1"/>
                <v:f eqn="sum 21600 0 @1"/>
                <v:f eqn="sum 0 0 @2"/>
                <v:f eqn="sum 21600 0 @3"/>
                <v:f eqn="if @0 @3 0"/>
                <v:f eqn="if @0 21600 @1"/>
                <v:f eqn="if @0 0 @2"/>
                <v:f eqn="if @0 @4 21600"/>
                <v:f eqn="mid @5 @6"/>
                <v:f eqn="mid @8 @5"/>
                <v:f eqn="mid @7 @8"/>
                <v:f eqn="mid @6 @7"/>
                <v:f eqn="sum @6 0 @5"/>
              </v:formulas>
              <v:path textpathok="t" o:connecttype="custom" o:connectlocs="@9,0;@10,10800;@11,21600;@12,10800" o:connectangles="270,180,90,0"/>
              <v:textpath on="t" fitshape="t"/>
              <v:handles>
                <v:h position="#0,bottomRight" xrange="6629,14971"/>
              </v:handles>
              <o:lock v:ext="edit" text="t" shapetype="t"/>
            </v:shapetype>
            <v:shape id="PowerPlusWaterMarkObject357831064" o:spid="_x0000_s1025" type="#_x0000_t136" style="position:absolute;margin-left:0;margin-top:0;width:412.4pt;height:247.45pt;rotation:315;z-index:-251658752;mso-position-horizontal:center;mso-position-horizontal-relative:margin;mso-position-vertical:center;mso-position-vertical-relative:margin" o:allowincell="f" fillcolor="silver" stroked="f">
              <v:fill opacity=".5"/>
              <v:textpath style="font-family:&quot;Calibri&quot;;font-size:1pt" string="DRAFT"/>
              <w10:wrap anchorx="margin" anchory="margin"/>
            </v:shape>
          </w:pict>
        </w:r>
      </w:sdtContent>
    </w:sdt>
    <w:r w:rsidR="001B6EE9" w:rsidRPr="00AB5E84">
      <w:rPr>
        <w:rFonts w:ascii="Arial" w:hAnsi="Arial" w:cs="Arial"/>
        <w:b/>
        <w:bCs/>
      </w:rPr>
      <w:t>GHG Readiness Handbook</w:t>
    </w:r>
    <w:r w:rsidR="001B6EE9" w:rsidRPr="00AB5E84">
      <w:rPr>
        <w:rFonts w:ascii="Arial" w:hAnsi="Arial" w:cs="Arial"/>
        <w:b/>
        <w:bCs/>
      </w:rPr>
      <w:tab/>
    </w:r>
    <w:r w:rsidR="001B6EE9" w:rsidRPr="002F6D4D">
      <w:rPr>
        <w:rFonts w:ascii="Arial" w:hAnsi="Arial" w:cs="Arial"/>
        <w:b/>
        <w:bCs/>
      </w:rPr>
      <w:tab/>
    </w:r>
    <w:r w:rsidR="001B6EE9">
      <w:rPr>
        <w:rFonts w:ascii="Arial" w:hAnsi="Arial" w:cs="Arial"/>
        <w:b/>
        <w:bCs/>
      </w:rPr>
      <w:t xml:space="preserve">September </w:t>
    </w:r>
    <w:r w:rsidR="00E8782E">
      <w:rPr>
        <w:rFonts w:ascii="Arial" w:hAnsi="Arial" w:cs="Arial"/>
        <w:b/>
        <w:bCs/>
      </w:rPr>
      <w:t>2</w:t>
    </w:r>
    <w:r w:rsidR="00E8782E">
      <w:rPr>
        <w:rFonts w:ascii="Arial" w:hAnsi="Arial" w:cs="Arial"/>
        <w:b/>
        <w:bCs/>
      </w:rPr>
      <w:t>9</w:t>
    </w:r>
    <w:r w:rsidR="001B6EE9">
      <w:rPr>
        <w:rFonts w:ascii="Arial" w:hAnsi="Arial" w:cs="Arial"/>
        <w:b/>
        <w:bCs/>
      </w:rPr>
      <w:t>, 2026</w:t>
    </w:r>
  </w:p>
  <w:p w14:paraId="5715AF21" w14:textId="77777777" w:rsidR="00FF26C1" w:rsidRDefault="00FF26C1">
    <w:pPr>
      <w:pStyle w:val="Header"/>
    </w:pP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3C7990C" w14:textId="77777777" w:rsidR="00FF26C1" w:rsidRDefault="00FF26C1">
    <w:pPr>
      <w:pStyle w:val="Heade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0590D6B"/>
    <w:multiLevelType w:val="hybridMultilevel"/>
    <w:tmpl w:val="799E12CA"/>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 w15:restartNumberingAfterBreak="0">
    <w:nsid w:val="048D31EF"/>
    <w:multiLevelType w:val="multilevel"/>
    <w:tmpl w:val="55ECB4BC"/>
    <w:lvl w:ilvl="0">
      <w:start w:val="1"/>
      <w:numFmt w:val="decimal"/>
      <w:lvlText w:val="%1."/>
      <w:lvlJc w:val="left"/>
      <w:pPr>
        <w:ind w:left="360" w:hanging="360"/>
      </w:pPr>
      <w:rPr>
        <w:rFonts w:hint="default"/>
      </w:rPr>
    </w:lvl>
    <w:lvl w:ilvl="1">
      <w:start w:val="1"/>
      <w:numFmt w:val="decimal"/>
      <w:isLgl/>
      <w:lvlText w:val="%1.%2"/>
      <w:lvlJc w:val="left"/>
      <w:pPr>
        <w:ind w:left="430" w:hanging="430"/>
      </w:pPr>
      <w:rPr>
        <w:rFonts w:hint="default"/>
      </w:rPr>
    </w:lvl>
    <w:lvl w:ilvl="2">
      <w:start w:val="1"/>
      <w:numFmt w:val="decimal"/>
      <w:isLgl/>
      <w:lvlText w:val="%1.%2.%3"/>
      <w:lvlJc w:val="left"/>
      <w:pPr>
        <w:ind w:left="720" w:hanging="720"/>
      </w:pPr>
      <w:rPr>
        <w:rFonts w:hint="default"/>
      </w:rPr>
    </w:lvl>
    <w:lvl w:ilvl="3">
      <w:start w:val="1"/>
      <w:numFmt w:val="decimal"/>
      <w:isLgl/>
      <w:lvlText w:val="%1.%2.%3.%4"/>
      <w:lvlJc w:val="left"/>
      <w:pPr>
        <w:ind w:left="720" w:hanging="720"/>
      </w:pPr>
      <w:rPr>
        <w:rFonts w:hint="default"/>
      </w:rPr>
    </w:lvl>
    <w:lvl w:ilvl="4">
      <w:start w:val="1"/>
      <w:numFmt w:val="decimal"/>
      <w:isLgl/>
      <w:lvlText w:val="%1.%2.%3.%4.%5"/>
      <w:lvlJc w:val="left"/>
      <w:pPr>
        <w:ind w:left="1080" w:hanging="1080"/>
      </w:pPr>
      <w:rPr>
        <w:rFonts w:hint="default"/>
      </w:rPr>
    </w:lvl>
    <w:lvl w:ilvl="5">
      <w:start w:val="1"/>
      <w:numFmt w:val="decimal"/>
      <w:isLgl/>
      <w:lvlText w:val="%1.%2.%3.%4.%5.%6"/>
      <w:lvlJc w:val="left"/>
      <w:pPr>
        <w:ind w:left="1080" w:hanging="1080"/>
      </w:pPr>
      <w:rPr>
        <w:rFonts w:hint="default"/>
      </w:rPr>
    </w:lvl>
    <w:lvl w:ilvl="6">
      <w:start w:val="1"/>
      <w:numFmt w:val="decimal"/>
      <w:isLgl/>
      <w:lvlText w:val="%1.%2.%3.%4.%5.%6.%7"/>
      <w:lvlJc w:val="left"/>
      <w:pPr>
        <w:ind w:left="1440" w:hanging="1440"/>
      </w:pPr>
      <w:rPr>
        <w:rFonts w:hint="default"/>
      </w:rPr>
    </w:lvl>
    <w:lvl w:ilvl="7">
      <w:start w:val="1"/>
      <w:numFmt w:val="decimal"/>
      <w:isLgl/>
      <w:lvlText w:val="%1.%2.%3.%4.%5.%6.%7.%8"/>
      <w:lvlJc w:val="left"/>
      <w:pPr>
        <w:ind w:left="1440" w:hanging="1440"/>
      </w:pPr>
      <w:rPr>
        <w:rFonts w:hint="default"/>
      </w:rPr>
    </w:lvl>
    <w:lvl w:ilvl="8">
      <w:start w:val="1"/>
      <w:numFmt w:val="decimal"/>
      <w:isLgl/>
      <w:lvlText w:val="%1.%2.%3.%4.%5.%6.%7.%8.%9"/>
      <w:lvlJc w:val="left"/>
      <w:pPr>
        <w:ind w:left="1800" w:hanging="1800"/>
      </w:pPr>
      <w:rPr>
        <w:rFonts w:hint="default"/>
      </w:rPr>
    </w:lvl>
  </w:abstractNum>
  <w:abstractNum w:abstractNumId="2" w15:restartNumberingAfterBreak="0">
    <w:nsid w:val="07DA76FB"/>
    <w:multiLevelType w:val="hybridMultilevel"/>
    <w:tmpl w:val="3F74B1A4"/>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3" w15:restartNumberingAfterBreak="0">
    <w:nsid w:val="0B3F1FAF"/>
    <w:multiLevelType w:val="hybridMultilevel"/>
    <w:tmpl w:val="02720994"/>
    <w:lvl w:ilvl="0" w:tplc="69567E62">
      <w:start w:val="1"/>
      <w:numFmt w:val="bullet"/>
      <w:lvlText w:val="-"/>
      <w:lvlJc w:val="left"/>
      <w:pPr>
        <w:ind w:left="720" w:hanging="360"/>
      </w:pPr>
      <w:rPr>
        <w:rFonts w:ascii="Aptos" w:eastAsiaTheme="minorEastAsia" w:hAnsi="Aptos" w:cstheme="minorBidi"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4" w15:restartNumberingAfterBreak="0">
    <w:nsid w:val="0FCA7C2E"/>
    <w:multiLevelType w:val="multilevel"/>
    <w:tmpl w:val="A3E28C46"/>
    <w:lvl w:ilvl="0">
      <w:start w:val="1"/>
      <w:numFmt w:val="decimal"/>
      <w:lvlText w:val="%1"/>
      <w:lvlJc w:val="left"/>
      <w:pPr>
        <w:ind w:left="0" w:firstLine="0"/>
      </w:pPr>
      <w:rPr>
        <w:rFonts w:hint="default"/>
      </w:rPr>
    </w:lvl>
    <w:lvl w:ilvl="1">
      <w:start w:val="2"/>
      <w:numFmt w:val="decimal"/>
      <w:lvlText w:val="%1.%2"/>
      <w:lvlJc w:val="left"/>
      <w:pPr>
        <w:ind w:left="0" w:firstLine="0"/>
      </w:pPr>
      <w:rPr>
        <w:rFonts w:hint="default"/>
      </w:rPr>
    </w:lvl>
    <w:lvl w:ilvl="2">
      <w:start w:val="4"/>
      <w:numFmt w:val="decimal"/>
      <w:lvlText w:val="%1.%2.%3"/>
      <w:lvlJc w:val="left"/>
      <w:pPr>
        <w:ind w:left="360" w:hanging="360"/>
      </w:pPr>
      <w:rPr>
        <w:rFonts w:hint="default"/>
      </w:rPr>
    </w:lvl>
    <w:lvl w:ilvl="3">
      <w:start w:val="1"/>
      <w:numFmt w:val="decimal"/>
      <w:lvlText w:val="%1.%2.%3.%4"/>
      <w:lvlJc w:val="left"/>
      <w:pPr>
        <w:ind w:left="360" w:hanging="360"/>
      </w:pPr>
      <w:rPr>
        <w:rFonts w:hint="default"/>
      </w:rPr>
    </w:lvl>
    <w:lvl w:ilvl="4">
      <w:start w:val="1"/>
      <w:numFmt w:val="decimal"/>
      <w:lvlText w:val="%1.%2.%3.%4.%5"/>
      <w:lvlJc w:val="left"/>
      <w:pPr>
        <w:ind w:left="720" w:hanging="720"/>
      </w:pPr>
      <w:rPr>
        <w:rFonts w:hint="default"/>
      </w:rPr>
    </w:lvl>
    <w:lvl w:ilvl="5">
      <w:start w:val="1"/>
      <w:numFmt w:val="decimal"/>
      <w:lvlText w:val="%1.%2.%3.%4.%5.%6"/>
      <w:lvlJc w:val="left"/>
      <w:pPr>
        <w:ind w:left="720" w:hanging="720"/>
      </w:pPr>
      <w:rPr>
        <w:rFonts w:hint="default"/>
      </w:rPr>
    </w:lvl>
    <w:lvl w:ilvl="6">
      <w:start w:val="1"/>
      <w:numFmt w:val="decimal"/>
      <w:lvlText w:val="%1.%2.%3.%4.%5.%6.%7"/>
      <w:lvlJc w:val="left"/>
      <w:pPr>
        <w:ind w:left="1080" w:hanging="1080"/>
      </w:pPr>
      <w:rPr>
        <w:rFonts w:hint="default"/>
      </w:rPr>
    </w:lvl>
    <w:lvl w:ilvl="7">
      <w:start w:val="1"/>
      <w:numFmt w:val="decimal"/>
      <w:lvlText w:val="%1.%2.%3.%4.%5.%6.%7.%8"/>
      <w:lvlJc w:val="left"/>
      <w:pPr>
        <w:ind w:left="1080" w:hanging="1080"/>
      </w:pPr>
      <w:rPr>
        <w:rFonts w:hint="default"/>
      </w:rPr>
    </w:lvl>
    <w:lvl w:ilvl="8">
      <w:start w:val="1"/>
      <w:numFmt w:val="decimal"/>
      <w:lvlText w:val="%1.%2.%3.%4.%5.%6.%7.%8.%9"/>
      <w:lvlJc w:val="left"/>
      <w:pPr>
        <w:ind w:left="1440" w:hanging="1440"/>
      </w:pPr>
      <w:rPr>
        <w:rFonts w:hint="default"/>
      </w:rPr>
    </w:lvl>
  </w:abstractNum>
  <w:abstractNum w:abstractNumId="5" w15:restartNumberingAfterBreak="0">
    <w:nsid w:val="12130603"/>
    <w:multiLevelType w:val="multilevel"/>
    <w:tmpl w:val="80BE8124"/>
    <w:lvl w:ilvl="0">
      <w:start w:val="1"/>
      <w:numFmt w:val="decimal"/>
      <w:lvlText w:val="%1.0"/>
      <w:lvlJc w:val="left"/>
      <w:pPr>
        <w:tabs>
          <w:tab w:val="num" w:pos="510"/>
        </w:tabs>
        <w:ind w:left="510" w:hanging="510"/>
      </w:pPr>
      <w:rPr>
        <w:rFonts w:hint="default"/>
      </w:rPr>
    </w:lvl>
    <w:lvl w:ilvl="1">
      <w:start w:val="1"/>
      <w:numFmt w:val="decimal"/>
      <w:lvlText w:val="%1.%2"/>
      <w:lvlJc w:val="left"/>
      <w:pPr>
        <w:tabs>
          <w:tab w:val="num" w:pos="1230"/>
        </w:tabs>
        <w:ind w:left="1230" w:hanging="510"/>
      </w:pPr>
      <w:rPr>
        <w:rFonts w:hint="default"/>
      </w:rPr>
    </w:lvl>
    <w:lvl w:ilvl="2">
      <w:start w:val="1"/>
      <w:numFmt w:val="decimal"/>
      <w:lvlText w:val="%1.%2.%3"/>
      <w:lvlJc w:val="left"/>
      <w:pPr>
        <w:tabs>
          <w:tab w:val="num" w:pos="2160"/>
        </w:tabs>
        <w:ind w:left="2160" w:hanging="720"/>
      </w:pPr>
      <w:rPr>
        <w:rFonts w:hint="default"/>
      </w:rPr>
    </w:lvl>
    <w:lvl w:ilvl="3">
      <w:start w:val="1"/>
      <w:numFmt w:val="decimal"/>
      <w:lvlText w:val="%1.%2.%3.%4"/>
      <w:lvlJc w:val="left"/>
      <w:pPr>
        <w:tabs>
          <w:tab w:val="num" w:pos="2880"/>
        </w:tabs>
        <w:ind w:left="2880" w:hanging="720"/>
      </w:pPr>
      <w:rPr>
        <w:rFonts w:hint="default"/>
      </w:rPr>
    </w:lvl>
    <w:lvl w:ilvl="4">
      <w:start w:val="1"/>
      <w:numFmt w:val="decimal"/>
      <w:lvlText w:val="%1.%2.%3.%4.%5"/>
      <w:lvlJc w:val="left"/>
      <w:pPr>
        <w:tabs>
          <w:tab w:val="num" w:pos="3960"/>
        </w:tabs>
        <w:ind w:left="3960" w:hanging="1080"/>
      </w:pPr>
      <w:rPr>
        <w:rFonts w:hint="default"/>
      </w:rPr>
    </w:lvl>
    <w:lvl w:ilvl="5">
      <w:start w:val="1"/>
      <w:numFmt w:val="decimal"/>
      <w:lvlText w:val="%1.%2.%3.%4.%5.%6"/>
      <w:lvlJc w:val="left"/>
      <w:pPr>
        <w:tabs>
          <w:tab w:val="num" w:pos="4680"/>
        </w:tabs>
        <w:ind w:left="4680" w:hanging="1080"/>
      </w:pPr>
      <w:rPr>
        <w:rFonts w:hint="default"/>
      </w:rPr>
    </w:lvl>
    <w:lvl w:ilvl="6">
      <w:start w:val="1"/>
      <w:numFmt w:val="decimal"/>
      <w:lvlText w:val="%1.%2.%3.%4.%5.%6.%7"/>
      <w:lvlJc w:val="left"/>
      <w:pPr>
        <w:tabs>
          <w:tab w:val="num" w:pos="5760"/>
        </w:tabs>
        <w:ind w:left="5760" w:hanging="1440"/>
      </w:pPr>
      <w:rPr>
        <w:rFonts w:hint="default"/>
      </w:rPr>
    </w:lvl>
    <w:lvl w:ilvl="7">
      <w:start w:val="1"/>
      <w:numFmt w:val="decimal"/>
      <w:lvlText w:val="%1.%2.%3.%4.%5.%6.%7.%8"/>
      <w:lvlJc w:val="left"/>
      <w:pPr>
        <w:tabs>
          <w:tab w:val="num" w:pos="6480"/>
        </w:tabs>
        <w:ind w:left="6480" w:hanging="1440"/>
      </w:pPr>
      <w:rPr>
        <w:rFonts w:hint="default"/>
      </w:rPr>
    </w:lvl>
    <w:lvl w:ilvl="8">
      <w:start w:val="1"/>
      <w:numFmt w:val="decimal"/>
      <w:lvlText w:val="%1.%2.%3.%4.%5.%6.%7.%8.%9"/>
      <w:lvlJc w:val="left"/>
      <w:pPr>
        <w:tabs>
          <w:tab w:val="num" w:pos="7560"/>
        </w:tabs>
        <w:ind w:left="7560" w:hanging="1800"/>
      </w:pPr>
      <w:rPr>
        <w:rFonts w:hint="default"/>
      </w:rPr>
    </w:lvl>
  </w:abstractNum>
  <w:abstractNum w:abstractNumId="6" w15:restartNumberingAfterBreak="0">
    <w:nsid w:val="18CF7DAC"/>
    <w:multiLevelType w:val="hybridMultilevel"/>
    <w:tmpl w:val="22D24300"/>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7" w15:restartNumberingAfterBreak="0">
    <w:nsid w:val="1ABB3E15"/>
    <w:multiLevelType w:val="hybridMultilevel"/>
    <w:tmpl w:val="E6A6F100"/>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8" w15:restartNumberingAfterBreak="0">
    <w:nsid w:val="1E4F72B4"/>
    <w:multiLevelType w:val="multilevel"/>
    <w:tmpl w:val="B10A481A"/>
    <w:lvl w:ilvl="0">
      <w:start w:val="1"/>
      <w:numFmt w:val="decimal"/>
      <w:lvlText w:val="%1."/>
      <w:lvlJc w:val="left"/>
      <w:pPr>
        <w:ind w:left="360" w:hanging="360"/>
      </w:pPr>
      <w:rPr>
        <w:rFonts w:hint="default"/>
      </w:rPr>
    </w:lvl>
    <w:lvl w:ilvl="1">
      <w:start w:val="1"/>
      <w:numFmt w:val="decimal"/>
      <w:isLgl/>
      <w:lvlText w:val="%1.%2"/>
      <w:lvlJc w:val="left"/>
      <w:pPr>
        <w:ind w:left="430" w:hanging="430"/>
      </w:pPr>
      <w:rPr>
        <w:rFonts w:hint="default"/>
        <w:b/>
        <w:bCs/>
      </w:rPr>
    </w:lvl>
    <w:lvl w:ilvl="2">
      <w:start w:val="1"/>
      <w:numFmt w:val="decimal"/>
      <w:isLgl/>
      <w:lvlText w:val="%1.%2.%3"/>
      <w:lvlJc w:val="left"/>
      <w:pPr>
        <w:ind w:left="720" w:hanging="720"/>
      </w:pPr>
      <w:rPr>
        <w:rFonts w:hint="default"/>
      </w:rPr>
    </w:lvl>
    <w:lvl w:ilvl="3">
      <w:start w:val="1"/>
      <w:numFmt w:val="decimal"/>
      <w:isLgl/>
      <w:lvlText w:val="%1.%2.%3.%4"/>
      <w:lvlJc w:val="left"/>
      <w:pPr>
        <w:ind w:left="720" w:hanging="720"/>
      </w:pPr>
      <w:rPr>
        <w:rFonts w:hint="default"/>
      </w:rPr>
    </w:lvl>
    <w:lvl w:ilvl="4">
      <w:start w:val="1"/>
      <w:numFmt w:val="decimal"/>
      <w:isLgl/>
      <w:lvlText w:val="%1.%2.%3.%4.%5"/>
      <w:lvlJc w:val="left"/>
      <w:pPr>
        <w:ind w:left="1080" w:hanging="1080"/>
      </w:pPr>
      <w:rPr>
        <w:rFonts w:hint="default"/>
      </w:rPr>
    </w:lvl>
    <w:lvl w:ilvl="5">
      <w:start w:val="1"/>
      <w:numFmt w:val="decimal"/>
      <w:isLgl/>
      <w:lvlText w:val="%1.%2.%3.%4.%5.%6"/>
      <w:lvlJc w:val="left"/>
      <w:pPr>
        <w:ind w:left="1080" w:hanging="1080"/>
      </w:pPr>
      <w:rPr>
        <w:rFonts w:hint="default"/>
      </w:rPr>
    </w:lvl>
    <w:lvl w:ilvl="6">
      <w:start w:val="1"/>
      <w:numFmt w:val="decimal"/>
      <w:isLgl/>
      <w:lvlText w:val="%1.%2.%3.%4.%5.%6.%7"/>
      <w:lvlJc w:val="left"/>
      <w:pPr>
        <w:ind w:left="1440" w:hanging="1440"/>
      </w:pPr>
      <w:rPr>
        <w:rFonts w:hint="default"/>
      </w:rPr>
    </w:lvl>
    <w:lvl w:ilvl="7">
      <w:start w:val="1"/>
      <w:numFmt w:val="decimal"/>
      <w:isLgl/>
      <w:lvlText w:val="%1.%2.%3.%4.%5.%6.%7.%8"/>
      <w:lvlJc w:val="left"/>
      <w:pPr>
        <w:ind w:left="1440" w:hanging="1440"/>
      </w:pPr>
      <w:rPr>
        <w:rFonts w:hint="default"/>
      </w:rPr>
    </w:lvl>
    <w:lvl w:ilvl="8">
      <w:start w:val="1"/>
      <w:numFmt w:val="decimal"/>
      <w:isLgl/>
      <w:lvlText w:val="%1.%2.%3.%4.%5.%6.%7.%8.%9"/>
      <w:lvlJc w:val="left"/>
      <w:pPr>
        <w:ind w:left="1800" w:hanging="1800"/>
      </w:pPr>
      <w:rPr>
        <w:rFonts w:hint="default"/>
      </w:rPr>
    </w:lvl>
  </w:abstractNum>
  <w:abstractNum w:abstractNumId="9" w15:restartNumberingAfterBreak="0">
    <w:nsid w:val="1F10534F"/>
    <w:multiLevelType w:val="hybridMultilevel"/>
    <w:tmpl w:val="2D20A40E"/>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0" w15:restartNumberingAfterBreak="0">
    <w:nsid w:val="220267DE"/>
    <w:multiLevelType w:val="hybridMultilevel"/>
    <w:tmpl w:val="9986202A"/>
    <w:lvl w:ilvl="0" w:tplc="04090001">
      <w:start w:val="1"/>
      <w:numFmt w:val="bullet"/>
      <w:lvlText w:val=""/>
      <w:lvlJc w:val="left"/>
      <w:pPr>
        <w:ind w:left="720" w:hanging="360"/>
      </w:pPr>
      <w:rPr>
        <w:rFonts w:ascii="Symbol" w:hAnsi="Symbol" w:hint="default"/>
      </w:rPr>
    </w:lvl>
    <w:lvl w:ilvl="1" w:tplc="FFFFFFFF" w:tentative="1">
      <w:start w:val="1"/>
      <w:numFmt w:val="bullet"/>
      <w:lvlText w:val="o"/>
      <w:lvlJc w:val="left"/>
      <w:pPr>
        <w:ind w:left="1440" w:hanging="360"/>
      </w:pPr>
      <w:rPr>
        <w:rFonts w:ascii="Courier New" w:hAnsi="Courier New" w:cs="Courier New" w:hint="default"/>
      </w:rPr>
    </w:lvl>
    <w:lvl w:ilvl="2" w:tplc="FFFFFFFF" w:tentative="1">
      <w:start w:val="1"/>
      <w:numFmt w:val="bullet"/>
      <w:lvlText w:val=""/>
      <w:lvlJc w:val="left"/>
      <w:pPr>
        <w:ind w:left="2160" w:hanging="360"/>
      </w:pPr>
      <w:rPr>
        <w:rFonts w:ascii="Wingdings" w:hAnsi="Wingdings"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cs="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cs="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11" w15:restartNumberingAfterBreak="0">
    <w:nsid w:val="23EF3096"/>
    <w:multiLevelType w:val="hybridMultilevel"/>
    <w:tmpl w:val="38E28636"/>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2" w15:restartNumberingAfterBreak="0">
    <w:nsid w:val="25F430BB"/>
    <w:multiLevelType w:val="hybridMultilevel"/>
    <w:tmpl w:val="7D5003C8"/>
    <w:lvl w:ilvl="0" w:tplc="DAA0D614">
      <w:start w:val="1"/>
      <w:numFmt w:val="bullet"/>
      <w:lvlText w:val="-"/>
      <w:lvlJc w:val="left"/>
      <w:pPr>
        <w:ind w:left="720" w:hanging="360"/>
      </w:pPr>
      <w:rPr>
        <w:rFonts w:ascii="Aptos" w:eastAsiaTheme="minorEastAsia" w:hAnsi="Aptos" w:cstheme="minorBidi"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3" w15:restartNumberingAfterBreak="0">
    <w:nsid w:val="274948BA"/>
    <w:multiLevelType w:val="multilevel"/>
    <w:tmpl w:val="55ECB4BC"/>
    <w:lvl w:ilvl="0">
      <w:start w:val="1"/>
      <w:numFmt w:val="decimal"/>
      <w:lvlText w:val="%1."/>
      <w:lvlJc w:val="left"/>
      <w:pPr>
        <w:ind w:left="720" w:hanging="360"/>
      </w:pPr>
      <w:rPr>
        <w:rFonts w:hint="default"/>
      </w:rPr>
    </w:lvl>
    <w:lvl w:ilvl="1">
      <w:start w:val="1"/>
      <w:numFmt w:val="decimal"/>
      <w:isLgl/>
      <w:lvlText w:val="%1.%2"/>
      <w:lvlJc w:val="left"/>
      <w:pPr>
        <w:ind w:left="790" w:hanging="430"/>
      </w:pPr>
      <w:rPr>
        <w:rFonts w:hint="default"/>
      </w:rPr>
    </w:lvl>
    <w:lvl w:ilvl="2">
      <w:start w:val="1"/>
      <w:numFmt w:val="decimal"/>
      <w:isLgl/>
      <w:lvlText w:val="%1.%2.%3"/>
      <w:lvlJc w:val="left"/>
      <w:pPr>
        <w:ind w:left="1080" w:hanging="720"/>
      </w:pPr>
      <w:rPr>
        <w:rFonts w:hint="default"/>
      </w:rPr>
    </w:lvl>
    <w:lvl w:ilvl="3">
      <w:start w:val="1"/>
      <w:numFmt w:val="decimal"/>
      <w:isLgl/>
      <w:lvlText w:val="%1.%2.%3.%4"/>
      <w:lvlJc w:val="left"/>
      <w:pPr>
        <w:ind w:left="1080" w:hanging="720"/>
      </w:pPr>
      <w:rPr>
        <w:rFonts w:hint="default"/>
      </w:rPr>
    </w:lvl>
    <w:lvl w:ilvl="4">
      <w:start w:val="1"/>
      <w:numFmt w:val="decimal"/>
      <w:isLgl/>
      <w:lvlText w:val="%1.%2.%3.%4.%5"/>
      <w:lvlJc w:val="left"/>
      <w:pPr>
        <w:ind w:left="1440" w:hanging="1080"/>
      </w:pPr>
      <w:rPr>
        <w:rFonts w:hint="default"/>
      </w:rPr>
    </w:lvl>
    <w:lvl w:ilvl="5">
      <w:start w:val="1"/>
      <w:numFmt w:val="decimal"/>
      <w:isLgl/>
      <w:lvlText w:val="%1.%2.%3.%4.%5.%6"/>
      <w:lvlJc w:val="left"/>
      <w:pPr>
        <w:ind w:left="1440" w:hanging="1080"/>
      </w:pPr>
      <w:rPr>
        <w:rFonts w:hint="default"/>
      </w:rPr>
    </w:lvl>
    <w:lvl w:ilvl="6">
      <w:start w:val="1"/>
      <w:numFmt w:val="decimal"/>
      <w:isLgl/>
      <w:lvlText w:val="%1.%2.%3.%4.%5.%6.%7"/>
      <w:lvlJc w:val="left"/>
      <w:pPr>
        <w:ind w:left="1800" w:hanging="1440"/>
      </w:pPr>
      <w:rPr>
        <w:rFonts w:hint="default"/>
      </w:rPr>
    </w:lvl>
    <w:lvl w:ilvl="7">
      <w:start w:val="1"/>
      <w:numFmt w:val="decimal"/>
      <w:isLgl/>
      <w:lvlText w:val="%1.%2.%3.%4.%5.%6.%7.%8"/>
      <w:lvlJc w:val="left"/>
      <w:pPr>
        <w:ind w:left="1800" w:hanging="1440"/>
      </w:pPr>
      <w:rPr>
        <w:rFonts w:hint="default"/>
      </w:rPr>
    </w:lvl>
    <w:lvl w:ilvl="8">
      <w:start w:val="1"/>
      <w:numFmt w:val="decimal"/>
      <w:isLgl/>
      <w:lvlText w:val="%1.%2.%3.%4.%5.%6.%7.%8.%9"/>
      <w:lvlJc w:val="left"/>
      <w:pPr>
        <w:ind w:left="2160" w:hanging="1800"/>
      </w:pPr>
      <w:rPr>
        <w:rFonts w:hint="default"/>
      </w:rPr>
    </w:lvl>
  </w:abstractNum>
  <w:abstractNum w:abstractNumId="14" w15:restartNumberingAfterBreak="0">
    <w:nsid w:val="27E3722E"/>
    <w:multiLevelType w:val="hybridMultilevel"/>
    <w:tmpl w:val="5AEEB3F4"/>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5" w15:restartNumberingAfterBreak="0">
    <w:nsid w:val="29931D69"/>
    <w:multiLevelType w:val="hybridMultilevel"/>
    <w:tmpl w:val="D41A73E8"/>
    <w:lvl w:ilvl="0" w:tplc="2D16F934">
      <w:start w:val="1"/>
      <w:numFmt w:val="decimal"/>
      <w:lvlText w:val="%1."/>
      <w:lvlJc w:val="left"/>
      <w:pPr>
        <w:ind w:left="1020" w:hanging="360"/>
      </w:pPr>
    </w:lvl>
    <w:lvl w:ilvl="1" w:tplc="E83846BC">
      <w:start w:val="1"/>
      <w:numFmt w:val="decimal"/>
      <w:lvlText w:val="%2."/>
      <w:lvlJc w:val="left"/>
      <w:pPr>
        <w:ind w:left="1020" w:hanging="360"/>
      </w:pPr>
    </w:lvl>
    <w:lvl w:ilvl="2" w:tplc="F33E25C8">
      <w:start w:val="1"/>
      <w:numFmt w:val="decimal"/>
      <w:lvlText w:val="%3."/>
      <w:lvlJc w:val="left"/>
      <w:pPr>
        <w:ind w:left="1020" w:hanging="360"/>
      </w:pPr>
    </w:lvl>
    <w:lvl w:ilvl="3" w:tplc="F0BCF014">
      <w:start w:val="1"/>
      <w:numFmt w:val="decimal"/>
      <w:lvlText w:val="%4."/>
      <w:lvlJc w:val="left"/>
      <w:pPr>
        <w:ind w:left="1020" w:hanging="360"/>
      </w:pPr>
    </w:lvl>
    <w:lvl w:ilvl="4" w:tplc="DD5805BC">
      <w:start w:val="1"/>
      <w:numFmt w:val="decimal"/>
      <w:lvlText w:val="%5."/>
      <w:lvlJc w:val="left"/>
      <w:pPr>
        <w:ind w:left="1020" w:hanging="360"/>
      </w:pPr>
    </w:lvl>
    <w:lvl w:ilvl="5" w:tplc="3780B084">
      <w:start w:val="1"/>
      <w:numFmt w:val="decimal"/>
      <w:lvlText w:val="%6."/>
      <w:lvlJc w:val="left"/>
      <w:pPr>
        <w:ind w:left="1020" w:hanging="360"/>
      </w:pPr>
    </w:lvl>
    <w:lvl w:ilvl="6" w:tplc="45E6F5BE">
      <w:start w:val="1"/>
      <w:numFmt w:val="decimal"/>
      <w:lvlText w:val="%7."/>
      <w:lvlJc w:val="left"/>
      <w:pPr>
        <w:ind w:left="1020" w:hanging="360"/>
      </w:pPr>
    </w:lvl>
    <w:lvl w:ilvl="7" w:tplc="08E81226">
      <w:start w:val="1"/>
      <w:numFmt w:val="decimal"/>
      <w:lvlText w:val="%8."/>
      <w:lvlJc w:val="left"/>
      <w:pPr>
        <w:ind w:left="1020" w:hanging="360"/>
      </w:pPr>
    </w:lvl>
    <w:lvl w:ilvl="8" w:tplc="BB06437C">
      <w:start w:val="1"/>
      <w:numFmt w:val="decimal"/>
      <w:lvlText w:val="%9."/>
      <w:lvlJc w:val="left"/>
      <w:pPr>
        <w:ind w:left="1020" w:hanging="360"/>
      </w:pPr>
    </w:lvl>
  </w:abstractNum>
  <w:abstractNum w:abstractNumId="16" w15:restartNumberingAfterBreak="0">
    <w:nsid w:val="29EE5824"/>
    <w:multiLevelType w:val="hybridMultilevel"/>
    <w:tmpl w:val="67F0C8C0"/>
    <w:lvl w:ilvl="0" w:tplc="04090003">
      <w:start w:val="1"/>
      <w:numFmt w:val="bullet"/>
      <w:lvlText w:val="o"/>
      <w:lvlJc w:val="left"/>
      <w:pPr>
        <w:ind w:left="720" w:hanging="360"/>
      </w:pPr>
      <w:rPr>
        <w:rFonts w:ascii="Courier New" w:hAnsi="Courier New" w:cs="Courier New"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7" w15:restartNumberingAfterBreak="0">
    <w:nsid w:val="2B5218A0"/>
    <w:multiLevelType w:val="hybridMultilevel"/>
    <w:tmpl w:val="248A15C4"/>
    <w:lvl w:ilvl="0" w:tplc="04090001">
      <w:start w:val="1"/>
      <w:numFmt w:val="bullet"/>
      <w:lvlText w:val=""/>
      <w:lvlJc w:val="left"/>
      <w:pPr>
        <w:ind w:left="720" w:hanging="360"/>
      </w:pPr>
      <w:rPr>
        <w:rFonts w:ascii="Symbol" w:hAnsi="Symbol" w:hint="default"/>
      </w:rPr>
    </w:lvl>
    <w:lvl w:ilvl="1" w:tplc="FFFFFFFF">
      <w:start w:val="1"/>
      <w:numFmt w:val="bullet"/>
      <w:lvlText w:val="o"/>
      <w:lvlJc w:val="left"/>
      <w:pPr>
        <w:ind w:left="1440" w:hanging="360"/>
      </w:pPr>
      <w:rPr>
        <w:rFonts w:ascii="Courier New" w:hAnsi="Courier New" w:cs="Courier New" w:hint="default"/>
      </w:rPr>
    </w:lvl>
    <w:lvl w:ilvl="2" w:tplc="FFFFFFFF">
      <w:start w:val="1"/>
      <w:numFmt w:val="bullet"/>
      <w:lvlText w:val=""/>
      <w:lvlJc w:val="left"/>
      <w:pPr>
        <w:ind w:left="2160" w:hanging="360"/>
      </w:pPr>
      <w:rPr>
        <w:rFonts w:ascii="Wingdings" w:hAnsi="Wingdings"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cs="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cs="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18" w15:restartNumberingAfterBreak="0">
    <w:nsid w:val="2BA106E6"/>
    <w:multiLevelType w:val="hybridMultilevel"/>
    <w:tmpl w:val="44529232"/>
    <w:lvl w:ilvl="0" w:tplc="04090019">
      <w:start w:val="1"/>
      <w:numFmt w:val="lowerLetter"/>
      <w:lvlText w:val="%1."/>
      <w:lvlJc w:val="left"/>
      <w:pPr>
        <w:ind w:left="1080" w:hanging="360"/>
      </w:pPr>
      <w:rPr>
        <w:rFonts w:hint="default"/>
      </w:rPr>
    </w:lvl>
    <w:lvl w:ilvl="1" w:tplc="04090019" w:tentative="1">
      <w:start w:val="1"/>
      <w:numFmt w:val="lowerLetter"/>
      <w:lvlText w:val="%2."/>
      <w:lvlJc w:val="left"/>
      <w:pPr>
        <w:ind w:left="1800" w:hanging="360"/>
      </w:pPr>
    </w:lvl>
    <w:lvl w:ilvl="2" w:tplc="0409001B" w:tentative="1">
      <w:start w:val="1"/>
      <w:numFmt w:val="lowerRoman"/>
      <w:lvlText w:val="%3."/>
      <w:lvlJc w:val="right"/>
      <w:pPr>
        <w:ind w:left="2520" w:hanging="180"/>
      </w:pPr>
    </w:lvl>
    <w:lvl w:ilvl="3" w:tplc="0409000F" w:tentative="1">
      <w:start w:val="1"/>
      <w:numFmt w:val="decimal"/>
      <w:lvlText w:val="%4."/>
      <w:lvlJc w:val="left"/>
      <w:pPr>
        <w:ind w:left="3240" w:hanging="360"/>
      </w:pPr>
    </w:lvl>
    <w:lvl w:ilvl="4" w:tplc="04090019" w:tentative="1">
      <w:start w:val="1"/>
      <w:numFmt w:val="lowerLetter"/>
      <w:lvlText w:val="%5."/>
      <w:lvlJc w:val="left"/>
      <w:pPr>
        <w:ind w:left="3960" w:hanging="360"/>
      </w:pPr>
    </w:lvl>
    <w:lvl w:ilvl="5" w:tplc="0409001B" w:tentative="1">
      <w:start w:val="1"/>
      <w:numFmt w:val="lowerRoman"/>
      <w:lvlText w:val="%6."/>
      <w:lvlJc w:val="right"/>
      <w:pPr>
        <w:ind w:left="4680" w:hanging="180"/>
      </w:pPr>
    </w:lvl>
    <w:lvl w:ilvl="6" w:tplc="0409000F" w:tentative="1">
      <w:start w:val="1"/>
      <w:numFmt w:val="decimal"/>
      <w:lvlText w:val="%7."/>
      <w:lvlJc w:val="left"/>
      <w:pPr>
        <w:ind w:left="5400" w:hanging="360"/>
      </w:pPr>
    </w:lvl>
    <w:lvl w:ilvl="7" w:tplc="04090019" w:tentative="1">
      <w:start w:val="1"/>
      <w:numFmt w:val="lowerLetter"/>
      <w:lvlText w:val="%8."/>
      <w:lvlJc w:val="left"/>
      <w:pPr>
        <w:ind w:left="6120" w:hanging="360"/>
      </w:pPr>
    </w:lvl>
    <w:lvl w:ilvl="8" w:tplc="0409001B" w:tentative="1">
      <w:start w:val="1"/>
      <w:numFmt w:val="lowerRoman"/>
      <w:lvlText w:val="%9."/>
      <w:lvlJc w:val="right"/>
      <w:pPr>
        <w:ind w:left="6840" w:hanging="180"/>
      </w:pPr>
    </w:lvl>
  </w:abstractNum>
  <w:abstractNum w:abstractNumId="19" w15:restartNumberingAfterBreak="0">
    <w:nsid w:val="2CC25CE4"/>
    <w:multiLevelType w:val="hybridMultilevel"/>
    <w:tmpl w:val="E2F2EC5A"/>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0" w15:restartNumberingAfterBreak="0">
    <w:nsid w:val="2F9522B9"/>
    <w:multiLevelType w:val="hybridMultilevel"/>
    <w:tmpl w:val="59D0ECFA"/>
    <w:lvl w:ilvl="0" w:tplc="04090009">
      <w:start w:val="1"/>
      <w:numFmt w:val="bullet"/>
      <w:lvlText w:val=""/>
      <w:lvlJc w:val="left"/>
      <w:pPr>
        <w:ind w:left="720" w:hanging="360"/>
      </w:pPr>
      <w:rPr>
        <w:rFonts w:ascii="Wingdings" w:hAnsi="Wingdings"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1" w15:restartNumberingAfterBreak="0">
    <w:nsid w:val="306C5B7B"/>
    <w:multiLevelType w:val="hybridMultilevel"/>
    <w:tmpl w:val="99CA7FF6"/>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2" w15:restartNumberingAfterBreak="0">
    <w:nsid w:val="35A372A7"/>
    <w:multiLevelType w:val="hybridMultilevel"/>
    <w:tmpl w:val="48542C8E"/>
    <w:lvl w:ilvl="0" w:tplc="1D022024">
      <w:start w:val="1"/>
      <w:numFmt w:val="bullet"/>
      <w:lvlText w:val="-"/>
      <w:lvlJc w:val="left"/>
      <w:pPr>
        <w:ind w:left="720" w:hanging="360"/>
      </w:pPr>
      <w:rPr>
        <w:rFonts w:ascii="Aptos" w:eastAsiaTheme="minorEastAsia" w:hAnsi="Aptos" w:cstheme="minorBidi"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3" w15:restartNumberingAfterBreak="0">
    <w:nsid w:val="39CF06CA"/>
    <w:multiLevelType w:val="hybridMultilevel"/>
    <w:tmpl w:val="53A2F520"/>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4" w15:restartNumberingAfterBreak="0">
    <w:nsid w:val="3D082C61"/>
    <w:multiLevelType w:val="hybridMultilevel"/>
    <w:tmpl w:val="F036067A"/>
    <w:lvl w:ilvl="0" w:tplc="04090003">
      <w:start w:val="1"/>
      <w:numFmt w:val="bullet"/>
      <w:lvlText w:val="o"/>
      <w:lvlJc w:val="left"/>
      <w:pPr>
        <w:ind w:left="720" w:hanging="360"/>
      </w:pPr>
      <w:rPr>
        <w:rFonts w:ascii="Courier New" w:hAnsi="Courier New" w:cs="Courier New"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5" w15:restartNumberingAfterBreak="0">
    <w:nsid w:val="3FC64A8D"/>
    <w:multiLevelType w:val="hybridMultilevel"/>
    <w:tmpl w:val="82B25AF8"/>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6" w15:restartNumberingAfterBreak="0">
    <w:nsid w:val="40054D97"/>
    <w:multiLevelType w:val="hybridMultilevel"/>
    <w:tmpl w:val="DD302AC2"/>
    <w:lvl w:ilvl="0" w:tplc="0409000F">
      <w:start w:val="1"/>
      <w:numFmt w:val="decimal"/>
      <w:lvlText w:val="%1."/>
      <w:lvlJc w:val="left"/>
      <w:pPr>
        <w:ind w:left="720" w:hanging="360"/>
      </w:pPr>
    </w:lvl>
    <w:lvl w:ilvl="1" w:tplc="04090019">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7" w15:restartNumberingAfterBreak="0">
    <w:nsid w:val="40332398"/>
    <w:multiLevelType w:val="hybridMultilevel"/>
    <w:tmpl w:val="8C7020E2"/>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8" w15:restartNumberingAfterBreak="0">
    <w:nsid w:val="43624617"/>
    <w:multiLevelType w:val="hybridMultilevel"/>
    <w:tmpl w:val="642A0A92"/>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9" w15:restartNumberingAfterBreak="0">
    <w:nsid w:val="44343CBF"/>
    <w:multiLevelType w:val="hybridMultilevel"/>
    <w:tmpl w:val="3A6CCB54"/>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30" w15:restartNumberingAfterBreak="0">
    <w:nsid w:val="44A53768"/>
    <w:multiLevelType w:val="hybridMultilevel"/>
    <w:tmpl w:val="91480874"/>
    <w:lvl w:ilvl="0" w:tplc="04090003">
      <w:start w:val="1"/>
      <w:numFmt w:val="bullet"/>
      <w:lvlText w:val="o"/>
      <w:lvlJc w:val="left"/>
      <w:pPr>
        <w:ind w:left="360" w:hanging="360"/>
      </w:pPr>
      <w:rPr>
        <w:rFonts w:ascii="Courier New" w:hAnsi="Courier New" w:cs="Courier New" w:hint="default"/>
      </w:rPr>
    </w:lvl>
    <w:lvl w:ilvl="1" w:tplc="04090003">
      <w:start w:val="1"/>
      <w:numFmt w:val="bullet"/>
      <w:lvlText w:val="o"/>
      <w:lvlJc w:val="left"/>
      <w:pPr>
        <w:ind w:left="1080" w:hanging="360"/>
      </w:pPr>
      <w:rPr>
        <w:rFonts w:ascii="Courier New" w:hAnsi="Courier New" w:cs="Courier New" w:hint="default"/>
      </w:rPr>
    </w:lvl>
    <w:lvl w:ilvl="2" w:tplc="04090005">
      <w:start w:val="1"/>
      <w:numFmt w:val="bullet"/>
      <w:lvlText w:val=""/>
      <w:lvlJc w:val="left"/>
      <w:pPr>
        <w:ind w:left="1800" w:hanging="360"/>
      </w:pPr>
      <w:rPr>
        <w:rFonts w:ascii="Wingdings" w:hAnsi="Wingdings" w:hint="default"/>
      </w:rPr>
    </w:lvl>
    <w:lvl w:ilvl="3" w:tplc="04090001" w:tentative="1">
      <w:start w:val="1"/>
      <w:numFmt w:val="bullet"/>
      <w:lvlText w:val=""/>
      <w:lvlJc w:val="left"/>
      <w:pPr>
        <w:ind w:left="2520" w:hanging="360"/>
      </w:pPr>
      <w:rPr>
        <w:rFonts w:ascii="Symbol" w:hAnsi="Symbol" w:hint="default"/>
      </w:rPr>
    </w:lvl>
    <w:lvl w:ilvl="4" w:tplc="04090003" w:tentative="1">
      <w:start w:val="1"/>
      <w:numFmt w:val="bullet"/>
      <w:lvlText w:val="o"/>
      <w:lvlJc w:val="left"/>
      <w:pPr>
        <w:ind w:left="3240" w:hanging="360"/>
      </w:pPr>
      <w:rPr>
        <w:rFonts w:ascii="Courier New" w:hAnsi="Courier New" w:cs="Courier New" w:hint="default"/>
      </w:rPr>
    </w:lvl>
    <w:lvl w:ilvl="5" w:tplc="04090005" w:tentative="1">
      <w:start w:val="1"/>
      <w:numFmt w:val="bullet"/>
      <w:lvlText w:val=""/>
      <w:lvlJc w:val="left"/>
      <w:pPr>
        <w:ind w:left="3960" w:hanging="360"/>
      </w:pPr>
      <w:rPr>
        <w:rFonts w:ascii="Wingdings" w:hAnsi="Wingdings" w:hint="default"/>
      </w:rPr>
    </w:lvl>
    <w:lvl w:ilvl="6" w:tplc="04090001" w:tentative="1">
      <w:start w:val="1"/>
      <w:numFmt w:val="bullet"/>
      <w:lvlText w:val=""/>
      <w:lvlJc w:val="left"/>
      <w:pPr>
        <w:ind w:left="4680" w:hanging="360"/>
      </w:pPr>
      <w:rPr>
        <w:rFonts w:ascii="Symbol" w:hAnsi="Symbol" w:hint="default"/>
      </w:rPr>
    </w:lvl>
    <w:lvl w:ilvl="7" w:tplc="04090003" w:tentative="1">
      <w:start w:val="1"/>
      <w:numFmt w:val="bullet"/>
      <w:lvlText w:val="o"/>
      <w:lvlJc w:val="left"/>
      <w:pPr>
        <w:ind w:left="5400" w:hanging="360"/>
      </w:pPr>
      <w:rPr>
        <w:rFonts w:ascii="Courier New" w:hAnsi="Courier New" w:cs="Courier New" w:hint="default"/>
      </w:rPr>
    </w:lvl>
    <w:lvl w:ilvl="8" w:tplc="04090005" w:tentative="1">
      <w:start w:val="1"/>
      <w:numFmt w:val="bullet"/>
      <w:lvlText w:val=""/>
      <w:lvlJc w:val="left"/>
      <w:pPr>
        <w:ind w:left="6120" w:hanging="360"/>
      </w:pPr>
      <w:rPr>
        <w:rFonts w:ascii="Wingdings" w:hAnsi="Wingdings" w:hint="default"/>
      </w:rPr>
    </w:lvl>
  </w:abstractNum>
  <w:abstractNum w:abstractNumId="31" w15:restartNumberingAfterBreak="0">
    <w:nsid w:val="4B5663A6"/>
    <w:multiLevelType w:val="hybridMultilevel"/>
    <w:tmpl w:val="442A8556"/>
    <w:lvl w:ilvl="0" w:tplc="8A3A6A80">
      <w:numFmt w:val="bullet"/>
      <w:lvlText w:val="-"/>
      <w:lvlJc w:val="left"/>
      <w:pPr>
        <w:ind w:left="720" w:hanging="360"/>
      </w:pPr>
      <w:rPr>
        <w:rFonts w:ascii="Aptos" w:eastAsiaTheme="minorHAnsi" w:hAnsi="Aptos" w:cstheme="minorBidi" w:hint="default"/>
        <w:b w:val="0"/>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32" w15:restartNumberingAfterBreak="0">
    <w:nsid w:val="4D341743"/>
    <w:multiLevelType w:val="hybridMultilevel"/>
    <w:tmpl w:val="14E86FDE"/>
    <w:lvl w:ilvl="0" w:tplc="4726D6E8">
      <w:start w:val="1"/>
      <w:numFmt w:val="bullet"/>
      <w:lvlText w:val="-"/>
      <w:lvlJc w:val="left"/>
      <w:pPr>
        <w:ind w:left="720" w:hanging="360"/>
      </w:pPr>
      <w:rPr>
        <w:rFonts w:ascii="Aptos" w:eastAsiaTheme="minorEastAsia" w:hAnsi="Aptos" w:cstheme="minorBidi" w:hint="default"/>
      </w:rPr>
    </w:lvl>
    <w:lvl w:ilvl="1" w:tplc="04090003">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33" w15:restartNumberingAfterBreak="0">
    <w:nsid w:val="4E863485"/>
    <w:multiLevelType w:val="hybridMultilevel"/>
    <w:tmpl w:val="404C02B8"/>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34" w15:restartNumberingAfterBreak="0">
    <w:nsid w:val="4F891230"/>
    <w:multiLevelType w:val="hybridMultilevel"/>
    <w:tmpl w:val="F9E0CA7E"/>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35" w15:restartNumberingAfterBreak="0">
    <w:nsid w:val="4FF4052D"/>
    <w:multiLevelType w:val="hybridMultilevel"/>
    <w:tmpl w:val="53E882DE"/>
    <w:lvl w:ilvl="0" w:tplc="04090001">
      <w:start w:val="1"/>
      <w:numFmt w:val="bullet"/>
      <w:lvlText w:val=""/>
      <w:lvlJc w:val="left"/>
      <w:pPr>
        <w:ind w:left="720" w:hanging="360"/>
      </w:pPr>
      <w:rPr>
        <w:rFonts w:ascii="Symbol" w:hAnsi="Symbol" w:hint="default"/>
        <w:b w:val="0"/>
      </w:rPr>
    </w:lvl>
    <w:lvl w:ilvl="1" w:tplc="FFFFFFFF" w:tentative="1">
      <w:start w:val="1"/>
      <w:numFmt w:val="bullet"/>
      <w:lvlText w:val="o"/>
      <w:lvlJc w:val="left"/>
      <w:pPr>
        <w:ind w:left="1440" w:hanging="360"/>
      </w:pPr>
      <w:rPr>
        <w:rFonts w:ascii="Courier New" w:hAnsi="Courier New" w:cs="Courier New" w:hint="default"/>
      </w:rPr>
    </w:lvl>
    <w:lvl w:ilvl="2" w:tplc="FFFFFFFF" w:tentative="1">
      <w:start w:val="1"/>
      <w:numFmt w:val="bullet"/>
      <w:lvlText w:val=""/>
      <w:lvlJc w:val="left"/>
      <w:pPr>
        <w:ind w:left="2160" w:hanging="360"/>
      </w:pPr>
      <w:rPr>
        <w:rFonts w:ascii="Wingdings" w:hAnsi="Wingdings"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cs="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cs="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36" w15:restartNumberingAfterBreak="0">
    <w:nsid w:val="516C6825"/>
    <w:multiLevelType w:val="hybridMultilevel"/>
    <w:tmpl w:val="93F23FB4"/>
    <w:lvl w:ilvl="0" w:tplc="607A7C22">
      <w:start w:val="1"/>
      <w:numFmt w:val="bullet"/>
      <w:lvlText w:val="-"/>
      <w:lvlJc w:val="left"/>
      <w:pPr>
        <w:ind w:left="720" w:hanging="360"/>
      </w:pPr>
      <w:rPr>
        <w:rFonts w:ascii="Aptos" w:eastAsiaTheme="minorEastAsia" w:hAnsi="Aptos" w:cstheme="minorBidi"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37" w15:restartNumberingAfterBreak="0">
    <w:nsid w:val="5638674F"/>
    <w:multiLevelType w:val="hybridMultilevel"/>
    <w:tmpl w:val="3D9CE326"/>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38" w15:restartNumberingAfterBreak="0">
    <w:nsid w:val="59903DBF"/>
    <w:multiLevelType w:val="hybridMultilevel"/>
    <w:tmpl w:val="1958B57A"/>
    <w:lvl w:ilvl="0" w:tplc="04090001">
      <w:start w:val="1"/>
      <w:numFmt w:val="bullet"/>
      <w:lvlText w:val=""/>
      <w:lvlJc w:val="left"/>
      <w:pPr>
        <w:ind w:left="770" w:hanging="360"/>
      </w:pPr>
      <w:rPr>
        <w:rFonts w:ascii="Symbol" w:hAnsi="Symbol" w:hint="default"/>
      </w:rPr>
    </w:lvl>
    <w:lvl w:ilvl="1" w:tplc="04090003" w:tentative="1">
      <w:start w:val="1"/>
      <w:numFmt w:val="bullet"/>
      <w:lvlText w:val="o"/>
      <w:lvlJc w:val="left"/>
      <w:pPr>
        <w:ind w:left="1490" w:hanging="360"/>
      </w:pPr>
      <w:rPr>
        <w:rFonts w:ascii="Courier New" w:hAnsi="Courier New" w:cs="Courier New" w:hint="default"/>
      </w:rPr>
    </w:lvl>
    <w:lvl w:ilvl="2" w:tplc="04090005" w:tentative="1">
      <w:start w:val="1"/>
      <w:numFmt w:val="bullet"/>
      <w:lvlText w:val=""/>
      <w:lvlJc w:val="left"/>
      <w:pPr>
        <w:ind w:left="2210" w:hanging="360"/>
      </w:pPr>
      <w:rPr>
        <w:rFonts w:ascii="Wingdings" w:hAnsi="Wingdings" w:hint="default"/>
      </w:rPr>
    </w:lvl>
    <w:lvl w:ilvl="3" w:tplc="04090001" w:tentative="1">
      <w:start w:val="1"/>
      <w:numFmt w:val="bullet"/>
      <w:lvlText w:val=""/>
      <w:lvlJc w:val="left"/>
      <w:pPr>
        <w:ind w:left="2930" w:hanging="360"/>
      </w:pPr>
      <w:rPr>
        <w:rFonts w:ascii="Symbol" w:hAnsi="Symbol" w:hint="default"/>
      </w:rPr>
    </w:lvl>
    <w:lvl w:ilvl="4" w:tplc="04090003" w:tentative="1">
      <w:start w:val="1"/>
      <w:numFmt w:val="bullet"/>
      <w:lvlText w:val="o"/>
      <w:lvlJc w:val="left"/>
      <w:pPr>
        <w:ind w:left="3650" w:hanging="360"/>
      </w:pPr>
      <w:rPr>
        <w:rFonts w:ascii="Courier New" w:hAnsi="Courier New" w:cs="Courier New" w:hint="default"/>
      </w:rPr>
    </w:lvl>
    <w:lvl w:ilvl="5" w:tplc="04090005" w:tentative="1">
      <w:start w:val="1"/>
      <w:numFmt w:val="bullet"/>
      <w:lvlText w:val=""/>
      <w:lvlJc w:val="left"/>
      <w:pPr>
        <w:ind w:left="4370" w:hanging="360"/>
      </w:pPr>
      <w:rPr>
        <w:rFonts w:ascii="Wingdings" w:hAnsi="Wingdings" w:hint="default"/>
      </w:rPr>
    </w:lvl>
    <w:lvl w:ilvl="6" w:tplc="04090001" w:tentative="1">
      <w:start w:val="1"/>
      <w:numFmt w:val="bullet"/>
      <w:lvlText w:val=""/>
      <w:lvlJc w:val="left"/>
      <w:pPr>
        <w:ind w:left="5090" w:hanging="360"/>
      </w:pPr>
      <w:rPr>
        <w:rFonts w:ascii="Symbol" w:hAnsi="Symbol" w:hint="default"/>
      </w:rPr>
    </w:lvl>
    <w:lvl w:ilvl="7" w:tplc="04090003" w:tentative="1">
      <w:start w:val="1"/>
      <w:numFmt w:val="bullet"/>
      <w:lvlText w:val="o"/>
      <w:lvlJc w:val="left"/>
      <w:pPr>
        <w:ind w:left="5810" w:hanging="360"/>
      </w:pPr>
      <w:rPr>
        <w:rFonts w:ascii="Courier New" w:hAnsi="Courier New" w:cs="Courier New" w:hint="default"/>
      </w:rPr>
    </w:lvl>
    <w:lvl w:ilvl="8" w:tplc="04090005" w:tentative="1">
      <w:start w:val="1"/>
      <w:numFmt w:val="bullet"/>
      <w:lvlText w:val=""/>
      <w:lvlJc w:val="left"/>
      <w:pPr>
        <w:ind w:left="6530" w:hanging="360"/>
      </w:pPr>
      <w:rPr>
        <w:rFonts w:ascii="Wingdings" w:hAnsi="Wingdings" w:hint="default"/>
      </w:rPr>
    </w:lvl>
  </w:abstractNum>
  <w:abstractNum w:abstractNumId="39" w15:restartNumberingAfterBreak="0">
    <w:nsid w:val="5BB167E6"/>
    <w:multiLevelType w:val="hybridMultilevel"/>
    <w:tmpl w:val="57189B1A"/>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40" w15:restartNumberingAfterBreak="0">
    <w:nsid w:val="608F1752"/>
    <w:multiLevelType w:val="hybridMultilevel"/>
    <w:tmpl w:val="B928B3D8"/>
    <w:lvl w:ilvl="0" w:tplc="04090003">
      <w:start w:val="1"/>
      <w:numFmt w:val="bullet"/>
      <w:lvlText w:val="o"/>
      <w:lvlJc w:val="left"/>
      <w:pPr>
        <w:ind w:left="720" w:hanging="360"/>
      </w:pPr>
      <w:rPr>
        <w:rFonts w:ascii="Courier New" w:hAnsi="Courier New" w:cs="Courier New"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41" w15:restartNumberingAfterBreak="0">
    <w:nsid w:val="61780D6B"/>
    <w:multiLevelType w:val="hybridMultilevel"/>
    <w:tmpl w:val="EF5087C0"/>
    <w:lvl w:ilvl="0" w:tplc="04090003">
      <w:start w:val="1"/>
      <w:numFmt w:val="bullet"/>
      <w:lvlText w:val="o"/>
      <w:lvlJc w:val="left"/>
      <w:pPr>
        <w:ind w:left="720" w:hanging="360"/>
      </w:pPr>
      <w:rPr>
        <w:rFonts w:ascii="Courier New" w:hAnsi="Courier New" w:cs="Courier New"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42" w15:restartNumberingAfterBreak="0">
    <w:nsid w:val="63656DA7"/>
    <w:multiLevelType w:val="hybridMultilevel"/>
    <w:tmpl w:val="C22A808A"/>
    <w:lvl w:ilvl="0" w:tplc="DAA0D614">
      <w:start w:val="1"/>
      <w:numFmt w:val="bullet"/>
      <w:lvlText w:val="-"/>
      <w:lvlJc w:val="left"/>
      <w:pPr>
        <w:ind w:left="720" w:hanging="360"/>
      </w:pPr>
      <w:rPr>
        <w:rFonts w:ascii="Aptos" w:eastAsiaTheme="minorEastAsia" w:hAnsi="Aptos" w:cstheme="minorBidi"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43" w15:restartNumberingAfterBreak="0">
    <w:nsid w:val="656C35AF"/>
    <w:multiLevelType w:val="hybridMultilevel"/>
    <w:tmpl w:val="776841EE"/>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44" w15:restartNumberingAfterBreak="0">
    <w:nsid w:val="65B806B5"/>
    <w:multiLevelType w:val="hybridMultilevel"/>
    <w:tmpl w:val="E6086E9E"/>
    <w:lvl w:ilvl="0" w:tplc="04090001">
      <w:start w:val="1"/>
      <w:numFmt w:val="bullet"/>
      <w:lvlText w:val=""/>
      <w:lvlJc w:val="left"/>
      <w:pPr>
        <w:ind w:left="360" w:hanging="360"/>
      </w:pPr>
      <w:rPr>
        <w:rFonts w:ascii="Symbol" w:hAnsi="Symbol" w:hint="default"/>
      </w:rPr>
    </w:lvl>
    <w:lvl w:ilvl="1" w:tplc="04090003" w:tentative="1">
      <w:start w:val="1"/>
      <w:numFmt w:val="bullet"/>
      <w:lvlText w:val="o"/>
      <w:lvlJc w:val="left"/>
      <w:pPr>
        <w:ind w:left="1080" w:hanging="360"/>
      </w:pPr>
      <w:rPr>
        <w:rFonts w:ascii="Courier New" w:hAnsi="Courier New" w:cs="Courier New" w:hint="default"/>
      </w:rPr>
    </w:lvl>
    <w:lvl w:ilvl="2" w:tplc="04090005" w:tentative="1">
      <w:start w:val="1"/>
      <w:numFmt w:val="bullet"/>
      <w:lvlText w:val=""/>
      <w:lvlJc w:val="left"/>
      <w:pPr>
        <w:ind w:left="1800" w:hanging="360"/>
      </w:pPr>
      <w:rPr>
        <w:rFonts w:ascii="Wingdings" w:hAnsi="Wingdings" w:hint="default"/>
      </w:rPr>
    </w:lvl>
    <w:lvl w:ilvl="3" w:tplc="04090001" w:tentative="1">
      <w:start w:val="1"/>
      <w:numFmt w:val="bullet"/>
      <w:lvlText w:val=""/>
      <w:lvlJc w:val="left"/>
      <w:pPr>
        <w:ind w:left="2520" w:hanging="360"/>
      </w:pPr>
      <w:rPr>
        <w:rFonts w:ascii="Symbol" w:hAnsi="Symbol" w:hint="default"/>
      </w:rPr>
    </w:lvl>
    <w:lvl w:ilvl="4" w:tplc="04090003" w:tentative="1">
      <w:start w:val="1"/>
      <w:numFmt w:val="bullet"/>
      <w:lvlText w:val="o"/>
      <w:lvlJc w:val="left"/>
      <w:pPr>
        <w:ind w:left="3240" w:hanging="360"/>
      </w:pPr>
      <w:rPr>
        <w:rFonts w:ascii="Courier New" w:hAnsi="Courier New" w:cs="Courier New" w:hint="default"/>
      </w:rPr>
    </w:lvl>
    <w:lvl w:ilvl="5" w:tplc="04090005" w:tentative="1">
      <w:start w:val="1"/>
      <w:numFmt w:val="bullet"/>
      <w:lvlText w:val=""/>
      <w:lvlJc w:val="left"/>
      <w:pPr>
        <w:ind w:left="3960" w:hanging="360"/>
      </w:pPr>
      <w:rPr>
        <w:rFonts w:ascii="Wingdings" w:hAnsi="Wingdings" w:hint="default"/>
      </w:rPr>
    </w:lvl>
    <w:lvl w:ilvl="6" w:tplc="04090001" w:tentative="1">
      <w:start w:val="1"/>
      <w:numFmt w:val="bullet"/>
      <w:lvlText w:val=""/>
      <w:lvlJc w:val="left"/>
      <w:pPr>
        <w:ind w:left="4680" w:hanging="360"/>
      </w:pPr>
      <w:rPr>
        <w:rFonts w:ascii="Symbol" w:hAnsi="Symbol" w:hint="default"/>
      </w:rPr>
    </w:lvl>
    <w:lvl w:ilvl="7" w:tplc="04090003" w:tentative="1">
      <w:start w:val="1"/>
      <w:numFmt w:val="bullet"/>
      <w:lvlText w:val="o"/>
      <w:lvlJc w:val="left"/>
      <w:pPr>
        <w:ind w:left="5400" w:hanging="360"/>
      </w:pPr>
      <w:rPr>
        <w:rFonts w:ascii="Courier New" w:hAnsi="Courier New" w:cs="Courier New" w:hint="default"/>
      </w:rPr>
    </w:lvl>
    <w:lvl w:ilvl="8" w:tplc="04090005" w:tentative="1">
      <w:start w:val="1"/>
      <w:numFmt w:val="bullet"/>
      <w:lvlText w:val=""/>
      <w:lvlJc w:val="left"/>
      <w:pPr>
        <w:ind w:left="6120" w:hanging="360"/>
      </w:pPr>
      <w:rPr>
        <w:rFonts w:ascii="Wingdings" w:hAnsi="Wingdings" w:hint="default"/>
      </w:rPr>
    </w:lvl>
  </w:abstractNum>
  <w:abstractNum w:abstractNumId="45" w15:restartNumberingAfterBreak="0">
    <w:nsid w:val="683E6FAC"/>
    <w:multiLevelType w:val="hybridMultilevel"/>
    <w:tmpl w:val="B5D8AAB2"/>
    <w:lvl w:ilvl="0" w:tplc="04090011">
      <w:start w:val="1"/>
      <w:numFmt w:val="decimal"/>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46" w15:restartNumberingAfterBreak="0">
    <w:nsid w:val="687105C3"/>
    <w:multiLevelType w:val="hybridMultilevel"/>
    <w:tmpl w:val="E5B875FC"/>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47" w15:restartNumberingAfterBreak="0">
    <w:nsid w:val="6889171F"/>
    <w:multiLevelType w:val="hybridMultilevel"/>
    <w:tmpl w:val="83B68596"/>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48" w15:restartNumberingAfterBreak="0">
    <w:nsid w:val="6A050F9D"/>
    <w:multiLevelType w:val="hybridMultilevel"/>
    <w:tmpl w:val="5108F92C"/>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49" w15:restartNumberingAfterBreak="0">
    <w:nsid w:val="6D506433"/>
    <w:multiLevelType w:val="multilevel"/>
    <w:tmpl w:val="7F1E3D14"/>
    <w:lvl w:ilvl="0">
      <w:start w:val="1"/>
      <w:numFmt w:val="bullet"/>
      <w:lvlText w:val=""/>
      <w:lvlJc w:val="left"/>
      <w:pPr>
        <w:tabs>
          <w:tab w:val="num" w:pos="720"/>
        </w:tabs>
        <w:ind w:left="720" w:hanging="360"/>
      </w:pPr>
      <w:rPr>
        <w:rFonts w:ascii="Symbol" w:hAnsi="Symbol" w:hint="default"/>
        <w:sz w:val="20"/>
      </w:rPr>
    </w:lvl>
    <w:lvl w:ilvl="1">
      <w:start w:val="1"/>
      <w:numFmt w:val="bullet"/>
      <w:lvlText w:val="o"/>
      <w:lvlJc w:val="left"/>
      <w:pPr>
        <w:tabs>
          <w:tab w:val="num" w:pos="1440"/>
        </w:tabs>
        <w:ind w:left="1440" w:hanging="360"/>
      </w:pPr>
      <w:rPr>
        <w:rFonts w:ascii="Courier New" w:hAnsi="Courier New" w:cs="Times New Roman" w:hint="default"/>
        <w:sz w:val="20"/>
      </w:rPr>
    </w:lvl>
    <w:lvl w:ilvl="2">
      <w:start w:val="1"/>
      <w:numFmt w:val="bullet"/>
      <w:lvlText w:val=""/>
      <w:lvlJc w:val="left"/>
      <w:pPr>
        <w:tabs>
          <w:tab w:val="num" w:pos="2160"/>
        </w:tabs>
        <w:ind w:left="2160" w:hanging="360"/>
      </w:pPr>
      <w:rPr>
        <w:rFonts w:ascii="Wingdings" w:hAnsi="Wingdings" w:hint="default"/>
        <w:sz w:val="20"/>
      </w:rPr>
    </w:lvl>
    <w:lvl w:ilvl="3">
      <w:start w:val="1"/>
      <w:numFmt w:val="bullet"/>
      <w:lvlText w:val=""/>
      <w:lvlJc w:val="left"/>
      <w:pPr>
        <w:tabs>
          <w:tab w:val="num" w:pos="2880"/>
        </w:tabs>
        <w:ind w:left="2880" w:hanging="360"/>
      </w:pPr>
      <w:rPr>
        <w:rFonts w:ascii="Wingdings" w:hAnsi="Wingdings" w:hint="default"/>
        <w:sz w:val="20"/>
      </w:rPr>
    </w:lvl>
    <w:lvl w:ilvl="4">
      <w:start w:val="1"/>
      <w:numFmt w:val="bullet"/>
      <w:lvlText w:val=""/>
      <w:lvlJc w:val="left"/>
      <w:pPr>
        <w:tabs>
          <w:tab w:val="num" w:pos="3600"/>
        </w:tabs>
        <w:ind w:left="3600" w:hanging="360"/>
      </w:pPr>
      <w:rPr>
        <w:rFonts w:ascii="Wingdings" w:hAnsi="Wingdings" w:hint="default"/>
        <w:sz w:val="20"/>
      </w:rPr>
    </w:lvl>
    <w:lvl w:ilvl="5">
      <w:start w:val="1"/>
      <w:numFmt w:val="bullet"/>
      <w:lvlText w:val=""/>
      <w:lvlJc w:val="left"/>
      <w:pPr>
        <w:tabs>
          <w:tab w:val="num" w:pos="4320"/>
        </w:tabs>
        <w:ind w:left="4320" w:hanging="360"/>
      </w:pPr>
      <w:rPr>
        <w:rFonts w:ascii="Wingdings" w:hAnsi="Wingdings" w:hint="default"/>
        <w:sz w:val="20"/>
      </w:rPr>
    </w:lvl>
    <w:lvl w:ilvl="6">
      <w:start w:val="1"/>
      <w:numFmt w:val="bullet"/>
      <w:lvlText w:val=""/>
      <w:lvlJc w:val="left"/>
      <w:pPr>
        <w:tabs>
          <w:tab w:val="num" w:pos="5040"/>
        </w:tabs>
        <w:ind w:left="5040" w:hanging="360"/>
      </w:pPr>
      <w:rPr>
        <w:rFonts w:ascii="Wingdings" w:hAnsi="Wingdings" w:hint="default"/>
        <w:sz w:val="20"/>
      </w:rPr>
    </w:lvl>
    <w:lvl w:ilvl="7">
      <w:start w:val="1"/>
      <w:numFmt w:val="bullet"/>
      <w:lvlText w:val=""/>
      <w:lvlJc w:val="left"/>
      <w:pPr>
        <w:tabs>
          <w:tab w:val="num" w:pos="5760"/>
        </w:tabs>
        <w:ind w:left="5760" w:hanging="360"/>
      </w:pPr>
      <w:rPr>
        <w:rFonts w:ascii="Wingdings" w:hAnsi="Wingdings" w:hint="default"/>
        <w:sz w:val="20"/>
      </w:rPr>
    </w:lvl>
    <w:lvl w:ilvl="8">
      <w:start w:val="1"/>
      <w:numFmt w:val="bullet"/>
      <w:lvlText w:val=""/>
      <w:lvlJc w:val="left"/>
      <w:pPr>
        <w:tabs>
          <w:tab w:val="num" w:pos="6480"/>
        </w:tabs>
        <w:ind w:left="6480" w:hanging="360"/>
      </w:pPr>
      <w:rPr>
        <w:rFonts w:ascii="Wingdings" w:hAnsi="Wingdings" w:hint="default"/>
        <w:sz w:val="20"/>
      </w:rPr>
    </w:lvl>
  </w:abstractNum>
  <w:abstractNum w:abstractNumId="50" w15:restartNumberingAfterBreak="0">
    <w:nsid w:val="6E50348D"/>
    <w:multiLevelType w:val="multilevel"/>
    <w:tmpl w:val="0409001F"/>
    <w:lvl w:ilvl="0">
      <w:start w:val="1"/>
      <w:numFmt w:val="decimal"/>
      <w:lvlText w:val="%1."/>
      <w:lvlJc w:val="left"/>
      <w:pPr>
        <w:tabs>
          <w:tab w:val="num" w:pos="360"/>
        </w:tabs>
        <w:ind w:left="360" w:hanging="360"/>
      </w:pPr>
    </w:lvl>
    <w:lvl w:ilvl="1">
      <w:start w:val="1"/>
      <w:numFmt w:val="decimal"/>
      <w:lvlText w:val="%1.%2."/>
      <w:lvlJc w:val="left"/>
      <w:pPr>
        <w:tabs>
          <w:tab w:val="num" w:pos="792"/>
        </w:tabs>
        <w:ind w:left="792" w:hanging="432"/>
      </w:pPr>
    </w:lvl>
    <w:lvl w:ilvl="2">
      <w:start w:val="1"/>
      <w:numFmt w:val="decimal"/>
      <w:lvlText w:val="%1.%2.%3."/>
      <w:lvlJc w:val="left"/>
      <w:pPr>
        <w:tabs>
          <w:tab w:val="num" w:pos="1224"/>
        </w:tabs>
        <w:ind w:left="1224" w:hanging="504"/>
      </w:pPr>
    </w:lvl>
    <w:lvl w:ilvl="3">
      <w:start w:val="1"/>
      <w:numFmt w:val="decimal"/>
      <w:lvlText w:val="%1.%2.%3.%4."/>
      <w:lvlJc w:val="left"/>
      <w:pPr>
        <w:tabs>
          <w:tab w:val="num" w:pos="1800"/>
        </w:tabs>
        <w:ind w:left="1728" w:hanging="648"/>
      </w:pPr>
    </w:lvl>
    <w:lvl w:ilvl="4">
      <w:start w:val="1"/>
      <w:numFmt w:val="decimal"/>
      <w:lvlText w:val="%1.%2.%3.%4.%5."/>
      <w:lvlJc w:val="left"/>
      <w:pPr>
        <w:tabs>
          <w:tab w:val="num" w:pos="2520"/>
        </w:tabs>
        <w:ind w:left="2232" w:hanging="792"/>
      </w:pPr>
    </w:lvl>
    <w:lvl w:ilvl="5">
      <w:start w:val="1"/>
      <w:numFmt w:val="decimal"/>
      <w:lvlText w:val="%1.%2.%3.%4.%5.%6."/>
      <w:lvlJc w:val="left"/>
      <w:pPr>
        <w:tabs>
          <w:tab w:val="num" w:pos="2880"/>
        </w:tabs>
        <w:ind w:left="2736" w:hanging="936"/>
      </w:pPr>
    </w:lvl>
    <w:lvl w:ilvl="6">
      <w:start w:val="1"/>
      <w:numFmt w:val="decimal"/>
      <w:lvlText w:val="%1.%2.%3.%4.%5.%6.%7."/>
      <w:lvlJc w:val="left"/>
      <w:pPr>
        <w:tabs>
          <w:tab w:val="num" w:pos="3600"/>
        </w:tabs>
        <w:ind w:left="3240" w:hanging="1080"/>
      </w:pPr>
    </w:lvl>
    <w:lvl w:ilvl="7">
      <w:start w:val="1"/>
      <w:numFmt w:val="decimal"/>
      <w:lvlText w:val="%1.%2.%3.%4.%5.%6.%7.%8."/>
      <w:lvlJc w:val="left"/>
      <w:pPr>
        <w:tabs>
          <w:tab w:val="num" w:pos="3960"/>
        </w:tabs>
        <w:ind w:left="3744" w:hanging="1224"/>
      </w:pPr>
    </w:lvl>
    <w:lvl w:ilvl="8">
      <w:start w:val="1"/>
      <w:numFmt w:val="decimal"/>
      <w:lvlText w:val="%1.%2.%3.%4.%5.%6.%7.%8.%9."/>
      <w:lvlJc w:val="left"/>
      <w:pPr>
        <w:tabs>
          <w:tab w:val="num" w:pos="4680"/>
        </w:tabs>
        <w:ind w:left="4320" w:hanging="1440"/>
      </w:pPr>
    </w:lvl>
  </w:abstractNum>
  <w:abstractNum w:abstractNumId="51" w15:restartNumberingAfterBreak="0">
    <w:nsid w:val="725F030D"/>
    <w:multiLevelType w:val="hybridMultilevel"/>
    <w:tmpl w:val="61EC30FC"/>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52" w15:restartNumberingAfterBreak="0">
    <w:nsid w:val="72A613F2"/>
    <w:multiLevelType w:val="hybridMultilevel"/>
    <w:tmpl w:val="BF7A463E"/>
    <w:lvl w:ilvl="0" w:tplc="0409000D">
      <w:start w:val="1"/>
      <w:numFmt w:val="bullet"/>
      <w:lvlText w:val=""/>
      <w:lvlJc w:val="left"/>
      <w:pPr>
        <w:ind w:left="720" w:hanging="360"/>
      </w:pPr>
      <w:rPr>
        <w:rFonts w:ascii="Wingdings" w:hAnsi="Wingdings" w:hint="default"/>
        <w:b w:val="0"/>
      </w:rPr>
    </w:lvl>
    <w:lvl w:ilvl="1" w:tplc="FFFFFFFF">
      <w:start w:val="1"/>
      <w:numFmt w:val="bullet"/>
      <w:lvlText w:val="o"/>
      <w:lvlJc w:val="left"/>
      <w:pPr>
        <w:ind w:left="1440" w:hanging="360"/>
      </w:pPr>
      <w:rPr>
        <w:rFonts w:ascii="Courier New" w:hAnsi="Courier New" w:cs="Courier New" w:hint="default"/>
      </w:rPr>
    </w:lvl>
    <w:lvl w:ilvl="2" w:tplc="FFFFFFFF" w:tentative="1">
      <w:start w:val="1"/>
      <w:numFmt w:val="bullet"/>
      <w:lvlText w:val=""/>
      <w:lvlJc w:val="left"/>
      <w:pPr>
        <w:ind w:left="2160" w:hanging="360"/>
      </w:pPr>
      <w:rPr>
        <w:rFonts w:ascii="Wingdings" w:hAnsi="Wingdings"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cs="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cs="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53" w15:restartNumberingAfterBreak="0">
    <w:nsid w:val="74DB4A41"/>
    <w:multiLevelType w:val="hybridMultilevel"/>
    <w:tmpl w:val="0BE6C806"/>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54" w15:restartNumberingAfterBreak="0">
    <w:nsid w:val="76C6559F"/>
    <w:multiLevelType w:val="hybridMultilevel"/>
    <w:tmpl w:val="5464F0FC"/>
    <w:lvl w:ilvl="0" w:tplc="0409000F">
      <w:start w:val="1"/>
      <w:numFmt w:val="decimal"/>
      <w:lvlText w:val="%1."/>
      <w:lvlJc w:val="left"/>
      <w:pPr>
        <w:ind w:left="720" w:hanging="360"/>
      </w:pPr>
      <w:rPr>
        <w:rFonts w:hint="default"/>
      </w:rPr>
    </w:lvl>
    <w:lvl w:ilvl="1" w:tplc="04090019">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55" w15:restartNumberingAfterBreak="0">
    <w:nsid w:val="7CF33A5C"/>
    <w:multiLevelType w:val="hybridMultilevel"/>
    <w:tmpl w:val="01DCB220"/>
    <w:lvl w:ilvl="0" w:tplc="0E227626">
      <w:start w:val="1"/>
      <w:numFmt w:val="bullet"/>
      <w:lvlText w:val="-"/>
      <w:lvlJc w:val="left"/>
      <w:pPr>
        <w:ind w:left="720" w:hanging="360"/>
      </w:pPr>
      <w:rPr>
        <w:rFonts w:ascii="Aptos" w:eastAsiaTheme="minorEastAsia" w:hAnsi="Aptos" w:cstheme="minorBidi"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56" w15:restartNumberingAfterBreak="0">
    <w:nsid w:val="7CF935F3"/>
    <w:multiLevelType w:val="hybridMultilevel"/>
    <w:tmpl w:val="681425FA"/>
    <w:lvl w:ilvl="0" w:tplc="8A3A6A80">
      <w:numFmt w:val="bullet"/>
      <w:lvlText w:val="-"/>
      <w:lvlJc w:val="left"/>
      <w:pPr>
        <w:ind w:left="720" w:hanging="360"/>
      </w:pPr>
      <w:rPr>
        <w:rFonts w:ascii="Aptos" w:eastAsiaTheme="minorHAnsi" w:hAnsi="Aptos" w:cstheme="minorBidi" w:hint="default"/>
        <w:b w:val="0"/>
      </w:rPr>
    </w:lvl>
    <w:lvl w:ilvl="1" w:tplc="04090003">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57" w15:restartNumberingAfterBreak="0">
    <w:nsid w:val="7ECE7A26"/>
    <w:multiLevelType w:val="hybridMultilevel"/>
    <w:tmpl w:val="C760343C"/>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58" w15:restartNumberingAfterBreak="0">
    <w:nsid w:val="7F570DE8"/>
    <w:multiLevelType w:val="hybridMultilevel"/>
    <w:tmpl w:val="85129C8C"/>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num w:numId="1" w16cid:durableId="843474120">
    <w:abstractNumId w:val="50"/>
  </w:num>
  <w:num w:numId="2" w16cid:durableId="625623126">
    <w:abstractNumId w:val="5"/>
  </w:num>
  <w:num w:numId="3" w16cid:durableId="1814368272">
    <w:abstractNumId w:val="8"/>
  </w:num>
  <w:num w:numId="4" w16cid:durableId="1555316531">
    <w:abstractNumId w:val="26"/>
  </w:num>
  <w:num w:numId="5" w16cid:durableId="1175998867">
    <w:abstractNumId w:val="27"/>
  </w:num>
  <w:num w:numId="6" w16cid:durableId="957566085">
    <w:abstractNumId w:val="28"/>
  </w:num>
  <w:num w:numId="7" w16cid:durableId="224800109">
    <w:abstractNumId w:val="48"/>
  </w:num>
  <w:num w:numId="8" w16cid:durableId="1223643033">
    <w:abstractNumId w:val="12"/>
  </w:num>
  <w:num w:numId="9" w16cid:durableId="728041875">
    <w:abstractNumId w:val="30"/>
  </w:num>
  <w:num w:numId="10" w16cid:durableId="987631352">
    <w:abstractNumId w:val="42"/>
  </w:num>
  <w:num w:numId="11" w16cid:durableId="1656377425">
    <w:abstractNumId w:val="47"/>
  </w:num>
  <w:num w:numId="12" w16cid:durableId="392969526">
    <w:abstractNumId w:val="58"/>
  </w:num>
  <w:num w:numId="13" w16cid:durableId="796483753">
    <w:abstractNumId w:val="57"/>
  </w:num>
  <w:num w:numId="14" w16cid:durableId="481507349">
    <w:abstractNumId w:val="49"/>
  </w:num>
  <w:num w:numId="15" w16cid:durableId="1100611595">
    <w:abstractNumId w:val="33"/>
  </w:num>
  <w:num w:numId="16" w16cid:durableId="65759998">
    <w:abstractNumId w:val="40"/>
  </w:num>
  <w:num w:numId="17" w16cid:durableId="233899609">
    <w:abstractNumId w:val="16"/>
  </w:num>
  <w:num w:numId="18" w16cid:durableId="109518661">
    <w:abstractNumId w:val="56"/>
  </w:num>
  <w:num w:numId="19" w16cid:durableId="1478959191">
    <w:abstractNumId w:val="41"/>
  </w:num>
  <w:num w:numId="20" w16cid:durableId="1807160638">
    <w:abstractNumId w:val="17"/>
  </w:num>
  <w:num w:numId="21" w16cid:durableId="1599826876">
    <w:abstractNumId w:val="34"/>
  </w:num>
  <w:num w:numId="22" w16cid:durableId="1713770941">
    <w:abstractNumId w:val="4"/>
  </w:num>
  <w:num w:numId="23" w16cid:durableId="18052609">
    <w:abstractNumId w:val="43"/>
  </w:num>
  <w:num w:numId="24" w16cid:durableId="606816555">
    <w:abstractNumId w:val="31"/>
  </w:num>
  <w:num w:numId="25" w16cid:durableId="1043213018">
    <w:abstractNumId w:val="35"/>
  </w:num>
  <w:num w:numId="26" w16cid:durableId="958604949">
    <w:abstractNumId w:val="37"/>
  </w:num>
  <w:num w:numId="27" w16cid:durableId="482816217">
    <w:abstractNumId w:val="24"/>
  </w:num>
  <w:num w:numId="28" w16cid:durableId="1836147210">
    <w:abstractNumId w:val="52"/>
  </w:num>
  <w:num w:numId="29" w16cid:durableId="1726446402">
    <w:abstractNumId w:val="53"/>
  </w:num>
  <w:num w:numId="30" w16cid:durableId="1080760293">
    <w:abstractNumId w:val="45"/>
  </w:num>
  <w:num w:numId="31" w16cid:durableId="1049107400">
    <w:abstractNumId w:val="22"/>
  </w:num>
  <w:num w:numId="32" w16cid:durableId="1461143437">
    <w:abstractNumId w:val="3"/>
  </w:num>
  <w:num w:numId="33" w16cid:durableId="211432687">
    <w:abstractNumId w:val="46"/>
  </w:num>
  <w:num w:numId="34" w16cid:durableId="674114336">
    <w:abstractNumId w:val="36"/>
  </w:num>
  <w:num w:numId="35" w16cid:durableId="204368420">
    <w:abstractNumId w:val="32"/>
  </w:num>
  <w:num w:numId="36" w16cid:durableId="1451169086">
    <w:abstractNumId w:val="1"/>
  </w:num>
  <w:num w:numId="37" w16cid:durableId="1816021307">
    <w:abstractNumId w:val="9"/>
  </w:num>
  <w:num w:numId="38" w16cid:durableId="854921296">
    <w:abstractNumId w:val="15"/>
  </w:num>
  <w:num w:numId="39" w16cid:durableId="1046642470">
    <w:abstractNumId w:val="20"/>
  </w:num>
  <w:num w:numId="40" w16cid:durableId="1260412494">
    <w:abstractNumId w:val="7"/>
  </w:num>
  <w:num w:numId="41" w16cid:durableId="414665297">
    <w:abstractNumId w:val="29"/>
  </w:num>
  <w:num w:numId="42" w16cid:durableId="2019427032">
    <w:abstractNumId w:val="10"/>
  </w:num>
  <w:num w:numId="43" w16cid:durableId="1229224968">
    <w:abstractNumId w:val="11"/>
  </w:num>
  <w:num w:numId="44" w16cid:durableId="431628485">
    <w:abstractNumId w:val="38"/>
  </w:num>
  <w:num w:numId="45" w16cid:durableId="573249001">
    <w:abstractNumId w:val="23"/>
  </w:num>
  <w:num w:numId="46" w16cid:durableId="356471309">
    <w:abstractNumId w:val="0"/>
  </w:num>
  <w:num w:numId="47" w16cid:durableId="44499508">
    <w:abstractNumId w:val="21"/>
  </w:num>
  <w:num w:numId="48" w16cid:durableId="1825269890">
    <w:abstractNumId w:val="2"/>
  </w:num>
  <w:num w:numId="49" w16cid:durableId="1206481561">
    <w:abstractNumId w:val="13"/>
  </w:num>
  <w:num w:numId="50" w16cid:durableId="1195188125">
    <w:abstractNumId w:val="55"/>
  </w:num>
  <w:num w:numId="51" w16cid:durableId="815881346">
    <w:abstractNumId w:val="19"/>
  </w:num>
  <w:num w:numId="52" w16cid:durableId="1197085582">
    <w:abstractNumId w:val="44"/>
  </w:num>
  <w:num w:numId="53" w16cid:durableId="362481972">
    <w:abstractNumId w:val="25"/>
  </w:num>
  <w:num w:numId="54" w16cid:durableId="640383201">
    <w:abstractNumId w:val="54"/>
  </w:num>
  <w:num w:numId="55" w16cid:durableId="971446033">
    <w:abstractNumId w:val="18"/>
  </w:num>
  <w:num w:numId="56" w16cid:durableId="393896533">
    <w:abstractNumId w:val="6"/>
  </w:num>
  <w:num w:numId="57" w16cid:durableId="409428218">
    <w:abstractNumId w:val="14"/>
  </w:num>
  <w:num w:numId="58" w16cid:durableId="911625286">
    <w:abstractNumId w:val="39"/>
  </w:num>
  <w:num w:numId="59" w16cid:durableId="1388606831">
    <w:abstractNumId w:val="51"/>
  </w:num>
  <w:numIdMacAtCleanup w:val="51"/>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30"/>
  <w:proofState w:spelling="clean"/>
  <w:attachedTemplate r:id="rId1"/>
  <w:defaultTabStop w:val="720"/>
  <w:drawingGridHorizontalSpacing w:val="120"/>
  <w:displayHorizontalDrawingGridEvery w:val="2"/>
  <w:noPunctuationKerning/>
  <w:characterSpacingControl w:val="doNotCompress"/>
  <w:hdrShapeDefaults>
    <o:shapedefaults v:ext="edit" spidmax="2050"/>
    <o:shapelayout v:ext="edit">
      <o:idmap v:ext="edit" data="1"/>
    </o:shapelayout>
  </w:hdrShapeDefaults>
  <w:footnotePr>
    <w:footnote w:id="-1"/>
    <w:footnote w:id="0"/>
  </w:footnotePr>
  <w:endnotePr>
    <w:endnote w:id="-1"/>
    <w:endnote w:id="0"/>
  </w:endnotePr>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6C2940"/>
    <w:rsid w:val="00004FCB"/>
    <w:rsid w:val="00005326"/>
    <w:rsid w:val="000132B1"/>
    <w:rsid w:val="0002056F"/>
    <w:rsid w:val="000216C8"/>
    <w:rsid w:val="000277EB"/>
    <w:rsid w:val="000420D5"/>
    <w:rsid w:val="00054353"/>
    <w:rsid w:val="00055E60"/>
    <w:rsid w:val="000576B8"/>
    <w:rsid w:val="00061C19"/>
    <w:rsid w:val="00077849"/>
    <w:rsid w:val="00081C0B"/>
    <w:rsid w:val="00093D42"/>
    <w:rsid w:val="000B3528"/>
    <w:rsid w:val="000B4136"/>
    <w:rsid w:val="000C03B0"/>
    <w:rsid w:val="000D44DD"/>
    <w:rsid w:val="000E397C"/>
    <w:rsid w:val="000E4571"/>
    <w:rsid w:val="000E45E3"/>
    <w:rsid w:val="000E6C4C"/>
    <w:rsid w:val="000F112A"/>
    <w:rsid w:val="000F4C8E"/>
    <w:rsid w:val="000F5BB8"/>
    <w:rsid w:val="00100A81"/>
    <w:rsid w:val="00101532"/>
    <w:rsid w:val="00102F67"/>
    <w:rsid w:val="0010363F"/>
    <w:rsid w:val="001042D5"/>
    <w:rsid w:val="00120BBD"/>
    <w:rsid w:val="00121A69"/>
    <w:rsid w:val="00123BB5"/>
    <w:rsid w:val="00134F7D"/>
    <w:rsid w:val="0013568F"/>
    <w:rsid w:val="00137156"/>
    <w:rsid w:val="00137D35"/>
    <w:rsid w:val="0015238B"/>
    <w:rsid w:val="00152D6A"/>
    <w:rsid w:val="001601C4"/>
    <w:rsid w:val="0016077F"/>
    <w:rsid w:val="00171AF9"/>
    <w:rsid w:val="00172254"/>
    <w:rsid w:val="00184992"/>
    <w:rsid w:val="00194250"/>
    <w:rsid w:val="001A2E55"/>
    <w:rsid w:val="001A5B7F"/>
    <w:rsid w:val="001A7D05"/>
    <w:rsid w:val="001B5584"/>
    <w:rsid w:val="001B6EE9"/>
    <w:rsid w:val="001D2881"/>
    <w:rsid w:val="001D3F05"/>
    <w:rsid w:val="001D4195"/>
    <w:rsid w:val="001D687E"/>
    <w:rsid w:val="001E3142"/>
    <w:rsid w:val="001E6842"/>
    <w:rsid w:val="001F012B"/>
    <w:rsid w:val="001F0ED2"/>
    <w:rsid w:val="001F40E2"/>
    <w:rsid w:val="00200136"/>
    <w:rsid w:val="00200BFC"/>
    <w:rsid w:val="00200E95"/>
    <w:rsid w:val="00201729"/>
    <w:rsid w:val="00211964"/>
    <w:rsid w:val="002167E7"/>
    <w:rsid w:val="002215C8"/>
    <w:rsid w:val="00221B70"/>
    <w:rsid w:val="0022334D"/>
    <w:rsid w:val="0022530B"/>
    <w:rsid w:val="002259F1"/>
    <w:rsid w:val="002270EF"/>
    <w:rsid w:val="00232F56"/>
    <w:rsid w:val="00233CB3"/>
    <w:rsid w:val="00234326"/>
    <w:rsid w:val="00235FCB"/>
    <w:rsid w:val="00257665"/>
    <w:rsid w:val="00271375"/>
    <w:rsid w:val="00274C82"/>
    <w:rsid w:val="00280151"/>
    <w:rsid w:val="00280D74"/>
    <w:rsid w:val="0028253E"/>
    <w:rsid w:val="002902FA"/>
    <w:rsid w:val="00294E90"/>
    <w:rsid w:val="002B1F3F"/>
    <w:rsid w:val="002C0929"/>
    <w:rsid w:val="002C6550"/>
    <w:rsid w:val="002D725D"/>
    <w:rsid w:val="002E04DD"/>
    <w:rsid w:val="002E73ED"/>
    <w:rsid w:val="002F57A0"/>
    <w:rsid w:val="002F6571"/>
    <w:rsid w:val="002F6BEA"/>
    <w:rsid w:val="002F6D4D"/>
    <w:rsid w:val="003057A3"/>
    <w:rsid w:val="003072D4"/>
    <w:rsid w:val="0030773D"/>
    <w:rsid w:val="003151A5"/>
    <w:rsid w:val="00317C01"/>
    <w:rsid w:val="00321D40"/>
    <w:rsid w:val="00335B8E"/>
    <w:rsid w:val="003371DF"/>
    <w:rsid w:val="00341F9D"/>
    <w:rsid w:val="003437CF"/>
    <w:rsid w:val="00344185"/>
    <w:rsid w:val="0034442E"/>
    <w:rsid w:val="0035234E"/>
    <w:rsid w:val="003523CA"/>
    <w:rsid w:val="00363941"/>
    <w:rsid w:val="00367B8C"/>
    <w:rsid w:val="003713B9"/>
    <w:rsid w:val="00385D57"/>
    <w:rsid w:val="0039061A"/>
    <w:rsid w:val="0039073B"/>
    <w:rsid w:val="00390856"/>
    <w:rsid w:val="003952B3"/>
    <w:rsid w:val="003A2D4A"/>
    <w:rsid w:val="003B6EFA"/>
    <w:rsid w:val="003C495E"/>
    <w:rsid w:val="003C5386"/>
    <w:rsid w:val="003C7688"/>
    <w:rsid w:val="003D1417"/>
    <w:rsid w:val="003D3611"/>
    <w:rsid w:val="003D4F0D"/>
    <w:rsid w:val="003F2716"/>
    <w:rsid w:val="003F2BEE"/>
    <w:rsid w:val="003F2CA1"/>
    <w:rsid w:val="003F61DE"/>
    <w:rsid w:val="003F6B74"/>
    <w:rsid w:val="00404344"/>
    <w:rsid w:val="00404476"/>
    <w:rsid w:val="00405E80"/>
    <w:rsid w:val="00411D33"/>
    <w:rsid w:val="00416ED7"/>
    <w:rsid w:val="00421CAD"/>
    <w:rsid w:val="0043066F"/>
    <w:rsid w:val="0043124A"/>
    <w:rsid w:val="0043440E"/>
    <w:rsid w:val="00435848"/>
    <w:rsid w:val="00441E7B"/>
    <w:rsid w:val="00445431"/>
    <w:rsid w:val="00446194"/>
    <w:rsid w:val="0044746B"/>
    <w:rsid w:val="004545E0"/>
    <w:rsid w:val="00456D7C"/>
    <w:rsid w:val="00467049"/>
    <w:rsid w:val="00467092"/>
    <w:rsid w:val="00471A30"/>
    <w:rsid w:val="00481AD5"/>
    <w:rsid w:val="00484DDA"/>
    <w:rsid w:val="00490FF2"/>
    <w:rsid w:val="00491ADA"/>
    <w:rsid w:val="00494450"/>
    <w:rsid w:val="004A0759"/>
    <w:rsid w:val="004A142A"/>
    <w:rsid w:val="004A258C"/>
    <w:rsid w:val="004A351F"/>
    <w:rsid w:val="004A6967"/>
    <w:rsid w:val="004A75A5"/>
    <w:rsid w:val="004B0592"/>
    <w:rsid w:val="004B2E02"/>
    <w:rsid w:val="004B39DA"/>
    <w:rsid w:val="004D00EB"/>
    <w:rsid w:val="004D02B8"/>
    <w:rsid w:val="004D0FFC"/>
    <w:rsid w:val="004D613F"/>
    <w:rsid w:val="004F1AA6"/>
    <w:rsid w:val="00500E55"/>
    <w:rsid w:val="005071FC"/>
    <w:rsid w:val="00514033"/>
    <w:rsid w:val="00516CE0"/>
    <w:rsid w:val="0052061F"/>
    <w:rsid w:val="005241CF"/>
    <w:rsid w:val="0054732C"/>
    <w:rsid w:val="00547EF9"/>
    <w:rsid w:val="00552997"/>
    <w:rsid w:val="00555196"/>
    <w:rsid w:val="00556B41"/>
    <w:rsid w:val="00560284"/>
    <w:rsid w:val="00562F79"/>
    <w:rsid w:val="00563273"/>
    <w:rsid w:val="0056794E"/>
    <w:rsid w:val="00580CA1"/>
    <w:rsid w:val="00581E66"/>
    <w:rsid w:val="005856BA"/>
    <w:rsid w:val="0058767F"/>
    <w:rsid w:val="00587B40"/>
    <w:rsid w:val="00596987"/>
    <w:rsid w:val="005A37E5"/>
    <w:rsid w:val="005A55B4"/>
    <w:rsid w:val="005A5FDA"/>
    <w:rsid w:val="005C4D56"/>
    <w:rsid w:val="005C5D70"/>
    <w:rsid w:val="005C5EEC"/>
    <w:rsid w:val="005C6A7B"/>
    <w:rsid w:val="005D0D4E"/>
    <w:rsid w:val="005D1664"/>
    <w:rsid w:val="005D22D0"/>
    <w:rsid w:val="005D7177"/>
    <w:rsid w:val="005E0E57"/>
    <w:rsid w:val="005E1341"/>
    <w:rsid w:val="005E1E1C"/>
    <w:rsid w:val="005E47BB"/>
    <w:rsid w:val="00600AEF"/>
    <w:rsid w:val="006026CF"/>
    <w:rsid w:val="00604E60"/>
    <w:rsid w:val="00611FBA"/>
    <w:rsid w:val="006214B4"/>
    <w:rsid w:val="006218B7"/>
    <w:rsid w:val="00621BD9"/>
    <w:rsid w:val="00624CDA"/>
    <w:rsid w:val="00625BF5"/>
    <w:rsid w:val="00626385"/>
    <w:rsid w:val="0063420B"/>
    <w:rsid w:val="00635530"/>
    <w:rsid w:val="006355CA"/>
    <w:rsid w:val="0064186B"/>
    <w:rsid w:val="0064568C"/>
    <w:rsid w:val="006549AF"/>
    <w:rsid w:val="006571EB"/>
    <w:rsid w:val="006627E6"/>
    <w:rsid w:val="00671B8D"/>
    <w:rsid w:val="00676B38"/>
    <w:rsid w:val="00676E48"/>
    <w:rsid w:val="00684E49"/>
    <w:rsid w:val="006861E6"/>
    <w:rsid w:val="00694FC5"/>
    <w:rsid w:val="006A6408"/>
    <w:rsid w:val="006B21E0"/>
    <w:rsid w:val="006C01AA"/>
    <w:rsid w:val="006C2940"/>
    <w:rsid w:val="006C3645"/>
    <w:rsid w:val="006D203B"/>
    <w:rsid w:val="006E33CB"/>
    <w:rsid w:val="006E7AB1"/>
    <w:rsid w:val="006F043A"/>
    <w:rsid w:val="006F2493"/>
    <w:rsid w:val="006F64D6"/>
    <w:rsid w:val="0070211E"/>
    <w:rsid w:val="007054DB"/>
    <w:rsid w:val="00711C0E"/>
    <w:rsid w:val="007332C5"/>
    <w:rsid w:val="007403F7"/>
    <w:rsid w:val="0074112C"/>
    <w:rsid w:val="0075734C"/>
    <w:rsid w:val="0076199F"/>
    <w:rsid w:val="007620A5"/>
    <w:rsid w:val="00765C40"/>
    <w:rsid w:val="0076765D"/>
    <w:rsid w:val="00767A2E"/>
    <w:rsid w:val="00773F02"/>
    <w:rsid w:val="0078119E"/>
    <w:rsid w:val="007850E6"/>
    <w:rsid w:val="007959BB"/>
    <w:rsid w:val="007975DB"/>
    <w:rsid w:val="007A2001"/>
    <w:rsid w:val="007A3138"/>
    <w:rsid w:val="007C1B70"/>
    <w:rsid w:val="007D0F12"/>
    <w:rsid w:val="007D3369"/>
    <w:rsid w:val="007E2434"/>
    <w:rsid w:val="007E7FFC"/>
    <w:rsid w:val="0080010A"/>
    <w:rsid w:val="00805797"/>
    <w:rsid w:val="008121C3"/>
    <w:rsid w:val="00812F2D"/>
    <w:rsid w:val="008200F7"/>
    <w:rsid w:val="0082013A"/>
    <w:rsid w:val="00821363"/>
    <w:rsid w:val="00825D88"/>
    <w:rsid w:val="00830B2A"/>
    <w:rsid w:val="00837972"/>
    <w:rsid w:val="00841245"/>
    <w:rsid w:val="00843AC0"/>
    <w:rsid w:val="0085504B"/>
    <w:rsid w:val="00864733"/>
    <w:rsid w:val="00864CD3"/>
    <w:rsid w:val="008668DB"/>
    <w:rsid w:val="008728E0"/>
    <w:rsid w:val="008810A6"/>
    <w:rsid w:val="008844F6"/>
    <w:rsid w:val="00886A31"/>
    <w:rsid w:val="00890705"/>
    <w:rsid w:val="00890E91"/>
    <w:rsid w:val="008924F0"/>
    <w:rsid w:val="008932C5"/>
    <w:rsid w:val="008A28BC"/>
    <w:rsid w:val="008A5B6A"/>
    <w:rsid w:val="008A6798"/>
    <w:rsid w:val="008A6B5F"/>
    <w:rsid w:val="008B48D1"/>
    <w:rsid w:val="008B675B"/>
    <w:rsid w:val="008D1B5C"/>
    <w:rsid w:val="008E1D51"/>
    <w:rsid w:val="008E2331"/>
    <w:rsid w:val="008E3980"/>
    <w:rsid w:val="008E5673"/>
    <w:rsid w:val="008E5FCF"/>
    <w:rsid w:val="008E600E"/>
    <w:rsid w:val="008F4448"/>
    <w:rsid w:val="008F75CA"/>
    <w:rsid w:val="00905211"/>
    <w:rsid w:val="0091265B"/>
    <w:rsid w:val="00922E9E"/>
    <w:rsid w:val="0092403A"/>
    <w:rsid w:val="00930B85"/>
    <w:rsid w:val="009369C4"/>
    <w:rsid w:val="00943BFF"/>
    <w:rsid w:val="0095128D"/>
    <w:rsid w:val="00952D23"/>
    <w:rsid w:val="00964005"/>
    <w:rsid w:val="00966384"/>
    <w:rsid w:val="0097664F"/>
    <w:rsid w:val="0097709E"/>
    <w:rsid w:val="00980F74"/>
    <w:rsid w:val="00981204"/>
    <w:rsid w:val="009831F5"/>
    <w:rsid w:val="00997018"/>
    <w:rsid w:val="0099710B"/>
    <w:rsid w:val="009A3BC1"/>
    <w:rsid w:val="009A47FA"/>
    <w:rsid w:val="009B267E"/>
    <w:rsid w:val="009B306E"/>
    <w:rsid w:val="009B3117"/>
    <w:rsid w:val="009D1FF4"/>
    <w:rsid w:val="009D5E23"/>
    <w:rsid w:val="009D74BC"/>
    <w:rsid w:val="009E1042"/>
    <w:rsid w:val="009E4972"/>
    <w:rsid w:val="009E506A"/>
    <w:rsid w:val="009E7A4F"/>
    <w:rsid w:val="009F1053"/>
    <w:rsid w:val="009F1BFB"/>
    <w:rsid w:val="009F29F3"/>
    <w:rsid w:val="009F50C3"/>
    <w:rsid w:val="009F5A8F"/>
    <w:rsid w:val="009F71EB"/>
    <w:rsid w:val="00A02CC9"/>
    <w:rsid w:val="00A053A4"/>
    <w:rsid w:val="00A06A17"/>
    <w:rsid w:val="00A0776C"/>
    <w:rsid w:val="00A22467"/>
    <w:rsid w:val="00A2360A"/>
    <w:rsid w:val="00A42AF8"/>
    <w:rsid w:val="00A45399"/>
    <w:rsid w:val="00A50CB2"/>
    <w:rsid w:val="00A518B7"/>
    <w:rsid w:val="00A51A77"/>
    <w:rsid w:val="00A52C76"/>
    <w:rsid w:val="00A54424"/>
    <w:rsid w:val="00A5553E"/>
    <w:rsid w:val="00A5647D"/>
    <w:rsid w:val="00A74C79"/>
    <w:rsid w:val="00A74DB1"/>
    <w:rsid w:val="00A74F57"/>
    <w:rsid w:val="00A778E8"/>
    <w:rsid w:val="00A8490F"/>
    <w:rsid w:val="00A84BE9"/>
    <w:rsid w:val="00A91AE2"/>
    <w:rsid w:val="00A926AF"/>
    <w:rsid w:val="00A92856"/>
    <w:rsid w:val="00A93401"/>
    <w:rsid w:val="00A97D3E"/>
    <w:rsid w:val="00AA0B96"/>
    <w:rsid w:val="00AA5FE5"/>
    <w:rsid w:val="00AA6BD0"/>
    <w:rsid w:val="00AB4C0B"/>
    <w:rsid w:val="00AB4CE1"/>
    <w:rsid w:val="00AB5D9F"/>
    <w:rsid w:val="00AB5E84"/>
    <w:rsid w:val="00AC0561"/>
    <w:rsid w:val="00AC3B89"/>
    <w:rsid w:val="00AC3ECC"/>
    <w:rsid w:val="00AC7A3B"/>
    <w:rsid w:val="00AD1A85"/>
    <w:rsid w:val="00AD49C6"/>
    <w:rsid w:val="00AD5BAF"/>
    <w:rsid w:val="00AD62FE"/>
    <w:rsid w:val="00AE0C1B"/>
    <w:rsid w:val="00AE2617"/>
    <w:rsid w:val="00AF502B"/>
    <w:rsid w:val="00AF5A3D"/>
    <w:rsid w:val="00B0434C"/>
    <w:rsid w:val="00B0530C"/>
    <w:rsid w:val="00B07225"/>
    <w:rsid w:val="00B100A7"/>
    <w:rsid w:val="00B150E3"/>
    <w:rsid w:val="00B23B13"/>
    <w:rsid w:val="00B324BC"/>
    <w:rsid w:val="00B358A9"/>
    <w:rsid w:val="00B44942"/>
    <w:rsid w:val="00B46211"/>
    <w:rsid w:val="00B47491"/>
    <w:rsid w:val="00B476BE"/>
    <w:rsid w:val="00B52CB1"/>
    <w:rsid w:val="00B53692"/>
    <w:rsid w:val="00B560BD"/>
    <w:rsid w:val="00B57CEF"/>
    <w:rsid w:val="00B7026D"/>
    <w:rsid w:val="00B711FC"/>
    <w:rsid w:val="00B74A87"/>
    <w:rsid w:val="00B87CC8"/>
    <w:rsid w:val="00B900C3"/>
    <w:rsid w:val="00B91772"/>
    <w:rsid w:val="00B93768"/>
    <w:rsid w:val="00B974FF"/>
    <w:rsid w:val="00BA0B34"/>
    <w:rsid w:val="00BA23DE"/>
    <w:rsid w:val="00BA3E2C"/>
    <w:rsid w:val="00BA5873"/>
    <w:rsid w:val="00BA6949"/>
    <w:rsid w:val="00BD2FE0"/>
    <w:rsid w:val="00BE296E"/>
    <w:rsid w:val="00BE5D94"/>
    <w:rsid w:val="00BE74D7"/>
    <w:rsid w:val="00BF1607"/>
    <w:rsid w:val="00BF2EAF"/>
    <w:rsid w:val="00C07C5F"/>
    <w:rsid w:val="00C112B0"/>
    <w:rsid w:val="00C112FB"/>
    <w:rsid w:val="00C16FB5"/>
    <w:rsid w:val="00C17432"/>
    <w:rsid w:val="00C20F0F"/>
    <w:rsid w:val="00C43718"/>
    <w:rsid w:val="00C43958"/>
    <w:rsid w:val="00C47526"/>
    <w:rsid w:val="00C52034"/>
    <w:rsid w:val="00C536ED"/>
    <w:rsid w:val="00C54BA0"/>
    <w:rsid w:val="00C66D24"/>
    <w:rsid w:val="00C673DB"/>
    <w:rsid w:val="00C7042C"/>
    <w:rsid w:val="00C70753"/>
    <w:rsid w:val="00C76607"/>
    <w:rsid w:val="00C8062B"/>
    <w:rsid w:val="00C80E2D"/>
    <w:rsid w:val="00C82F1F"/>
    <w:rsid w:val="00C869FC"/>
    <w:rsid w:val="00C922AE"/>
    <w:rsid w:val="00C94E15"/>
    <w:rsid w:val="00C95444"/>
    <w:rsid w:val="00C9776D"/>
    <w:rsid w:val="00CA1DF9"/>
    <w:rsid w:val="00CA5097"/>
    <w:rsid w:val="00CA5CB3"/>
    <w:rsid w:val="00CA5D40"/>
    <w:rsid w:val="00CB32C9"/>
    <w:rsid w:val="00CB3AC6"/>
    <w:rsid w:val="00CC1E5E"/>
    <w:rsid w:val="00CC6276"/>
    <w:rsid w:val="00CC666E"/>
    <w:rsid w:val="00CF149D"/>
    <w:rsid w:val="00CF272A"/>
    <w:rsid w:val="00CF5E5E"/>
    <w:rsid w:val="00CF76E8"/>
    <w:rsid w:val="00D0149C"/>
    <w:rsid w:val="00D02A20"/>
    <w:rsid w:val="00D030FE"/>
    <w:rsid w:val="00D03C42"/>
    <w:rsid w:val="00D04F88"/>
    <w:rsid w:val="00D12416"/>
    <w:rsid w:val="00D12F08"/>
    <w:rsid w:val="00D22952"/>
    <w:rsid w:val="00D23C5A"/>
    <w:rsid w:val="00D403BE"/>
    <w:rsid w:val="00D411C1"/>
    <w:rsid w:val="00D54D34"/>
    <w:rsid w:val="00D6145B"/>
    <w:rsid w:val="00D63B75"/>
    <w:rsid w:val="00D70D25"/>
    <w:rsid w:val="00D82380"/>
    <w:rsid w:val="00D85AF1"/>
    <w:rsid w:val="00D866F3"/>
    <w:rsid w:val="00D92EEE"/>
    <w:rsid w:val="00D94AEA"/>
    <w:rsid w:val="00D963E1"/>
    <w:rsid w:val="00DA1FD3"/>
    <w:rsid w:val="00DC1102"/>
    <w:rsid w:val="00DC39E2"/>
    <w:rsid w:val="00DC40B6"/>
    <w:rsid w:val="00DD2634"/>
    <w:rsid w:val="00DD362D"/>
    <w:rsid w:val="00DD788D"/>
    <w:rsid w:val="00DE2157"/>
    <w:rsid w:val="00DE4881"/>
    <w:rsid w:val="00DE5443"/>
    <w:rsid w:val="00DF67DE"/>
    <w:rsid w:val="00E03388"/>
    <w:rsid w:val="00E054D7"/>
    <w:rsid w:val="00E10665"/>
    <w:rsid w:val="00E13B78"/>
    <w:rsid w:val="00E20ACB"/>
    <w:rsid w:val="00E21CB6"/>
    <w:rsid w:val="00E2533B"/>
    <w:rsid w:val="00E2731F"/>
    <w:rsid w:val="00E338C7"/>
    <w:rsid w:val="00E3586B"/>
    <w:rsid w:val="00E365F8"/>
    <w:rsid w:val="00E41EF0"/>
    <w:rsid w:val="00E505EA"/>
    <w:rsid w:val="00E537C4"/>
    <w:rsid w:val="00E5678B"/>
    <w:rsid w:val="00E61201"/>
    <w:rsid w:val="00E620E5"/>
    <w:rsid w:val="00E63048"/>
    <w:rsid w:val="00E659AD"/>
    <w:rsid w:val="00E666C9"/>
    <w:rsid w:val="00E726D9"/>
    <w:rsid w:val="00E81BF8"/>
    <w:rsid w:val="00E85060"/>
    <w:rsid w:val="00E86221"/>
    <w:rsid w:val="00E867FD"/>
    <w:rsid w:val="00E87230"/>
    <w:rsid w:val="00E876BE"/>
    <w:rsid w:val="00E8782E"/>
    <w:rsid w:val="00E9381F"/>
    <w:rsid w:val="00EA0B02"/>
    <w:rsid w:val="00EB1C0A"/>
    <w:rsid w:val="00EB351A"/>
    <w:rsid w:val="00EB57DD"/>
    <w:rsid w:val="00EB5E84"/>
    <w:rsid w:val="00EB7CB0"/>
    <w:rsid w:val="00EC0312"/>
    <w:rsid w:val="00EC276F"/>
    <w:rsid w:val="00EC5AA0"/>
    <w:rsid w:val="00EC61B8"/>
    <w:rsid w:val="00EC76D2"/>
    <w:rsid w:val="00ED02F0"/>
    <w:rsid w:val="00ED2F38"/>
    <w:rsid w:val="00ED5B00"/>
    <w:rsid w:val="00ED6675"/>
    <w:rsid w:val="00EE2672"/>
    <w:rsid w:val="00EF020E"/>
    <w:rsid w:val="00EF4386"/>
    <w:rsid w:val="00EF4A24"/>
    <w:rsid w:val="00EF60C0"/>
    <w:rsid w:val="00EF73E2"/>
    <w:rsid w:val="00F04B36"/>
    <w:rsid w:val="00F2519C"/>
    <w:rsid w:val="00F27736"/>
    <w:rsid w:val="00F34F6F"/>
    <w:rsid w:val="00F61AD2"/>
    <w:rsid w:val="00F665DF"/>
    <w:rsid w:val="00F70384"/>
    <w:rsid w:val="00F731BC"/>
    <w:rsid w:val="00F81080"/>
    <w:rsid w:val="00F85C4B"/>
    <w:rsid w:val="00F85E79"/>
    <w:rsid w:val="00F95AFC"/>
    <w:rsid w:val="00F95C7A"/>
    <w:rsid w:val="00FA18E6"/>
    <w:rsid w:val="00FB1813"/>
    <w:rsid w:val="00FB76AF"/>
    <w:rsid w:val="00FC4A81"/>
    <w:rsid w:val="00FC5A83"/>
    <w:rsid w:val="00FC6922"/>
    <w:rsid w:val="00FD27B2"/>
    <w:rsid w:val="00FD2F07"/>
    <w:rsid w:val="00FE0B19"/>
    <w:rsid w:val="00FE7DF6"/>
    <w:rsid w:val="00FF0C15"/>
    <w:rsid w:val="00FF26C1"/>
    <w:rsid w:val="00FF4214"/>
  </w:rsids>
  <m:mathPr>
    <m:mathFont m:val="Cambria Math"/>
    <m:brkBin m:val="before"/>
    <m:brkBinSub m:val="--"/>
    <m:smallFrac m:val="0"/>
    <m:dispDef/>
    <m:lMargin m:val="0"/>
    <m:rMargin m:val="0"/>
    <m:defJc m:val="centerGroup"/>
    <m:wrapIndent m:val="1440"/>
    <m:intLim m:val="subSup"/>
    <m:naryLim m:val="undOvr"/>
  </m:mathPr>
  <w:themeFontLang w:val="en-US"/>
  <w:clrSchemeMapping w:bg1="light1" w:t1="dark1" w:bg2="light2" w:t2="dark2" w:accent1="accent1" w:accent2="accent2" w:accent3="accent3" w:accent4="accent4" w:accent5="accent5" w:accent6="accent6" w:hyperlink="hyperlink" w:followedHyperlink="followedHyperlink"/>
  <w:doNotIncludeSubdocsInStats/>
  <w:shapeDefaults>
    <o:shapedefaults v:ext="edit" spidmax="2050"/>
    <o:shapelayout v:ext="edit">
      <o:idmap v:ext="edit" data="2"/>
    </o:shapelayout>
  </w:shapeDefaults>
  <w:decimalSymbol w:val="."/>
  <w:listSeparator w:val=","/>
  <w14:docId w14:val="7626B20C"/>
  <w15:docId w15:val="{82DE4CF7-7608-44DC-9800-3D4535C0EFF4}"/>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sz w:val="22"/>
        <w:szCs w:val="22"/>
        <w:lang w:val="en-US" w:eastAsia="en-US"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uiPriority="9" w:qFormat="1"/>
    <w:lsdException w:name="heading 3" w:uiPriority="9" w:qFormat="1"/>
    <w:lsdException w:name="heading 4" w:uiPriority="9"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iPriority="0"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6C2940"/>
  </w:style>
  <w:style w:type="paragraph" w:styleId="Heading1">
    <w:name w:val="heading 1"/>
    <w:basedOn w:val="Normal"/>
    <w:next w:val="Normal"/>
    <w:link w:val="Heading1Char"/>
    <w:uiPriority w:val="9"/>
    <w:qFormat/>
    <w:rsid w:val="006C2940"/>
    <w:pPr>
      <w:keepNext/>
      <w:keepLines/>
      <w:spacing w:before="240" w:after="0"/>
      <w:outlineLvl w:val="0"/>
    </w:pPr>
    <w:rPr>
      <w:rFonts w:asciiTheme="majorHAnsi" w:eastAsiaTheme="majorEastAsia" w:hAnsiTheme="majorHAnsi" w:cstheme="majorBidi"/>
      <w:color w:val="262626" w:themeColor="text1" w:themeTint="D9"/>
      <w:sz w:val="32"/>
      <w:szCs w:val="32"/>
    </w:rPr>
  </w:style>
  <w:style w:type="paragraph" w:styleId="Heading2">
    <w:name w:val="heading 2"/>
    <w:basedOn w:val="Normal"/>
    <w:next w:val="Normal"/>
    <w:link w:val="Heading2Char"/>
    <w:uiPriority w:val="9"/>
    <w:unhideWhenUsed/>
    <w:qFormat/>
    <w:rsid w:val="006C2940"/>
    <w:pPr>
      <w:keepNext/>
      <w:keepLines/>
      <w:spacing w:before="40" w:after="0"/>
      <w:outlineLvl w:val="1"/>
    </w:pPr>
    <w:rPr>
      <w:rFonts w:asciiTheme="majorHAnsi" w:eastAsiaTheme="majorEastAsia" w:hAnsiTheme="majorHAnsi" w:cstheme="majorBidi"/>
      <w:color w:val="262626" w:themeColor="text1" w:themeTint="D9"/>
      <w:sz w:val="28"/>
      <w:szCs w:val="28"/>
    </w:rPr>
  </w:style>
  <w:style w:type="paragraph" w:styleId="Heading3">
    <w:name w:val="heading 3"/>
    <w:basedOn w:val="Normal"/>
    <w:next w:val="Normal"/>
    <w:link w:val="Heading3Char"/>
    <w:uiPriority w:val="9"/>
    <w:unhideWhenUsed/>
    <w:qFormat/>
    <w:rsid w:val="006C2940"/>
    <w:pPr>
      <w:keepNext/>
      <w:keepLines/>
      <w:spacing w:before="40" w:after="0"/>
      <w:outlineLvl w:val="2"/>
    </w:pPr>
    <w:rPr>
      <w:rFonts w:asciiTheme="majorHAnsi" w:eastAsiaTheme="majorEastAsia" w:hAnsiTheme="majorHAnsi" w:cstheme="majorBidi"/>
      <w:color w:val="0D0D0D" w:themeColor="text1" w:themeTint="F2"/>
      <w:sz w:val="24"/>
      <w:szCs w:val="24"/>
    </w:rPr>
  </w:style>
  <w:style w:type="paragraph" w:styleId="Heading4">
    <w:name w:val="heading 4"/>
    <w:basedOn w:val="Normal"/>
    <w:next w:val="Normal"/>
    <w:link w:val="Heading4Char"/>
    <w:uiPriority w:val="9"/>
    <w:unhideWhenUsed/>
    <w:qFormat/>
    <w:rsid w:val="006C2940"/>
    <w:pPr>
      <w:keepNext/>
      <w:keepLines/>
      <w:spacing w:before="40" w:after="0"/>
      <w:outlineLvl w:val="3"/>
    </w:pPr>
    <w:rPr>
      <w:i/>
      <w:iCs/>
    </w:rPr>
  </w:style>
  <w:style w:type="paragraph" w:styleId="Heading5">
    <w:name w:val="heading 5"/>
    <w:basedOn w:val="Normal"/>
    <w:next w:val="Normal"/>
    <w:link w:val="Heading5Char"/>
    <w:uiPriority w:val="9"/>
    <w:semiHidden/>
    <w:unhideWhenUsed/>
    <w:qFormat/>
    <w:rsid w:val="006C2940"/>
    <w:pPr>
      <w:keepNext/>
      <w:keepLines/>
      <w:spacing w:before="40" w:after="0"/>
      <w:outlineLvl w:val="4"/>
    </w:pPr>
    <w:rPr>
      <w:color w:val="404040" w:themeColor="text1" w:themeTint="BF"/>
    </w:rPr>
  </w:style>
  <w:style w:type="paragraph" w:styleId="Heading6">
    <w:name w:val="heading 6"/>
    <w:basedOn w:val="Normal"/>
    <w:next w:val="Normal"/>
    <w:link w:val="Heading6Char"/>
    <w:uiPriority w:val="9"/>
    <w:semiHidden/>
    <w:unhideWhenUsed/>
    <w:qFormat/>
    <w:rsid w:val="006C2940"/>
    <w:pPr>
      <w:keepNext/>
      <w:keepLines/>
      <w:spacing w:before="40" w:after="0"/>
      <w:outlineLvl w:val="5"/>
    </w:pPr>
  </w:style>
  <w:style w:type="paragraph" w:styleId="Heading7">
    <w:name w:val="heading 7"/>
    <w:basedOn w:val="Normal"/>
    <w:next w:val="Normal"/>
    <w:link w:val="Heading7Char"/>
    <w:uiPriority w:val="9"/>
    <w:semiHidden/>
    <w:unhideWhenUsed/>
    <w:qFormat/>
    <w:rsid w:val="006C2940"/>
    <w:pPr>
      <w:keepNext/>
      <w:keepLines/>
      <w:spacing w:before="40" w:after="0"/>
      <w:outlineLvl w:val="6"/>
    </w:pPr>
    <w:rPr>
      <w:rFonts w:asciiTheme="majorHAnsi" w:eastAsiaTheme="majorEastAsia" w:hAnsiTheme="majorHAnsi" w:cstheme="majorBidi"/>
      <w:i/>
      <w:iCs/>
    </w:rPr>
  </w:style>
  <w:style w:type="paragraph" w:styleId="Heading8">
    <w:name w:val="heading 8"/>
    <w:basedOn w:val="Normal"/>
    <w:next w:val="Normal"/>
    <w:link w:val="Heading8Char"/>
    <w:uiPriority w:val="9"/>
    <w:semiHidden/>
    <w:unhideWhenUsed/>
    <w:qFormat/>
    <w:rsid w:val="006C2940"/>
    <w:pPr>
      <w:keepNext/>
      <w:keepLines/>
      <w:spacing w:before="40" w:after="0"/>
      <w:outlineLvl w:val="7"/>
    </w:pPr>
    <w:rPr>
      <w:color w:val="262626" w:themeColor="text1" w:themeTint="D9"/>
      <w:sz w:val="21"/>
      <w:szCs w:val="21"/>
    </w:rPr>
  </w:style>
  <w:style w:type="paragraph" w:styleId="Heading9">
    <w:name w:val="heading 9"/>
    <w:basedOn w:val="Normal"/>
    <w:next w:val="Normal"/>
    <w:link w:val="Heading9Char"/>
    <w:uiPriority w:val="9"/>
    <w:semiHidden/>
    <w:unhideWhenUsed/>
    <w:qFormat/>
    <w:rsid w:val="006C2940"/>
    <w:pPr>
      <w:keepNext/>
      <w:keepLines/>
      <w:spacing w:before="40" w:after="0"/>
      <w:outlineLvl w:val="8"/>
    </w:pPr>
    <w:rPr>
      <w:rFonts w:asciiTheme="majorHAnsi" w:eastAsiaTheme="majorEastAsia" w:hAnsiTheme="majorHAnsi" w:cstheme="majorBidi"/>
      <w:i/>
      <w:iCs/>
      <w:color w:val="262626" w:themeColor="text1" w:themeTint="D9"/>
      <w:sz w:val="21"/>
      <w:szCs w:val="21"/>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Header">
    <w:name w:val="header"/>
    <w:basedOn w:val="Normal"/>
    <w:semiHidden/>
    <w:rsid w:val="0076765D"/>
    <w:pPr>
      <w:tabs>
        <w:tab w:val="center" w:pos="4320"/>
        <w:tab w:val="right" w:pos="8640"/>
      </w:tabs>
    </w:pPr>
  </w:style>
  <w:style w:type="paragraph" w:styleId="Footer">
    <w:name w:val="footer"/>
    <w:basedOn w:val="Normal"/>
    <w:semiHidden/>
    <w:rsid w:val="0076765D"/>
    <w:pPr>
      <w:tabs>
        <w:tab w:val="center" w:pos="4320"/>
        <w:tab w:val="right" w:pos="8640"/>
      </w:tabs>
    </w:pPr>
  </w:style>
  <w:style w:type="character" w:styleId="PageNumber">
    <w:name w:val="page number"/>
    <w:basedOn w:val="DefaultParagraphFont"/>
    <w:semiHidden/>
    <w:rsid w:val="0076765D"/>
  </w:style>
  <w:style w:type="paragraph" w:styleId="BalloonText">
    <w:name w:val="Balloon Text"/>
    <w:basedOn w:val="Normal"/>
    <w:link w:val="BalloonTextChar"/>
    <w:uiPriority w:val="99"/>
    <w:semiHidden/>
    <w:unhideWhenUsed/>
    <w:rsid w:val="000C03B0"/>
    <w:rPr>
      <w:rFonts w:ascii="Tahoma" w:hAnsi="Tahoma" w:cs="Tahoma"/>
      <w:sz w:val="16"/>
      <w:szCs w:val="16"/>
    </w:rPr>
  </w:style>
  <w:style w:type="character" w:customStyle="1" w:styleId="BalloonTextChar">
    <w:name w:val="Balloon Text Char"/>
    <w:basedOn w:val="DefaultParagraphFont"/>
    <w:link w:val="BalloonText"/>
    <w:uiPriority w:val="99"/>
    <w:semiHidden/>
    <w:rsid w:val="000C03B0"/>
    <w:rPr>
      <w:rFonts w:ascii="Tahoma" w:hAnsi="Tahoma" w:cs="Tahoma"/>
      <w:sz w:val="16"/>
      <w:szCs w:val="16"/>
    </w:rPr>
  </w:style>
  <w:style w:type="paragraph" w:styleId="NoSpacing">
    <w:name w:val="No Spacing"/>
    <w:link w:val="NoSpacingChar"/>
    <w:uiPriority w:val="1"/>
    <w:qFormat/>
    <w:rsid w:val="006C2940"/>
    <w:pPr>
      <w:spacing w:after="0" w:line="240" w:lineRule="auto"/>
    </w:pPr>
  </w:style>
  <w:style w:type="character" w:customStyle="1" w:styleId="NoSpacingChar">
    <w:name w:val="No Spacing Char"/>
    <w:basedOn w:val="DefaultParagraphFont"/>
    <w:link w:val="NoSpacing"/>
    <w:uiPriority w:val="1"/>
    <w:rsid w:val="00E666C9"/>
  </w:style>
  <w:style w:type="paragraph" w:styleId="TOCHeading">
    <w:name w:val="TOC Heading"/>
    <w:basedOn w:val="Heading1"/>
    <w:next w:val="Normal"/>
    <w:uiPriority w:val="39"/>
    <w:unhideWhenUsed/>
    <w:qFormat/>
    <w:rsid w:val="006C2940"/>
    <w:pPr>
      <w:outlineLvl w:val="9"/>
    </w:pPr>
  </w:style>
  <w:style w:type="paragraph" w:styleId="TOC2">
    <w:name w:val="toc 2"/>
    <w:basedOn w:val="Normal"/>
    <w:next w:val="Normal"/>
    <w:autoRedefine/>
    <w:uiPriority w:val="39"/>
    <w:unhideWhenUsed/>
    <w:rsid w:val="006C2940"/>
    <w:pPr>
      <w:spacing w:after="100"/>
      <w:ind w:left="240"/>
    </w:pPr>
  </w:style>
  <w:style w:type="paragraph" w:styleId="TOC3">
    <w:name w:val="toc 3"/>
    <w:basedOn w:val="Normal"/>
    <w:next w:val="Normal"/>
    <w:autoRedefine/>
    <w:uiPriority w:val="39"/>
    <w:unhideWhenUsed/>
    <w:rsid w:val="006C2940"/>
    <w:pPr>
      <w:spacing w:after="100"/>
      <w:ind w:left="480"/>
    </w:pPr>
  </w:style>
  <w:style w:type="character" w:styleId="Hyperlink">
    <w:name w:val="Hyperlink"/>
    <w:basedOn w:val="DefaultParagraphFont"/>
    <w:uiPriority w:val="99"/>
    <w:unhideWhenUsed/>
    <w:rsid w:val="006C2940"/>
    <w:rPr>
      <w:color w:val="0000FF" w:themeColor="hyperlink"/>
      <w:u w:val="single"/>
    </w:rPr>
  </w:style>
  <w:style w:type="character" w:customStyle="1" w:styleId="Heading1Char">
    <w:name w:val="Heading 1 Char"/>
    <w:basedOn w:val="DefaultParagraphFont"/>
    <w:link w:val="Heading1"/>
    <w:uiPriority w:val="9"/>
    <w:rsid w:val="006C2940"/>
    <w:rPr>
      <w:rFonts w:asciiTheme="majorHAnsi" w:eastAsiaTheme="majorEastAsia" w:hAnsiTheme="majorHAnsi" w:cstheme="majorBidi"/>
      <w:color w:val="262626" w:themeColor="text1" w:themeTint="D9"/>
      <w:sz w:val="32"/>
      <w:szCs w:val="32"/>
    </w:rPr>
  </w:style>
  <w:style w:type="character" w:customStyle="1" w:styleId="Heading2Char">
    <w:name w:val="Heading 2 Char"/>
    <w:basedOn w:val="DefaultParagraphFont"/>
    <w:link w:val="Heading2"/>
    <w:uiPriority w:val="9"/>
    <w:rsid w:val="006C2940"/>
    <w:rPr>
      <w:rFonts w:asciiTheme="majorHAnsi" w:eastAsiaTheme="majorEastAsia" w:hAnsiTheme="majorHAnsi" w:cstheme="majorBidi"/>
      <w:color w:val="262626" w:themeColor="text1" w:themeTint="D9"/>
      <w:sz w:val="28"/>
      <w:szCs w:val="28"/>
    </w:rPr>
  </w:style>
  <w:style w:type="character" w:customStyle="1" w:styleId="Heading3Char">
    <w:name w:val="Heading 3 Char"/>
    <w:basedOn w:val="DefaultParagraphFont"/>
    <w:link w:val="Heading3"/>
    <w:uiPriority w:val="9"/>
    <w:rsid w:val="006C2940"/>
    <w:rPr>
      <w:rFonts w:asciiTheme="majorHAnsi" w:eastAsiaTheme="majorEastAsia" w:hAnsiTheme="majorHAnsi" w:cstheme="majorBidi"/>
      <w:color w:val="0D0D0D" w:themeColor="text1" w:themeTint="F2"/>
      <w:sz w:val="24"/>
      <w:szCs w:val="24"/>
    </w:rPr>
  </w:style>
  <w:style w:type="character" w:customStyle="1" w:styleId="Heading4Char">
    <w:name w:val="Heading 4 Char"/>
    <w:basedOn w:val="DefaultParagraphFont"/>
    <w:link w:val="Heading4"/>
    <w:uiPriority w:val="9"/>
    <w:rsid w:val="006C2940"/>
    <w:rPr>
      <w:i/>
      <w:iCs/>
    </w:rPr>
  </w:style>
  <w:style w:type="character" w:customStyle="1" w:styleId="Heading5Char">
    <w:name w:val="Heading 5 Char"/>
    <w:basedOn w:val="DefaultParagraphFont"/>
    <w:link w:val="Heading5"/>
    <w:uiPriority w:val="9"/>
    <w:semiHidden/>
    <w:rsid w:val="006C2940"/>
    <w:rPr>
      <w:color w:val="404040" w:themeColor="text1" w:themeTint="BF"/>
    </w:rPr>
  </w:style>
  <w:style w:type="character" w:customStyle="1" w:styleId="Heading6Char">
    <w:name w:val="Heading 6 Char"/>
    <w:basedOn w:val="DefaultParagraphFont"/>
    <w:link w:val="Heading6"/>
    <w:uiPriority w:val="9"/>
    <w:semiHidden/>
    <w:rsid w:val="006C2940"/>
  </w:style>
  <w:style w:type="character" w:customStyle="1" w:styleId="Heading7Char">
    <w:name w:val="Heading 7 Char"/>
    <w:basedOn w:val="DefaultParagraphFont"/>
    <w:link w:val="Heading7"/>
    <w:uiPriority w:val="9"/>
    <w:semiHidden/>
    <w:rsid w:val="006C2940"/>
    <w:rPr>
      <w:rFonts w:asciiTheme="majorHAnsi" w:eastAsiaTheme="majorEastAsia" w:hAnsiTheme="majorHAnsi" w:cstheme="majorBidi"/>
      <w:i/>
      <w:iCs/>
    </w:rPr>
  </w:style>
  <w:style w:type="character" w:customStyle="1" w:styleId="Heading8Char">
    <w:name w:val="Heading 8 Char"/>
    <w:basedOn w:val="DefaultParagraphFont"/>
    <w:link w:val="Heading8"/>
    <w:uiPriority w:val="9"/>
    <w:semiHidden/>
    <w:rsid w:val="006C2940"/>
    <w:rPr>
      <w:color w:val="262626" w:themeColor="text1" w:themeTint="D9"/>
      <w:sz w:val="21"/>
      <w:szCs w:val="21"/>
    </w:rPr>
  </w:style>
  <w:style w:type="character" w:customStyle="1" w:styleId="Heading9Char">
    <w:name w:val="Heading 9 Char"/>
    <w:basedOn w:val="DefaultParagraphFont"/>
    <w:link w:val="Heading9"/>
    <w:uiPriority w:val="9"/>
    <w:semiHidden/>
    <w:rsid w:val="006C2940"/>
    <w:rPr>
      <w:rFonts w:asciiTheme="majorHAnsi" w:eastAsiaTheme="majorEastAsia" w:hAnsiTheme="majorHAnsi" w:cstheme="majorBidi"/>
      <w:i/>
      <w:iCs/>
      <w:color w:val="262626" w:themeColor="text1" w:themeTint="D9"/>
      <w:sz w:val="21"/>
      <w:szCs w:val="21"/>
    </w:rPr>
  </w:style>
  <w:style w:type="paragraph" w:styleId="Caption">
    <w:name w:val="caption"/>
    <w:basedOn w:val="Normal"/>
    <w:next w:val="Normal"/>
    <w:uiPriority w:val="35"/>
    <w:unhideWhenUsed/>
    <w:qFormat/>
    <w:rsid w:val="006C2940"/>
    <w:pPr>
      <w:spacing w:after="200" w:line="240" w:lineRule="auto"/>
    </w:pPr>
    <w:rPr>
      <w:i/>
      <w:iCs/>
      <w:color w:val="1F497D" w:themeColor="text2"/>
      <w:sz w:val="18"/>
      <w:szCs w:val="18"/>
    </w:rPr>
  </w:style>
  <w:style w:type="paragraph" w:styleId="Title">
    <w:name w:val="Title"/>
    <w:basedOn w:val="Normal"/>
    <w:next w:val="Normal"/>
    <w:link w:val="TitleChar"/>
    <w:uiPriority w:val="10"/>
    <w:qFormat/>
    <w:rsid w:val="006C2940"/>
    <w:pPr>
      <w:spacing w:after="0" w:line="240" w:lineRule="auto"/>
      <w:contextualSpacing/>
    </w:pPr>
    <w:rPr>
      <w:rFonts w:asciiTheme="majorHAnsi" w:eastAsiaTheme="majorEastAsia" w:hAnsiTheme="majorHAnsi" w:cstheme="majorBidi"/>
      <w:spacing w:val="-10"/>
      <w:sz w:val="56"/>
      <w:szCs w:val="56"/>
    </w:rPr>
  </w:style>
  <w:style w:type="character" w:customStyle="1" w:styleId="TitleChar">
    <w:name w:val="Title Char"/>
    <w:basedOn w:val="DefaultParagraphFont"/>
    <w:link w:val="Title"/>
    <w:uiPriority w:val="10"/>
    <w:rsid w:val="006C2940"/>
    <w:rPr>
      <w:rFonts w:asciiTheme="majorHAnsi" w:eastAsiaTheme="majorEastAsia" w:hAnsiTheme="majorHAnsi" w:cstheme="majorBidi"/>
      <w:spacing w:val="-10"/>
      <w:sz w:val="56"/>
      <w:szCs w:val="56"/>
    </w:rPr>
  </w:style>
  <w:style w:type="paragraph" w:styleId="Subtitle">
    <w:name w:val="Subtitle"/>
    <w:basedOn w:val="Normal"/>
    <w:next w:val="Normal"/>
    <w:link w:val="SubtitleChar"/>
    <w:uiPriority w:val="11"/>
    <w:qFormat/>
    <w:rsid w:val="006C2940"/>
    <w:pPr>
      <w:numPr>
        <w:ilvl w:val="1"/>
      </w:numPr>
    </w:pPr>
    <w:rPr>
      <w:color w:val="5A5A5A" w:themeColor="text1" w:themeTint="A5"/>
      <w:spacing w:val="15"/>
    </w:rPr>
  </w:style>
  <w:style w:type="character" w:customStyle="1" w:styleId="SubtitleChar">
    <w:name w:val="Subtitle Char"/>
    <w:basedOn w:val="DefaultParagraphFont"/>
    <w:link w:val="Subtitle"/>
    <w:uiPriority w:val="11"/>
    <w:rsid w:val="006C2940"/>
    <w:rPr>
      <w:color w:val="5A5A5A" w:themeColor="text1" w:themeTint="A5"/>
      <w:spacing w:val="15"/>
    </w:rPr>
  </w:style>
  <w:style w:type="character" w:styleId="Strong">
    <w:name w:val="Strong"/>
    <w:basedOn w:val="DefaultParagraphFont"/>
    <w:uiPriority w:val="22"/>
    <w:qFormat/>
    <w:rsid w:val="006C2940"/>
    <w:rPr>
      <w:b/>
      <w:bCs/>
      <w:color w:val="auto"/>
    </w:rPr>
  </w:style>
  <w:style w:type="character" w:styleId="Emphasis">
    <w:name w:val="Emphasis"/>
    <w:basedOn w:val="DefaultParagraphFont"/>
    <w:uiPriority w:val="20"/>
    <w:qFormat/>
    <w:rsid w:val="006C2940"/>
    <w:rPr>
      <w:i/>
      <w:iCs/>
      <w:color w:val="auto"/>
    </w:rPr>
  </w:style>
  <w:style w:type="paragraph" w:styleId="Quote">
    <w:name w:val="Quote"/>
    <w:basedOn w:val="Normal"/>
    <w:next w:val="Normal"/>
    <w:link w:val="QuoteChar"/>
    <w:uiPriority w:val="29"/>
    <w:qFormat/>
    <w:rsid w:val="006C2940"/>
    <w:pPr>
      <w:spacing w:before="200"/>
      <w:ind w:left="864" w:right="864"/>
    </w:pPr>
    <w:rPr>
      <w:i/>
      <w:iCs/>
      <w:color w:val="404040" w:themeColor="text1" w:themeTint="BF"/>
    </w:rPr>
  </w:style>
  <w:style w:type="character" w:customStyle="1" w:styleId="QuoteChar">
    <w:name w:val="Quote Char"/>
    <w:basedOn w:val="DefaultParagraphFont"/>
    <w:link w:val="Quote"/>
    <w:uiPriority w:val="29"/>
    <w:rsid w:val="006C2940"/>
    <w:rPr>
      <w:i/>
      <w:iCs/>
      <w:color w:val="404040" w:themeColor="text1" w:themeTint="BF"/>
    </w:rPr>
  </w:style>
  <w:style w:type="paragraph" w:styleId="IntenseQuote">
    <w:name w:val="Intense Quote"/>
    <w:basedOn w:val="Normal"/>
    <w:next w:val="Normal"/>
    <w:link w:val="IntenseQuoteChar"/>
    <w:uiPriority w:val="30"/>
    <w:qFormat/>
    <w:rsid w:val="006C2940"/>
    <w:pPr>
      <w:pBdr>
        <w:top w:val="single" w:sz="4" w:space="10" w:color="404040" w:themeColor="text1" w:themeTint="BF"/>
        <w:bottom w:val="single" w:sz="4" w:space="10" w:color="404040" w:themeColor="text1" w:themeTint="BF"/>
      </w:pBdr>
      <w:spacing w:before="360" w:after="360"/>
      <w:ind w:left="864" w:right="864"/>
      <w:jc w:val="center"/>
    </w:pPr>
    <w:rPr>
      <w:i/>
      <w:iCs/>
      <w:color w:val="404040" w:themeColor="text1" w:themeTint="BF"/>
    </w:rPr>
  </w:style>
  <w:style w:type="character" w:customStyle="1" w:styleId="IntenseQuoteChar">
    <w:name w:val="Intense Quote Char"/>
    <w:basedOn w:val="DefaultParagraphFont"/>
    <w:link w:val="IntenseQuote"/>
    <w:uiPriority w:val="30"/>
    <w:rsid w:val="006C2940"/>
    <w:rPr>
      <w:i/>
      <w:iCs/>
      <w:color w:val="404040" w:themeColor="text1" w:themeTint="BF"/>
    </w:rPr>
  </w:style>
  <w:style w:type="character" w:styleId="SubtleEmphasis">
    <w:name w:val="Subtle Emphasis"/>
    <w:basedOn w:val="DefaultParagraphFont"/>
    <w:uiPriority w:val="19"/>
    <w:qFormat/>
    <w:rsid w:val="006C2940"/>
    <w:rPr>
      <w:i/>
      <w:iCs/>
      <w:color w:val="404040" w:themeColor="text1" w:themeTint="BF"/>
    </w:rPr>
  </w:style>
  <w:style w:type="character" w:styleId="IntenseEmphasis">
    <w:name w:val="Intense Emphasis"/>
    <w:basedOn w:val="DefaultParagraphFont"/>
    <w:uiPriority w:val="21"/>
    <w:qFormat/>
    <w:rsid w:val="006C2940"/>
    <w:rPr>
      <w:b/>
      <w:bCs/>
      <w:i/>
      <w:iCs/>
      <w:color w:val="auto"/>
    </w:rPr>
  </w:style>
  <w:style w:type="character" w:styleId="SubtleReference">
    <w:name w:val="Subtle Reference"/>
    <w:basedOn w:val="DefaultParagraphFont"/>
    <w:uiPriority w:val="31"/>
    <w:qFormat/>
    <w:rsid w:val="006C2940"/>
    <w:rPr>
      <w:smallCaps/>
      <w:color w:val="404040" w:themeColor="text1" w:themeTint="BF"/>
    </w:rPr>
  </w:style>
  <w:style w:type="character" w:styleId="IntenseReference">
    <w:name w:val="Intense Reference"/>
    <w:basedOn w:val="DefaultParagraphFont"/>
    <w:uiPriority w:val="32"/>
    <w:qFormat/>
    <w:rsid w:val="006C2940"/>
    <w:rPr>
      <w:b/>
      <w:bCs/>
      <w:smallCaps/>
      <w:color w:val="404040" w:themeColor="text1" w:themeTint="BF"/>
      <w:spacing w:val="5"/>
    </w:rPr>
  </w:style>
  <w:style w:type="character" w:styleId="BookTitle">
    <w:name w:val="Book Title"/>
    <w:basedOn w:val="DefaultParagraphFont"/>
    <w:uiPriority w:val="33"/>
    <w:qFormat/>
    <w:rsid w:val="006C2940"/>
    <w:rPr>
      <w:b/>
      <w:bCs/>
      <w:i/>
      <w:iCs/>
      <w:spacing w:val="5"/>
    </w:rPr>
  </w:style>
  <w:style w:type="paragraph" w:styleId="ListParagraph">
    <w:name w:val="List Paragraph"/>
    <w:basedOn w:val="Normal"/>
    <w:uiPriority w:val="34"/>
    <w:qFormat/>
    <w:rsid w:val="009D5E23"/>
    <w:pPr>
      <w:ind w:left="720"/>
      <w:contextualSpacing/>
    </w:pPr>
  </w:style>
  <w:style w:type="paragraph" w:styleId="FootnoteText">
    <w:name w:val="footnote text"/>
    <w:basedOn w:val="Normal"/>
    <w:link w:val="FootnoteTextChar"/>
    <w:uiPriority w:val="99"/>
    <w:semiHidden/>
    <w:unhideWhenUsed/>
    <w:rsid w:val="00F34F6F"/>
    <w:pPr>
      <w:spacing w:after="0" w:line="240" w:lineRule="auto"/>
    </w:pPr>
    <w:rPr>
      <w:rFonts w:eastAsiaTheme="minorHAnsi"/>
      <w:kern w:val="2"/>
      <w:sz w:val="20"/>
      <w:szCs w:val="20"/>
      <w14:ligatures w14:val="standardContextual"/>
    </w:rPr>
  </w:style>
  <w:style w:type="character" w:customStyle="1" w:styleId="FootnoteTextChar">
    <w:name w:val="Footnote Text Char"/>
    <w:basedOn w:val="DefaultParagraphFont"/>
    <w:link w:val="FootnoteText"/>
    <w:uiPriority w:val="99"/>
    <w:semiHidden/>
    <w:rsid w:val="00F34F6F"/>
    <w:rPr>
      <w:rFonts w:eastAsiaTheme="minorHAnsi"/>
      <w:kern w:val="2"/>
      <w:sz w:val="20"/>
      <w:szCs w:val="20"/>
      <w14:ligatures w14:val="standardContextual"/>
    </w:rPr>
  </w:style>
  <w:style w:type="character" w:styleId="FootnoteReference">
    <w:name w:val="footnote reference"/>
    <w:basedOn w:val="DefaultParagraphFont"/>
    <w:unhideWhenUsed/>
    <w:rsid w:val="00F34F6F"/>
    <w:rPr>
      <w:vertAlign w:val="superscript"/>
    </w:rPr>
  </w:style>
  <w:style w:type="character" w:styleId="CommentReference">
    <w:name w:val="annotation reference"/>
    <w:basedOn w:val="DefaultParagraphFont"/>
    <w:uiPriority w:val="99"/>
    <w:semiHidden/>
    <w:unhideWhenUsed/>
    <w:rsid w:val="00CF5E5E"/>
    <w:rPr>
      <w:sz w:val="16"/>
      <w:szCs w:val="16"/>
    </w:rPr>
  </w:style>
  <w:style w:type="paragraph" w:styleId="CommentText">
    <w:name w:val="annotation text"/>
    <w:basedOn w:val="Normal"/>
    <w:link w:val="CommentTextChar"/>
    <w:uiPriority w:val="99"/>
    <w:unhideWhenUsed/>
    <w:rsid w:val="00CF5E5E"/>
    <w:pPr>
      <w:spacing w:line="240" w:lineRule="auto"/>
    </w:pPr>
    <w:rPr>
      <w:rFonts w:eastAsiaTheme="minorHAnsi"/>
      <w:kern w:val="2"/>
      <w:sz w:val="20"/>
      <w:szCs w:val="20"/>
      <w14:ligatures w14:val="standardContextual"/>
    </w:rPr>
  </w:style>
  <w:style w:type="character" w:customStyle="1" w:styleId="CommentTextChar">
    <w:name w:val="Comment Text Char"/>
    <w:basedOn w:val="DefaultParagraphFont"/>
    <w:link w:val="CommentText"/>
    <w:uiPriority w:val="99"/>
    <w:rsid w:val="00CF5E5E"/>
    <w:rPr>
      <w:rFonts w:eastAsiaTheme="minorHAnsi"/>
      <w:kern w:val="2"/>
      <w:sz w:val="20"/>
      <w:szCs w:val="20"/>
      <w14:ligatures w14:val="standardContextual"/>
    </w:rPr>
  </w:style>
  <w:style w:type="paragraph" w:styleId="TOC1">
    <w:name w:val="toc 1"/>
    <w:basedOn w:val="Normal"/>
    <w:next w:val="Normal"/>
    <w:autoRedefine/>
    <w:uiPriority w:val="39"/>
    <w:unhideWhenUsed/>
    <w:rsid w:val="0076199F"/>
    <w:pPr>
      <w:spacing w:after="100"/>
    </w:pPr>
  </w:style>
  <w:style w:type="paragraph" w:styleId="CommentSubject">
    <w:name w:val="annotation subject"/>
    <w:basedOn w:val="CommentText"/>
    <w:next w:val="CommentText"/>
    <w:link w:val="CommentSubjectChar"/>
    <w:uiPriority w:val="99"/>
    <w:semiHidden/>
    <w:unhideWhenUsed/>
    <w:rsid w:val="00FD2F07"/>
    <w:rPr>
      <w:rFonts w:eastAsiaTheme="minorEastAsia"/>
      <w:b/>
      <w:bCs/>
      <w:kern w:val="0"/>
      <w14:ligatures w14:val="none"/>
    </w:rPr>
  </w:style>
  <w:style w:type="character" w:customStyle="1" w:styleId="CommentSubjectChar">
    <w:name w:val="Comment Subject Char"/>
    <w:basedOn w:val="CommentTextChar"/>
    <w:link w:val="CommentSubject"/>
    <w:uiPriority w:val="99"/>
    <w:semiHidden/>
    <w:rsid w:val="00FD2F07"/>
    <w:rPr>
      <w:rFonts w:eastAsiaTheme="minorHAnsi"/>
      <w:b/>
      <w:bCs/>
      <w:kern w:val="2"/>
      <w:sz w:val="20"/>
      <w:szCs w:val="20"/>
      <w14:ligatures w14:val="standardContextual"/>
    </w:rPr>
  </w:style>
  <w:style w:type="table" w:styleId="TableGrid">
    <w:name w:val="Table Grid"/>
    <w:basedOn w:val="TableNormal"/>
    <w:uiPriority w:val="59"/>
    <w:rsid w:val="00B07225"/>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styleId="UnresolvedMention">
    <w:name w:val="Unresolved Mention"/>
    <w:basedOn w:val="DefaultParagraphFont"/>
    <w:uiPriority w:val="99"/>
    <w:semiHidden/>
    <w:unhideWhenUsed/>
    <w:rsid w:val="0058767F"/>
    <w:rPr>
      <w:color w:val="605E5C"/>
      <w:shd w:val="clear" w:color="auto" w:fill="E1DFDD"/>
    </w:rPr>
  </w:style>
  <w:style w:type="paragraph" w:styleId="Revision">
    <w:name w:val="Revision"/>
    <w:hidden/>
    <w:uiPriority w:val="99"/>
    <w:semiHidden/>
    <w:rsid w:val="00200136"/>
    <w:pPr>
      <w:spacing w:after="0" w:line="240" w:lineRule="auto"/>
    </w:pPr>
  </w:style>
  <w:style w:type="character" w:styleId="FollowedHyperlink">
    <w:name w:val="FollowedHyperlink"/>
    <w:basedOn w:val="DefaultParagraphFont"/>
    <w:uiPriority w:val="99"/>
    <w:semiHidden/>
    <w:unhideWhenUsed/>
    <w:rsid w:val="00ED02F0"/>
    <w:rPr>
      <w:color w:val="800080" w:themeColor="followedHyperlink"/>
      <w:u w:val="single"/>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webSettings>
</file>

<file path=word/_rels/document.xml.rels><?xml version="1.0" encoding="UTF-8" standalone="yes"?>
<Relationships xmlns="http://schemas.openxmlformats.org/package/2006/relationships"><Relationship Id="rId13" Type="http://schemas.openxmlformats.org/officeDocument/2006/relationships/image" Target="media/image2.jpeg"/><Relationship Id="rId18" Type="http://schemas.openxmlformats.org/officeDocument/2006/relationships/hyperlink" Target="https://www.caiso.com/legal-regulatory/tariff" TargetMode="External"/><Relationship Id="rId26" Type="http://schemas.openxmlformats.org/officeDocument/2006/relationships/hyperlink" Target="https://www.youtube.com/watch?v=y9h4kyvLT1E" TargetMode="External"/><Relationship Id="rId39" Type="http://schemas.openxmlformats.org/officeDocument/2006/relationships/image" Target="media/image10.png"/><Relationship Id="rId21" Type="http://schemas.openxmlformats.org/officeDocument/2006/relationships/hyperlink" Target="https://bpmcm.caiso.com/Pages/BPMDetails.aspx?BPM=Extended%20Day-Ahead%20Market" TargetMode="External"/><Relationship Id="rId34" Type="http://schemas.openxmlformats.org/officeDocument/2006/relationships/image" Target="media/image5.png"/><Relationship Id="rId42" Type="http://schemas.openxmlformats.org/officeDocument/2006/relationships/image" Target="media/image13.png"/><Relationship Id="rId47" Type="http://schemas.openxmlformats.org/officeDocument/2006/relationships/image" Target="media/image17.png"/><Relationship Id="rId50" Type="http://schemas.openxmlformats.org/officeDocument/2006/relationships/header" Target="header5.xml"/><Relationship Id="rId7" Type="http://schemas.openxmlformats.org/officeDocument/2006/relationships/styles" Target="styles.xml"/><Relationship Id="rId2" Type="http://schemas.openxmlformats.org/officeDocument/2006/relationships/customXml" Target="../customXml/item2.xml"/><Relationship Id="rId16" Type="http://schemas.openxmlformats.org/officeDocument/2006/relationships/footer" Target="footer1.xml"/><Relationship Id="rId29" Type="http://schemas.openxmlformats.org/officeDocument/2006/relationships/hyperlink" Target="https://www.caiso.com/documents/readiness-notes-greenhouse-gas-ghg-bidding-and-pricing-updates-for-edam.pdf" TargetMode="External"/><Relationship Id="rId11" Type="http://schemas.openxmlformats.org/officeDocument/2006/relationships/endnotes" Target="endnotes.xml"/><Relationship Id="rId24" Type="http://schemas.openxmlformats.org/officeDocument/2006/relationships/hyperlink" Target="https://bpmcm.caiso.com/Pages/BPMDetails.aspx?BPM=Managing%20Full%20Network%20Model" TargetMode="External"/><Relationship Id="rId32" Type="http://schemas.openxmlformats.org/officeDocument/2006/relationships/image" Target="media/image3.png"/><Relationship Id="rId37" Type="http://schemas.openxmlformats.org/officeDocument/2006/relationships/image" Target="media/image8.png"/><Relationship Id="rId40" Type="http://schemas.openxmlformats.org/officeDocument/2006/relationships/image" Target="media/image11.png"/><Relationship Id="rId45" Type="http://schemas.openxmlformats.org/officeDocument/2006/relationships/image" Target="media/image15.png"/><Relationship Id="rId53" Type="http://schemas.openxmlformats.org/officeDocument/2006/relationships/fontTable" Target="fontTable.xml"/><Relationship Id="rId5" Type="http://schemas.openxmlformats.org/officeDocument/2006/relationships/customXml" Target="../customXml/item5.xml"/><Relationship Id="rId10" Type="http://schemas.openxmlformats.org/officeDocument/2006/relationships/footnotes" Target="footnotes.xml"/><Relationship Id="rId19" Type="http://schemas.openxmlformats.org/officeDocument/2006/relationships/hyperlink" Target="https://www.caiso.com/documents/business-requirements-specification-redline-extended-day-ahead-market.pdf" TargetMode="External"/><Relationship Id="rId31" Type="http://schemas.openxmlformats.org/officeDocument/2006/relationships/hyperlink" Target="https://caiso.bravais.com/s/442/CAISO_com" TargetMode="External"/><Relationship Id="rId44" Type="http://schemas.openxmlformats.org/officeDocument/2006/relationships/hyperlink" Target="mailto:stakeholderaffairs@caiso.com" TargetMode="External"/><Relationship Id="rId52" Type="http://schemas.openxmlformats.org/officeDocument/2006/relationships/header" Target="header6.xml"/><Relationship Id="rId4" Type="http://schemas.openxmlformats.org/officeDocument/2006/relationships/customXml" Target="../customXml/item4.xml"/><Relationship Id="rId9" Type="http://schemas.openxmlformats.org/officeDocument/2006/relationships/webSettings" Target="webSettings.xml"/><Relationship Id="rId14" Type="http://schemas.openxmlformats.org/officeDocument/2006/relationships/header" Target="header1.xml"/><Relationship Id="rId22" Type="http://schemas.openxmlformats.org/officeDocument/2006/relationships/hyperlink" Target="https://bpmcm.caiso.com/Pages/BPMDetails.aspx?BPM=Energy%20Imbalance%20Market" TargetMode="External"/><Relationship Id="rId27" Type="http://schemas.openxmlformats.org/officeDocument/2006/relationships/hyperlink" Target="https://stakeholdercenter.caiso.com/StakeholderInitiatives/Extended-day-ahead-market" TargetMode="External"/><Relationship Id="rId30" Type="http://schemas.openxmlformats.org/officeDocument/2006/relationships/hyperlink" Target="https://caiso.bravais.com/s/379/Caiso_com" TargetMode="External"/><Relationship Id="rId35" Type="http://schemas.openxmlformats.org/officeDocument/2006/relationships/image" Target="media/image6.png"/><Relationship Id="rId43" Type="http://schemas.openxmlformats.org/officeDocument/2006/relationships/image" Target="media/image14.png"/><Relationship Id="rId48" Type="http://schemas.openxmlformats.org/officeDocument/2006/relationships/image" Target="media/image18.png"/><Relationship Id="rId8" Type="http://schemas.openxmlformats.org/officeDocument/2006/relationships/settings" Target="settings.xml"/><Relationship Id="rId51" Type="http://schemas.openxmlformats.org/officeDocument/2006/relationships/footer" Target="footer2.xml"/><Relationship Id="rId12" Type="http://schemas.openxmlformats.org/officeDocument/2006/relationships/image" Target="media/image1.jpeg"/><Relationship Id="rId17" Type="http://schemas.openxmlformats.org/officeDocument/2006/relationships/header" Target="header3.xml"/><Relationship Id="rId25" Type="http://schemas.openxmlformats.org/officeDocument/2006/relationships/hyperlink" Target="https://bpmcm.caiso.com/Pages/SnBBPMDetails.aspx?BPM=Settlements%20and%20Billing" TargetMode="External"/><Relationship Id="rId33" Type="http://schemas.openxmlformats.org/officeDocument/2006/relationships/image" Target="media/image4.png"/><Relationship Id="rId38" Type="http://schemas.openxmlformats.org/officeDocument/2006/relationships/image" Target="media/image9.png"/><Relationship Id="rId46" Type="http://schemas.openxmlformats.org/officeDocument/2006/relationships/image" Target="media/image16.png"/><Relationship Id="rId20" Type="http://schemas.openxmlformats.org/officeDocument/2006/relationships/hyperlink" Target="https://www.caiso.com/legal-regulatory/business-practice-manuals" TargetMode="External"/><Relationship Id="rId41" Type="http://schemas.openxmlformats.org/officeDocument/2006/relationships/image" Target="media/image12.png"/><Relationship Id="rId54"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numbering" Target="numbering.xml"/><Relationship Id="rId15" Type="http://schemas.openxmlformats.org/officeDocument/2006/relationships/header" Target="header2.xml"/><Relationship Id="rId23" Type="http://schemas.openxmlformats.org/officeDocument/2006/relationships/hyperlink" Target="https://bpmcm.caiso.com/Pages/BPMDetails.aspx?BPM=Market%20Instruments" TargetMode="External"/><Relationship Id="rId28" Type="http://schemas.openxmlformats.org/officeDocument/2006/relationships/hyperlink" Target="https://stakeholdercenter.caiso.com/InitiativeDocuments/ExtendedDay-AheadMarketDraftTechnicalDescription.pdf" TargetMode="External"/><Relationship Id="rId36" Type="http://schemas.openxmlformats.org/officeDocument/2006/relationships/image" Target="media/image7.png"/><Relationship Id="rId49" Type="http://schemas.openxmlformats.org/officeDocument/2006/relationships/header" Target="header4.xml"/></Relationships>
</file>

<file path=word/_rels/footnotes.xml.rels><?xml version="1.0" encoding="UTF-8" standalone="yes"?>
<Relationships xmlns="http://schemas.openxmlformats.org/package/2006/relationships"><Relationship Id="rId1" Type="http://schemas.openxmlformats.org/officeDocument/2006/relationships/hyperlink" Target="https://stakeholdercenter.caiso.com/InitiativeDocuments/FinalProposal-ExtendedDay-AheadMarket.pdf" TargetMode="External"/></Relationships>
</file>

<file path=word/_rels/settings.xml.rels><?xml version="1.0" encoding="UTF-8" standalone="yes"?>
<Relationships xmlns="http://schemas.openxmlformats.org/package/2006/relationships"><Relationship Id="rId1" Type="http://schemas.openxmlformats.org/officeDocument/2006/relationships/attachedTemplate" Target="file:///\\iso-apps\MSOfficeTemplates\ISO%20Miscellaneous\Report.dotx" TargetMode="External"/></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b:Sources xmlns:b="http://schemas.openxmlformats.org/officeDocument/2006/bibliography" xmlns="http://schemas.openxmlformats.org/officeDocument/2006/bibliography" SelectedStyle="\APA.XSL" StyleName="AP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Version=14.0.0.0,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Version=14.0.0.0,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Version=14.0.0.0,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Version=14.0.0.0, Culture=neutral, PublicKeyToken=71e9bce111e9429c</Assembly>
    <Class>Microsoft.Office.DocumentManagement.Internal.DocIdHandler</Class>
    <Data/>
    <Filter/>
  </Receiver>
  <Receiver>
    <Name>ItemUpdatedEventHandlerForConceptSearch</Name>
    <Synchronization>Asynchronous</Synchronization>
    <Type>10002</Type>
    <SequenceNumber>10001</SequenceNumber>
    <Url/>
    <Assembly>conceptSearching.Sharepoint.ContentTypes2010, Version=1.0.0.0, Culture=neutral, PublicKeyToken=858f8f13980e4745</Assembly>
    <Class>conceptSearching.Sharepoint.ContentTypes2010.CSHandleEvent</Class>
    <Data/>
    <Filter/>
  </Receiver>
  <Receiver>
    <Name>ItemUpdatingEventHandlerForConceptSearch</Name>
    <Synchronization>Synchronous</Synchronization>
    <Type>2</Type>
    <SequenceNumber>10001</SequenceNumber>
    <Url/>
    <Assembly>conceptSearching.Sharepoint.ContentTypes2010, Version=1.0.0.0, Culture=neutral, PublicKeyToken=858f8f13980e4745</Assembly>
    <Class>conceptSearching.Sharepoint.ContentTypes2010.CSHandleEvent</Class>
    <Data/>
    <Filter/>
  </Receiver>
  <Receiver>
    <Name>ItemCheckedInEventHandlerForConceptSearch</Name>
    <Synchronization>Asynchronous</Synchronization>
    <Type>10004</Type>
    <SequenceNumber>10002</SequenceNumber>
    <Url/>
    <Assembly>conceptSearching.Sharepoint.ContentTypes2010, Version=1.0.0.0, Culture=neutral, PublicKeyToken=858f8f13980e4745</Assembly>
    <Class>conceptSearching.Sharepoint.ContentTypes2010.CSHandleEvent</Class>
    <Data/>
    <Filter/>
  </Receiver>
  <Receiver>
    <Name>ItemUncheckedOutEventHandlerForConceptSearch</Name>
    <Synchronization>Asynchronous</Synchronization>
    <Type>10006</Type>
    <SequenceNumber>10003</SequenceNumber>
    <Url/>
    <Assembly>conceptSearching.Sharepoint.ContentTypes2010, Version=1.0.0.0, Culture=neutral, PublicKeyToken=858f8f13980e4745</Assembly>
    <Class>conceptSearching.Sharepoint.ContentTypes2010.CSHandleEvent</Class>
    <Data/>
    <Filter/>
  </Receiver>
  <Receiver>
    <Name>ItemAddedEventHandlerForConceptSearch</Name>
    <Synchronization>Asynchronous</Synchronization>
    <Type>10001</Type>
    <SequenceNumber>10004</SequenceNumber>
    <Url/>
    <Assembly>conceptSearching.Sharepoint.ContentTypes2010, Version=1.0.0.0, Culture=neutral, PublicKeyToken=858f8f13980e4745</Assembly>
    <Class>conceptSearching.Sharepoint.ContentTypes2010.CSHandleEvent</Class>
    <Data/>
    <Filter/>
  </Receiver>
  <Receiver>
    <Name>ItemFileMovedEventHandlerForConceptSearch</Name>
    <Synchronization>Asynchronous</Synchronization>
    <Type>10009</Type>
    <SequenceNumber>10005</SequenceNumber>
    <Url/>
    <Assembly>conceptSearching.Sharepoint.ContentTypes2010, Version=1.0.0.0, Culture=neutral, PublicKeyToken=858f8f13980e4745</Assembly>
    <Class>conceptSearching.Sharepoint.ContentTypes2010.CSHandleEvent</Class>
    <Data/>
    <Filter/>
  </Receiver>
  <Receiver>
    <Name>ItemDeletedEventHandlerForConceptSearch</Name>
    <Synchronization>Asynchronous</Synchronization>
    <Type>10003</Type>
    <SequenceNumber>10006</SequenceNumber>
    <Url/>
    <Assembly>conceptSearching.Sharepoint.ContentTypes2010, Version=1.0.0.0, Culture=neutral, PublicKeyToken=858f8f13980e4745</Assembly>
    <Class>conceptSearching.Sharepoint.ContentTypes2010.CSHandleEvent</Class>
    <Data/>
    <Filter/>
  </Receiver>
</spe:Receivers>
</file>

<file path=customXml/item4.xml><?xml version="1.0" encoding="utf-8"?>
<p:properties xmlns:p="http://schemas.microsoft.com/office/2006/metadata/properties" xmlns:xsi="http://www.w3.org/2001/XMLSchema-instance" xmlns:pc="http://schemas.microsoft.com/office/infopath/2007/PartnerControls">
  <documentManagement/>
</p:properties>
</file>

<file path=customXml/item5.xml><?xml version="1.0" encoding="utf-8"?>
<ct:contentTypeSchema xmlns:ct="http://schemas.microsoft.com/office/2006/metadata/contentType" xmlns:ma="http://schemas.microsoft.com/office/2006/metadata/properties/metaAttributes" ct:_="" ma:_="" ma:contentTypeName="Document" ma:contentTypeID="0x010100776092249CC62C48AA17033F357BFB4B" ma:contentTypeVersion="0" ma:contentTypeDescription="Create a new document." ma:contentTypeScope="" ma:versionID="1aeeaf0fad20ac78ea2aca2b38cd2aaf">
  <xsd:schema xmlns:xsd="http://www.w3.org/2001/XMLSchema" xmlns:xs="http://www.w3.org/2001/XMLSchema" xmlns:p="http://schemas.microsoft.com/office/2006/metadata/properties" targetNamespace="http://schemas.microsoft.com/office/2006/metadata/properties" ma:root="true" ma:fieldsID="793c8fd6d6a0a43bb435058bcc9290ec">
    <xsd:element name="properties">
      <xsd:complexType>
        <xsd:sequence>
          <xsd:element name="documentManagement">
            <xsd:complexType>
              <xsd:all/>
            </xsd:complexType>
          </xsd:element>
        </xsd:sequence>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FD4E3186-E097-4B2F-9C84-20FCE83A3606}">
  <ds:schemaRefs>
    <ds:schemaRef ds:uri="http://schemas.openxmlformats.org/officeDocument/2006/bibliography"/>
  </ds:schemaRefs>
</ds:datastoreItem>
</file>

<file path=customXml/itemProps2.xml><?xml version="1.0" encoding="utf-8"?>
<ds:datastoreItem xmlns:ds="http://schemas.openxmlformats.org/officeDocument/2006/customXml" ds:itemID="{CCFB7BA8-A715-4ED1-92BB-B2B88AF02779}">
  <ds:schemaRefs>
    <ds:schemaRef ds:uri="http://schemas.microsoft.com/sharepoint/v3/contenttype/forms"/>
  </ds:schemaRefs>
</ds:datastoreItem>
</file>

<file path=customXml/itemProps3.xml><?xml version="1.0" encoding="utf-8"?>
<ds:datastoreItem xmlns:ds="http://schemas.openxmlformats.org/officeDocument/2006/customXml" ds:itemID="{92E19687-FC4C-4A96-AFA1-A950420C216A}">
  <ds:schemaRefs>
    <ds:schemaRef ds:uri="http://schemas.microsoft.com/sharepoint/events"/>
  </ds:schemaRefs>
</ds:datastoreItem>
</file>

<file path=customXml/itemProps4.xml><?xml version="1.0" encoding="utf-8"?>
<ds:datastoreItem xmlns:ds="http://schemas.openxmlformats.org/officeDocument/2006/customXml" ds:itemID="{2A46EE18-31BC-4657-947B-31E763E7B5EB}">
  <ds:schemaRefs>
    <ds:schemaRef ds:uri="http://schemas.microsoft.com/office/2006/metadata/properties"/>
    <ds:schemaRef ds:uri="http://schemas.microsoft.com/office/infopath/2007/PartnerControls"/>
    <ds:schemaRef ds:uri="dcc7e218-8b47-4273-ba28-07719656e1ad"/>
    <ds:schemaRef ds:uri="2e64aaae-efe8-4b36-9ab4-486f04499e09"/>
    <ds:schemaRef ds:uri="http://schemas.microsoft.com/sharepoint/v3"/>
    <ds:schemaRef ds:uri="http://schemas.microsoft.com/sharepoint/v4"/>
    <ds:schemaRef ds:uri="a7f9dc59-7069-4c09-95f9-54d41c3cd9ad"/>
    <ds:schemaRef ds:uri="c69752a4-a23e-47b6-aa1e-e17df49fb3b4"/>
  </ds:schemaRefs>
</ds:datastoreItem>
</file>

<file path=customXml/itemProps5.xml><?xml version="1.0" encoding="utf-8"?>
<ds:datastoreItem xmlns:ds="http://schemas.openxmlformats.org/officeDocument/2006/customXml" ds:itemID="{40901F86-204F-4939-B49A-7C22DD003F23}"/>
</file>

<file path=docMetadata/LabelInfo.xml><?xml version="1.0" encoding="utf-8"?>
<clbl:labelList xmlns:clbl="http://schemas.microsoft.com/office/2020/mipLabelMetadata">
  <clbl:label id="{37429bbb-2dfc-4458-98bf-f50d16cb279f}" enabled="1" method="Standard" siteId="{66bbb311-725e-4eb9-a2e3-a4b773b005fe}" removed="0"/>
</clbl:labelList>
</file>

<file path=docProps/app.xml><?xml version="1.0" encoding="utf-8"?>
<Properties xmlns="http://schemas.openxmlformats.org/officeDocument/2006/extended-properties" xmlns:vt="http://schemas.openxmlformats.org/officeDocument/2006/docPropsVTypes">
  <Template>Report</Template>
  <TotalTime>8</TotalTime>
  <Pages>31</Pages>
  <Words>6337</Words>
  <Characters>36124</Characters>
  <Application>Microsoft Office Word</Application>
  <DocSecurity>0</DocSecurity>
  <Lines>301</Lines>
  <Paragraphs>84</Paragraphs>
  <ScaleCrop>false</ScaleCrop>
  <HeadingPairs>
    <vt:vector size="2" baseType="variant">
      <vt:variant>
        <vt:lpstr>Title</vt:lpstr>
      </vt:variant>
      <vt:variant>
        <vt:i4>1</vt:i4>
      </vt:variant>
    </vt:vector>
  </HeadingPairs>
  <TitlesOfParts>
    <vt:vector size="1" baseType="lpstr">
      <vt:lpstr/>
    </vt:vector>
  </TitlesOfParts>
  <Company>California ISO</Company>
  <LinksUpToDate>false</LinksUpToDate>
  <CharactersWithSpaces>42377</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Spewak, Sylvie</dc:creator>
  <cp:keywords/>
  <dc:description/>
  <cp:lastModifiedBy>Carder, Heidi</cp:lastModifiedBy>
  <cp:revision>5</cp:revision>
  <cp:lastPrinted>2026-09-30T20:55:00Z</cp:lastPrinted>
  <dcterms:created xsi:type="dcterms:W3CDTF">2026-09-30T20:54:00Z</dcterms:created>
  <dcterms:modified xsi:type="dcterms:W3CDTF">2026-09-30T20:58:00Z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0x010100776092249CC62C48AA17033F357BFB4B</vt:lpwstr>
  </property>
  <property fmtid="{D5CDD505-2E9C-101B-9397-08002B2CF9AE}" pid="3" name="_dlc_DocIdItemGuid">
    <vt:lpwstr>6d2cccd0-8752-44c0-b0b1-691c335b28a9</vt:lpwstr>
  </property>
  <property fmtid="{D5CDD505-2E9C-101B-9397-08002B2CF9AE}" pid="4" name="AutoClassRecordSeries">
    <vt:lpwstr/>
  </property>
  <property fmtid="{D5CDD505-2E9C-101B-9397-08002B2CF9AE}" pid="5" name="AutoClassDocumentType">
    <vt:lpwstr/>
  </property>
  <property fmtid="{D5CDD505-2E9C-101B-9397-08002B2CF9AE}" pid="6" name="AutoClassTopic">
    <vt:lpwstr/>
  </property>
</Properties>
</file>