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66" r:id="rId6"/>
  </p:sldMasterIdLst>
  <p:notesMasterIdLst>
    <p:notesMasterId r:id="rId47"/>
  </p:notesMasterIdLst>
  <p:sldIdLst>
    <p:sldId id="256" r:id="rId7"/>
    <p:sldId id="379" r:id="rId8"/>
    <p:sldId id="351" r:id="rId9"/>
    <p:sldId id="274" r:id="rId10"/>
    <p:sldId id="383" r:id="rId11"/>
    <p:sldId id="350" r:id="rId12"/>
    <p:sldId id="364" r:id="rId13"/>
    <p:sldId id="386" r:id="rId14"/>
    <p:sldId id="390" r:id="rId15"/>
    <p:sldId id="391" r:id="rId16"/>
    <p:sldId id="296" r:id="rId17"/>
    <p:sldId id="270" r:id="rId18"/>
    <p:sldId id="380" r:id="rId19"/>
    <p:sldId id="381" r:id="rId20"/>
    <p:sldId id="382" r:id="rId21"/>
    <p:sldId id="282" r:id="rId22"/>
    <p:sldId id="384" r:id="rId23"/>
    <p:sldId id="385" r:id="rId24"/>
    <p:sldId id="374" r:id="rId25"/>
    <p:sldId id="375" r:id="rId26"/>
    <p:sldId id="376" r:id="rId27"/>
    <p:sldId id="365" r:id="rId28"/>
    <p:sldId id="366" r:id="rId29"/>
    <p:sldId id="367" r:id="rId30"/>
    <p:sldId id="368" r:id="rId31"/>
    <p:sldId id="319" r:id="rId32"/>
    <p:sldId id="320" r:id="rId33"/>
    <p:sldId id="308" r:id="rId34"/>
    <p:sldId id="309" r:id="rId35"/>
    <p:sldId id="295" r:id="rId36"/>
    <p:sldId id="310" r:id="rId37"/>
    <p:sldId id="283" r:id="rId38"/>
    <p:sldId id="284" r:id="rId39"/>
    <p:sldId id="287" r:id="rId40"/>
    <p:sldId id="313" r:id="rId41"/>
    <p:sldId id="288" r:id="rId42"/>
    <p:sldId id="289" r:id="rId43"/>
    <p:sldId id="290" r:id="rId44"/>
    <p:sldId id="291" r:id="rId45"/>
    <p:sldId id="292" r:id="rId46"/>
  </p:sldIdLst>
  <p:sldSz cx="12192000" cy="6858000"/>
  <p:notesSz cx="12192000" cy="6858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  <a:srgbClr val="CCC1DA"/>
    <a:srgbClr val="4F81BD"/>
    <a:srgbClr val="32566C"/>
    <a:srgbClr val="A3B2C5"/>
    <a:srgbClr val="39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13" autoAdjust="0"/>
    <p:restoredTop sz="90698" autoAdjust="0"/>
  </p:normalViewPr>
  <p:slideViewPr>
    <p:cSldViewPr>
      <p:cViewPr varScale="1">
        <p:scale>
          <a:sx n="74" d="100"/>
          <a:sy n="74" d="100"/>
        </p:scale>
        <p:origin x="66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D8CC-CDE2-41AA-8092-9B850BC79F01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71C9-0C4C-4968-9C9D-F6F87B1C4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8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71C9-0C4C-4968-9C9D-F6F87B1C42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1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0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71C9-0C4C-4968-9C9D-F6F87B1C42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7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71C9-0C4C-4968-9C9D-F6F87B1C42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71C9-0C4C-4968-9C9D-F6F87B1C42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6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A95D-3BC8-4969-83F0-17738D55A989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8686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Page</a:t>
            </a:r>
            <a:r>
              <a:rPr spc="-8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17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57201"/>
            <a:ext cx="6815667" cy="5668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96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19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8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F75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B304-A3F7-4C05-AFFB-1AD789DAD97A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8686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Page</a:t>
            </a:r>
            <a:r>
              <a:rPr spc="-8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object 5"/>
          <p:cNvSpPr txBox="1"/>
          <p:nvPr userDrawn="1"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ISO</a:t>
            </a:r>
            <a:r>
              <a:rPr sz="1000" spc="-114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F75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F623-684A-4B58-85EB-11505CB24256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8686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Page</a:t>
            </a:r>
            <a:r>
              <a:rPr spc="-8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85332"/>
            <a:ext cx="12193523" cy="772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49183" cy="370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F75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C3C5A-7645-472B-8405-058B18C432E7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8686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Page</a:t>
            </a:r>
            <a:r>
              <a:rPr spc="-8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85332"/>
            <a:ext cx="12193523" cy="772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49183" cy="370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5BA3-E1B0-4F3B-8FD2-816980810136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8686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Page</a:t>
            </a:r>
            <a:r>
              <a:rPr spc="-8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object 5"/>
          <p:cNvSpPr txBox="1"/>
          <p:nvPr userDrawn="1"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ISO</a:t>
            </a:r>
            <a:r>
              <a:rPr sz="1000" spc="-114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384800" y="6340476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8686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000" dirty="0" smtClean="0"/>
              <a:t>ISO Public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5521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3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1"/>
            <a:ext cx="10363200" cy="99377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103632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312"/>
            <a:ext cx="12192000" cy="93573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384800" y="6340476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8686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000" dirty="0" smtClean="0"/>
              <a:t>ISO Public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1384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9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F75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384800" y="6340476"/>
            <a:ext cx="1422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68686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000" dirty="0" smtClean="0"/>
              <a:t>ISO Public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3071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73367"/>
            <a:ext cx="12193523" cy="484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3523" cy="329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644" y="405511"/>
            <a:ext cx="1082106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F75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5175" y="1091260"/>
            <a:ext cx="10867999" cy="165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87C1-7A71-4423-ABDD-898A03E12C2B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05819" y="6385596"/>
            <a:ext cx="52705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8686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Page</a:t>
            </a:r>
            <a:r>
              <a:rPr spc="-8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9" name="object 5"/>
          <p:cNvSpPr txBox="1"/>
          <p:nvPr userDrawn="1"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ISO</a:t>
            </a:r>
            <a:r>
              <a:rPr sz="1000" spc="-114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7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0"/>
          <a:stretch/>
        </p:blipFill>
        <p:spPr>
          <a:xfrm>
            <a:off x="0" y="6373750"/>
            <a:ext cx="12192000" cy="48425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40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86868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08221C61-D8E7-408F-9FD3-E2914F97629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/>
          <a:stretch/>
        </p:blipFill>
        <p:spPr>
          <a:xfrm>
            <a:off x="0" y="0"/>
            <a:ext cx="12192000" cy="327250"/>
          </a:xfrm>
          <a:prstGeom prst="rect">
            <a:avLst/>
          </a:prstGeom>
        </p:spPr>
      </p:pic>
      <p:sp>
        <p:nvSpPr>
          <p:cNvPr id="5" name="object 5"/>
          <p:cNvSpPr txBox="1"/>
          <p:nvPr userDrawn="1"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ISO</a:t>
            </a:r>
            <a:r>
              <a:rPr sz="1000" spc="-114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82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sim@caiso.com" TargetMode="External"/><Relationship Id="rId2" Type="http://schemas.openxmlformats.org/officeDocument/2006/relationships/hyperlink" Target="mailto:ISOStakeholdersaffairs@caiso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aiso.com/meetings-events/calendar" TargetMode="External"/><Relationship Id="rId5" Type="http://schemas.openxmlformats.org/officeDocument/2006/relationships/hyperlink" Target="https://www.caiso.com/meetings-events/topics/congestion-revenue-rights-crr-settlement-upgrade-project-customer-partnership-group" TargetMode="External"/><Relationship Id="rId4" Type="http://schemas.openxmlformats.org/officeDocument/2006/relationships/hyperlink" Target="mailto:CustomerReadiness@caiso.co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akeholdercenter.caiso.com/StakeholderInitiatives/Demand-Distributed-Energy-Market-Integration?_gl=1*1tl0ia1*_ga*MjkwNDA5MTgyLjE3MTU3ODY3NTU.*_ga_NDS4B4M2WP*czE3NDY4MjExODkkbzQ2MiRnMSR0MTc0NjgyNDgzMyRqMCRsMCRoMA.." TargetMode="External"/><Relationship Id="rId13" Type="http://schemas.openxmlformats.org/officeDocument/2006/relationships/hyperlink" Target="https://caiso.webex.com/caiso/onstage/g.php?MTID=ef30d53f697a1b6d7da22462a52b85581" TargetMode="External"/><Relationship Id="rId18" Type="http://schemas.openxmlformats.org/officeDocument/2006/relationships/hyperlink" Target="https://stakeholdercenter.caiso.com/StakeholderInitiatives/Storage-design-modeling?_gl=1*17jdzxi*_ga*MjkwNDA5MTgyLjE3MTU3ODY3NTU.*_ga_NDS4B4M2WP*czE3NDY4MjExODkkbzQ2MiRnMSR0MTc0NjgyNDgzMyRqMCRsMCRoMA.." TargetMode="External"/><Relationship Id="rId3" Type="http://schemas.openxmlformats.org/officeDocument/2006/relationships/hyperlink" Target="https://stakeholdercenter.caiso.com/StakeholderInitiatives/Congestion-revenue-rights-enhancements?_gl=1*109i9h6*_ga*MjkwNDA5MTgyLjE3MTU3ODY3NTU.*_ga_NDS4B4M2WP*czE3NDY4MjExODkkbzQ2MiRnMSR0MTc0NjgyMzEyMyRqMCRsMCRoMA.." TargetMode="External"/><Relationship Id="rId7" Type="http://schemas.openxmlformats.org/officeDocument/2006/relationships/hyperlink" Target="https://caiso.regfox.com/interconnection-customer-user-group-march-18-2025" TargetMode="External"/><Relationship Id="rId12" Type="http://schemas.openxmlformats.org/officeDocument/2006/relationships/hyperlink" Target="https://stakeholdercenter.caiso.com/StakeholderInitiatives/Congestion-revenue-rights-enhancements?_gl=1*zu2p3a*_ga*MjkwNDA5MTgyLjE3MTU3ODY3NTU.*_ga_NDS4B4M2WP*czE3NDY4MjczOTYkbzQ2MyRnMCR0MTc0NjgyNzM5NiRqMCRsMCRoMA.." TargetMode="External"/><Relationship Id="rId17" Type="http://schemas.openxmlformats.org/officeDocument/2006/relationships/hyperlink" Target="https://caiso.webex.com/caiso/onstage/g.php?MTID=ea42516c3c312d6f4e20aa0feb7d318ff" TargetMode="External"/><Relationship Id="rId2" Type="http://schemas.openxmlformats.org/officeDocument/2006/relationships/hyperlink" Target="https://www.caiso.com/meetings-events/calendar" TargetMode="External"/><Relationship Id="rId16" Type="http://schemas.openxmlformats.org/officeDocument/2006/relationships/hyperlink" Target="https://www.caiso.com/documents/agenda-rc-west-oversight-committee-meeting-q2-may-15-2025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aiso.com/meetings-events/meetings#RUG" TargetMode="External"/><Relationship Id="rId11" Type="http://schemas.openxmlformats.org/officeDocument/2006/relationships/hyperlink" Target="https://rc.caiso.com/" TargetMode="External"/><Relationship Id="rId5" Type="http://schemas.openxmlformats.org/officeDocument/2006/relationships/hyperlink" Target="https://caiso.webex.com/wbxmjs/joinservice/sites/caiso/meeting/download/09999fd345ec4419bd86c71ea34306d7?siteurl=caiso&amp;MTID=m08edb17b7bd81567b587133f48f06ace" TargetMode="External"/><Relationship Id="rId15" Type="http://schemas.openxmlformats.org/officeDocument/2006/relationships/hyperlink" Target="https://caiso.webex.com/caiso/j.php?MTID=mea1186b5b84990ad6af7104462febcf6" TargetMode="External"/><Relationship Id="rId10" Type="http://schemas.openxmlformats.org/officeDocument/2006/relationships/hyperlink" Target="https://www.caiso.com/meetings-events/topics/interconnection-customer-user-group" TargetMode="External"/><Relationship Id="rId4" Type="http://schemas.openxmlformats.org/officeDocument/2006/relationships/hyperlink" Target="https://caiso.webex.com/mw3300/mywebex/default.do?nomenu=true&amp;siteurl=caiso&amp;service=6&amp;rnd=0.5505509731449779&amp;main_url=https%3A%2F%2Fcaiso.webex.com%2Fec3300%2Feventcenter%2Fevent%2FeventAction.do%3FtheAction%3Ddetail%26%26%26EMK%3D4832534b000000079cc676ea620502d488b31d2d19178bbd397e02c1ab43db18cf87c9e9f30f2907%26siteurl%3Dcaiso%26confViewID%3D645542720823130592%26encryptTicket%3DSDJTSwAAAAejl1odsif8ELKVILDndFayAyaqkAXxivcBj_Su4QhE-Q2%26" TargetMode="External"/><Relationship Id="rId9" Type="http://schemas.openxmlformats.org/officeDocument/2006/relationships/hyperlink" Target="https://caiso.webex.com/caiso/onstage/g.php?MTID=efdac3dee2cc49a491857f1a3e20f5c7c" TargetMode="External"/><Relationship Id="rId14" Type="http://schemas.openxmlformats.org/officeDocument/2006/relationships/hyperlink" Target="https://www.caiso.com/meetings-events/meetings#marketupdat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iso.com/meetings-events/calendar" TargetMode="External"/><Relationship Id="rId3" Type="http://schemas.openxmlformats.org/officeDocument/2006/relationships/hyperlink" Target="https://www.caiso.com/participate/Pages/LearningCenter/default.aspx" TargetMode="External"/><Relationship Id="rId7" Type="http://schemas.openxmlformats.org/officeDocument/2006/relationships/hyperlink" Target="https://caiso.webex.com/caiso/j.php?MTID=mddc587876d7809a65a9a23b18cf9e88f" TargetMode="External"/><Relationship Id="rId2" Type="http://schemas.openxmlformats.org/officeDocument/2006/relationships/hyperlink" Target="https://mpp.caiso.com/Pages/training.aspx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aiso.com/systems-applications/release-planning" TargetMode="External"/><Relationship Id="rId11" Type="http://schemas.openxmlformats.org/officeDocument/2006/relationships/hyperlink" Target="https://bpmcm.caiso.com/Pages/default.aspx" TargetMode="External"/><Relationship Id="rId5" Type="http://schemas.openxmlformats.org/officeDocument/2006/relationships/hyperlink" Target="http://www.caiso.com/Documents/ReleaseSchedule.pdf" TargetMode="External"/><Relationship Id="rId10" Type="http://schemas.openxmlformats.org/officeDocument/2006/relationships/hyperlink" Target="https://bpmcm.caiso.com/Pages/BPMLibrary.aspx" TargetMode="External"/><Relationship Id="rId4" Type="http://schemas.openxmlformats.org/officeDocument/2006/relationships/hyperlink" Target="https://www.youtube.com/watch?v=AOmHkoLfTBY" TargetMode="External"/><Relationship Id="rId9" Type="http://schemas.openxmlformats.org/officeDocument/2006/relationships/hyperlink" Target="mailto:marketsim@caiso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so.com/informed/Pages/Notifications/Subscribe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s://www.caiso.com/about/news/energy-matters-blo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so.com/resources/export/ical?id=178461" TargetMode="External"/><Relationship Id="rId2" Type="http://schemas.openxmlformats.org/officeDocument/2006/relationships/hyperlink" Target="https://www.caiso.com/resources/export/ical?id=17715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urveymonkey.com/r/CAISOreleasetrainingquestions" TargetMode="External"/><Relationship Id="rId5" Type="http://schemas.openxmlformats.org/officeDocument/2006/relationships/hyperlink" Target="https://www.caiso.com/daily-briefing" TargetMode="External"/><Relationship Id="rId4" Type="http://schemas.openxmlformats.org/officeDocument/2006/relationships/hyperlink" Target="https://www.caiso.com/resources/export/ical?id=17846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aiso.com/pages/application.aspx?app=CRR#:~:text=CRR%20v4.x.x%20MUI%20Upload%20CSV%20Template%20for%20MP%20DRAFT.zip" TargetMode="External"/><Relationship Id="rId2" Type="http://schemas.openxmlformats.org/officeDocument/2006/relationships/hyperlink" Target="https://developer.caiso.com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aiso.com/Artifacts/CRR/ReleaseNotes/CRR%20v4.x.x%20API%20Connectivity.zip" TargetMode="External"/><Relationship Id="rId2" Type="http://schemas.openxmlformats.org/officeDocument/2006/relationships/hyperlink" Target="https://developer.caiso.com/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aiso.com/Documents/BusinessRequirementsSpecification_CongestionRightsRevenueUpgrade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aiso.com/forum/messages.aspx?TopicID=6119" TargetMode="External"/><Relationship Id="rId2" Type="http://schemas.openxmlformats.org/officeDocument/2006/relationships/hyperlink" Target="https://developer.caiso.com/forum/topics.aspx?ForumID=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so.com/documents/2025-monthly-and-2026-annual-allocation-and-auction-calendar-revised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so.com/documents/market-simulation-plan-congestion-revenue-rights-system-upgrade.pdf" TargetMode="External"/><Relationship Id="rId2" Type="http://schemas.openxmlformats.org/officeDocument/2006/relationships/hyperlink" Target="https://www.caiso.com/documents/2025-monthly-and-2026-annual-allocation-and-auction-calendar-revise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iso.com/documents/congestion-revenue-rights-system-upgrade-changes-to-web-posting.pdf" TargetMode="External"/><Relationship Id="rId4" Type="http://schemas.openxmlformats.org/officeDocument/2006/relationships/hyperlink" Target="https://www.caiso.com/documents/business-requirements-specifications-congestion-revenue-rights-system-upgrade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85332"/>
            <a:ext cx="12193523" cy="772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49183" cy="370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880861" y="6177236"/>
            <a:ext cx="6400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ISO</a:t>
            </a:r>
            <a:r>
              <a:rPr sz="9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-457200"/>
            <a:ext cx="12193522" cy="2054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-22171" y="5900433"/>
            <a:ext cx="12193523" cy="932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868161" y="6366775"/>
            <a:ext cx="665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ISO</a:t>
            </a:r>
            <a:r>
              <a:rPr sz="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2601" y="2805068"/>
            <a:ext cx="1089660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Congestion Revenue </a:t>
            </a:r>
            <a:r>
              <a:rPr sz="2800" spc="-5" dirty="0"/>
              <a:t>Rights </a:t>
            </a:r>
            <a:r>
              <a:rPr sz="2800" spc="-10" dirty="0"/>
              <a:t>(CRR) </a:t>
            </a:r>
            <a:r>
              <a:rPr sz="2800" spc="-5" dirty="0" smtClean="0"/>
              <a:t>Upgrade</a:t>
            </a:r>
            <a:r>
              <a:rPr lang="en-US" sz="2800" spc="-5" dirty="0" smtClean="0"/>
              <a:t> </a:t>
            </a:r>
            <a:r>
              <a:rPr sz="2800" dirty="0" smtClean="0"/>
              <a:t>Project </a:t>
            </a:r>
            <a:r>
              <a:rPr lang="en-US" sz="2400" dirty="0"/>
              <a:t/>
            </a:r>
            <a:br>
              <a:rPr lang="en-US" sz="2400" dirty="0"/>
            </a:br>
            <a:r>
              <a:rPr sz="2400" spc="5" dirty="0" smtClean="0"/>
              <a:t>Customer </a:t>
            </a:r>
            <a:r>
              <a:rPr sz="2400" dirty="0"/>
              <a:t>Partnership</a:t>
            </a:r>
            <a:r>
              <a:rPr sz="2400" spc="-165" dirty="0"/>
              <a:t> </a:t>
            </a:r>
            <a:r>
              <a:rPr sz="2400" dirty="0"/>
              <a:t>Group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1</a:t>
            </a:fld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752601" y="3993247"/>
            <a:ext cx="1089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May 15, 2025                                                                                  10:00 </a:t>
            </a:r>
            <a:r>
              <a:rPr lang="en-US" i="1" dirty="0"/>
              <a:t>a</a:t>
            </a:r>
            <a:r>
              <a:rPr lang="en-US" i="1" dirty="0" smtClean="0"/>
              <a:t>.m.–11:00 </a:t>
            </a:r>
            <a:r>
              <a:rPr lang="en-US" i="1" dirty="0"/>
              <a:t>a</a:t>
            </a:r>
            <a:r>
              <a:rPr lang="en-US" i="1" dirty="0" smtClean="0"/>
              <a:t>.m</a:t>
            </a:r>
            <a:r>
              <a:rPr lang="en-US" i="1" dirty="0"/>
              <a:t>. (Pacific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V3 Release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0227" y="1568450"/>
          <a:ext cx="11391545" cy="136969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01561">
                  <a:extLst>
                    <a:ext uri="{9D8B030D-6E8A-4147-A177-3AD203B41FA5}">
                      <a16:colId xmlns:a16="http://schemas.microsoft.com/office/drawing/2014/main" val="1285965443"/>
                    </a:ext>
                  </a:extLst>
                </a:gridCol>
                <a:gridCol w="5389637">
                  <a:extLst>
                    <a:ext uri="{9D8B030D-6E8A-4147-A177-3AD203B41FA5}">
                      <a16:colId xmlns:a16="http://schemas.microsoft.com/office/drawing/2014/main" val="10900311"/>
                    </a:ext>
                  </a:extLst>
                </a:gridCol>
                <a:gridCol w="4200347">
                  <a:extLst>
                    <a:ext uri="{9D8B030D-6E8A-4147-A177-3AD203B41FA5}">
                      <a16:colId xmlns:a16="http://schemas.microsoft.com/office/drawing/2014/main" val="1895323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CRR system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Current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</a:rPr>
                        <a:t> CRR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 system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New CRR system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46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Network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Model posting location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CRR_FNM Website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CRR MUI public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23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Network model file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MN_xxx_YYYY_T1_DBxxx_V3.zip </a:t>
                      </a:r>
                    </a:p>
                    <a:p>
                      <a:pPr lvl="0"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AN_YYYY_DBxxx_V3.zip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ALLOC_MN_YYYY_Mxx_T2</a:t>
                      </a:r>
                    </a:p>
                    <a:p>
                      <a:pPr lvl="0"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ALLOC_AN_YYYY_T3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23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MUI public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MPDATA_Interface_Limits_MN_xxx_yyyy_T2_SetAside_DBxxx_V3.xlsx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MUI&gt; Public&gt; Market&gt; Set Aside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078970" y="6385596"/>
            <a:ext cx="579629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10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15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095837"/>
            <a:ext cx="10363200" cy="615553"/>
          </a:xfrm>
        </p:spPr>
        <p:txBody>
          <a:bodyPr/>
          <a:lstStyle/>
          <a:p>
            <a:pPr algn="ctr"/>
            <a:r>
              <a:rPr lang="en-US" dirty="0" smtClean="0"/>
              <a:t>Open Discussion and QUESTIONS</a:t>
            </a:r>
            <a:endParaRPr lang="en-US" dirty="0"/>
          </a:p>
        </p:txBody>
      </p:sp>
      <p:sp>
        <p:nvSpPr>
          <p:cNvPr id="6" name="object 5"/>
          <p:cNvSpPr txBox="1"/>
          <p:nvPr/>
        </p:nvSpPr>
        <p:spPr>
          <a:xfrm>
            <a:off x="11078970" y="6385596"/>
            <a:ext cx="579629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11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0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109728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734800" cy="5181600"/>
          </a:xfrm>
        </p:spPr>
        <p:txBody>
          <a:bodyPr/>
          <a:lstStyle/>
          <a:p>
            <a:r>
              <a:rPr lang="en-US" sz="1800" dirty="0" smtClean="0"/>
              <a:t>Next meeting is tentatively scheduled for </a:t>
            </a:r>
            <a:r>
              <a:rPr lang="en-US" sz="1800" dirty="0"/>
              <a:t>Thursday </a:t>
            </a:r>
            <a:r>
              <a:rPr lang="en-US" sz="1800" dirty="0" smtClean="0"/>
              <a:t>June 19, </a:t>
            </a:r>
            <a:r>
              <a:rPr lang="en-US" sz="1800" dirty="0"/>
              <a:t>2025 </a:t>
            </a:r>
            <a:r>
              <a:rPr lang="en-US" sz="1800" dirty="0" smtClean="0"/>
              <a:t>@10:00am, will be confirmed via notice. </a:t>
            </a:r>
          </a:p>
          <a:p>
            <a:r>
              <a:rPr lang="en-US" sz="1800" dirty="0"/>
              <a:t>Please contact </a:t>
            </a:r>
            <a:r>
              <a:rPr lang="en-US" sz="1800" dirty="0" smtClean="0"/>
              <a:t>Hannah Pearson at</a:t>
            </a:r>
            <a:r>
              <a:rPr lang="en-US" sz="1800" dirty="0"/>
              <a:t> </a:t>
            </a:r>
            <a:r>
              <a:rPr lang="en-US" sz="1800" dirty="0" smtClean="0"/>
              <a:t>Hpearson@caiso.com</a:t>
            </a:r>
            <a:r>
              <a:rPr lang="en-US" sz="1800" dirty="0"/>
              <a:t> or </a:t>
            </a:r>
            <a:r>
              <a:rPr lang="en-US" sz="1800" dirty="0">
                <a:hlinkClick r:id="rId2"/>
              </a:rPr>
              <a:t>ISOStakeholdersaffairs@caiso.com</a:t>
            </a:r>
            <a:r>
              <a:rPr lang="en-US" sz="1800" dirty="0"/>
              <a:t> with any questions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General questions regarding market simulation, contact </a:t>
            </a:r>
            <a:r>
              <a:rPr lang="en-US" sz="1800" dirty="0">
                <a:hlinkClick r:id="rId3"/>
              </a:rPr>
              <a:t>marketsim@caiso.com</a:t>
            </a:r>
            <a:r>
              <a:rPr lang="en-US" sz="1800" dirty="0"/>
              <a:t>. </a:t>
            </a:r>
            <a:r>
              <a:rPr lang="en-US" sz="1800" dirty="0" smtClean="0"/>
              <a:t>For </a:t>
            </a:r>
            <a:r>
              <a:rPr lang="en-US" sz="1800" dirty="0"/>
              <a:t>training questions, contact </a:t>
            </a:r>
            <a:r>
              <a:rPr lang="en-US" sz="1800" dirty="0">
                <a:hlinkClick r:id="rId4"/>
              </a:rPr>
              <a:t>CustomerReadiness@caiso.com</a:t>
            </a:r>
            <a:r>
              <a:rPr lang="en-US" sz="1800" dirty="0"/>
              <a:t>. </a:t>
            </a:r>
            <a:endParaRPr lang="en-US" sz="1800" dirty="0" smtClean="0"/>
          </a:p>
          <a:p>
            <a:r>
              <a:rPr lang="en-US" sz="1800" dirty="0" smtClean="0"/>
              <a:t>Specific </a:t>
            </a:r>
            <a:r>
              <a:rPr lang="en-US" sz="1800" dirty="0"/>
              <a:t>issues or questions regarding the CRR System Upgrade project, please submit a CIDI ticket with the subject "&lt;Project Name&gt;: &lt;System Name&gt; - &lt;Issue Title&gt;" with the functional environment associated. </a:t>
            </a:r>
            <a:endParaRPr lang="en-US" sz="1800" dirty="0" smtClean="0"/>
          </a:p>
          <a:p>
            <a:r>
              <a:rPr lang="en-US" sz="1800" dirty="0" smtClean="0"/>
              <a:t>Visit CPG webpage </a:t>
            </a:r>
            <a:r>
              <a:rPr lang="en-US" sz="1800" dirty="0"/>
              <a:t>for more information: </a:t>
            </a:r>
            <a:r>
              <a:rPr lang="en-US" sz="1800" dirty="0">
                <a:hlinkClick r:id="rId5"/>
              </a:rPr>
              <a:t>https://www.caiso.com/meetings-events/topics/congestion-revenue-rights-crr-settlement-upgrade-project-customer-partnership-group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i="1" dirty="0">
                <a:solidFill>
                  <a:srgbClr val="92D050"/>
                </a:solidFill>
              </a:rPr>
              <a:t>Starting February 2025 and moving forward </a:t>
            </a:r>
            <a:r>
              <a:rPr lang="en-US" sz="1800" dirty="0"/>
              <a:t>- WebEx details for each meeting can be found at the notice or </a:t>
            </a:r>
            <a:r>
              <a:rPr lang="en-US" sz="1800" dirty="0">
                <a:hlinkClick r:id="rId6"/>
              </a:rPr>
              <a:t>ISO calendar</a:t>
            </a:r>
            <a:r>
              <a:rPr lang="en-US" sz="1800" dirty="0"/>
              <a:t>. </a:t>
            </a:r>
          </a:p>
          <a:p>
            <a:r>
              <a:rPr lang="en-US" sz="1800" dirty="0"/>
              <a:t>Participating in the monthly CRR Customer Partnership Group (CPG) forum. All calls are scheduled through the end of the year and a notice will provide the latest call-in details for each meeting.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E188C49E-526C-4CA2-87C2-E99663D5313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229600" cy="457200"/>
          </a:xfrm>
        </p:spPr>
        <p:txBody>
          <a:bodyPr/>
          <a:lstStyle/>
          <a:p>
            <a:r>
              <a:rPr lang="en-US" dirty="0" smtClean="0"/>
              <a:t>This Week at the ISO – 05/12/25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229600" cy="5257800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en-US" sz="1400" b="1" u="sng" dirty="0">
                <a:latin typeface="Arial" panose="020B0604020202020204" pitchFamily="34" charset="0"/>
                <a:ea typeface="Calibri" panose="020F0502020204030204" pitchFamily="34" charset="0"/>
              </a:rPr>
              <a:t>Stakeholder Meetings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altLang="en-US" sz="1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 public stakeholder meetings are also listed on the ISO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calendar</a:t>
            </a:r>
            <a:r>
              <a:rPr lang="en-US" alt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lvl="0"/>
            <a:r>
              <a:rPr lang="en-US" sz="1200" dirty="0"/>
              <a:t>Monday, May 12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3"/>
              </a:rPr>
              <a:t>Congestion Revenue Rights Enhancements</a:t>
            </a:r>
            <a:endParaRPr lang="en-US" sz="1200" dirty="0"/>
          </a:p>
          <a:p>
            <a:pPr lvl="1"/>
            <a:r>
              <a:rPr lang="en-US" sz="1200" dirty="0"/>
              <a:t>9:00am - 4:00pm PT (</a:t>
            </a:r>
            <a:r>
              <a:rPr lang="en-US" sz="1200" u="sng" dirty="0">
                <a:hlinkClick r:id="rId4"/>
              </a:rPr>
              <a:t>link</a:t>
            </a:r>
            <a:r>
              <a:rPr lang="en-US" sz="1200" dirty="0"/>
              <a:t>) </a:t>
            </a:r>
          </a:p>
          <a:p>
            <a:pPr lvl="0"/>
            <a:r>
              <a:rPr lang="en-US" sz="1200" dirty="0"/>
              <a:t>Monday, May 12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2"/>
              </a:rPr>
              <a:t>Resource Performance Expectations - Summer Readiness 2025</a:t>
            </a:r>
            <a:endParaRPr lang="en-US" sz="1200" dirty="0"/>
          </a:p>
          <a:p>
            <a:pPr lvl="1"/>
            <a:r>
              <a:rPr lang="en-US" sz="1200" dirty="0"/>
              <a:t>10:00am - 12:00pm PT (</a:t>
            </a:r>
            <a:r>
              <a:rPr lang="en-US" sz="1200" u="sng" dirty="0">
                <a:hlinkClick r:id="rId5"/>
              </a:rPr>
              <a:t>link</a:t>
            </a:r>
            <a:r>
              <a:rPr lang="en-US" sz="1200" dirty="0"/>
              <a:t>) </a:t>
            </a:r>
          </a:p>
          <a:p>
            <a:pPr lvl="0"/>
            <a:r>
              <a:rPr lang="en-US" sz="1200" dirty="0"/>
              <a:t>Tuesday, May 13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6"/>
              </a:rPr>
              <a:t>Release User Group Forum</a:t>
            </a:r>
            <a:endParaRPr lang="en-US" sz="1200" dirty="0"/>
          </a:p>
          <a:p>
            <a:pPr lvl="1"/>
            <a:r>
              <a:rPr lang="en-US" sz="1200" dirty="0"/>
              <a:t>10:00am - 11:00am PT (</a:t>
            </a:r>
            <a:r>
              <a:rPr lang="en-US" sz="1200" u="sng" dirty="0">
                <a:hlinkClick r:id="rId7"/>
              </a:rPr>
              <a:t>link</a:t>
            </a:r>
            <a:r>
              <a:rPr lang="en-US" sz="1200" dirty="0"/>
              <a:t>)</a:t>
            </a:r>
          </a:p>
          <a:p>
            <a:pPr lvl="0"/>
            <a:r>
              <a:rPr lang="en-US" sz="1200" dirty="0"/>
              <a:t>Tuesday, May 13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8"/>
              </a:rPr>
              <a:t>Demand and Distributed Energy Market Integration Initiative Working Group</a:t>
            </a:r>
            <a:endParaRPr lang="en-US" sz="1200" dirty="0"/>
          </a:p>
          <a:p>
            <a:pPr lvl="1"/>
            <a:r>
              <a:rPr lang="en-US" sz="1200" dirty="0"/>
              <a:t>9:00am - 12:00pm PT (</a:t>
            </a:r>
            <a:r>
              <a:rPr lang="en-US" sz="1200" u="sng" dirty="0">
                <a:hlinkClick r:id="rId9"/>
              </a:rPr>
              <a:t>link</a:t>
            </a:r>
            <a:r>
              <a:rPr lang="en-US" sz="1200" dirty="0"/>
              <a:t>)</a:t>
            </a:r>
          </a:p>
          <a:p>
            <a:pPr lvl="0"/>
            <a:r>
              <a:rPr lang="en-US" sz="1200" dirty="0"/>
              <a:t>Tuesday, May 13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10"/>
              </a:rPr>
              <a:t>Interconnection Customer User Group</a:t>
            </a:r>
            <a:endParaRPr lang="en-US" sz="1200" dirty="0"/>
          </a:p>
          <a:p>
            <a:pPr lvl="1"/>
            <a:r>
              <a:rPr lang="en-US" sz="1200" dirty="0"/>
              <a:t>1:00pm - 2:00pm PT (</a:t>
            </a:r>
            <a:r>
              <a:rPr lang="en-US" sz="1200" u="sng" dirty="0">
                <a:hlinkClick r:id="rId7"/>
              </a:rPr>
              <a:t>registration link</a:t>
            </a:r>
            <a:r>
              <a:rPr lang="en-US" sz="1200" dirty="0"/>
              <a:t>)</a:t>
            </a:r>
          </a:p>
          <a:p>
            <a:pPr lvl="0"/>
            <a:r>
              <a:rPr lang="en-US" sz="1200" dirty="0"/>
              <a:t>Wednesday, </a:t>
            </a:r>
            <a:r>
              <a:rPr lang="en-US" sz="1200"/>
              <a:t>May 15</a:t>
            </a:r>
            <a:r>
              <a:rPr lang="en-US" sz="1200" baseline="30000"/>
              <a:t>th</a:t>
            </a:r>
            <a:r>
              <a:rPr lang="en-US" sz="1200"/>
              <a:t> </a:t>
            </a:r>
            <a:r>
              <a:rPr lang="en-US" sz="1200" dirty="0"/>
              <a:t>– </a:t>
            </a:r>
            <a:r>
              <a:rPr lang="en-US" sz="1200" u="sng" dirty="0">
                <a:hlinkClick r:id="rId11"/>
              </a:rPr>
              <a:t>RC West Summer Readiness</a:t>
            </a:r>
            <a:endParaRPr lang="en-US" sz="1200" dirty="0"/>
          </a:p>
          <a:p>
            <a:pPr lvl="1"/>
            <a:r>
              <a:rPr lang="en-US" sz="1200" dirty="0"/>
              <a:t>1:00pm - 5:00pm PT  (RC Portal Access required)</a:t>
            </a:r>
          </a:p>
          <a:p>
            <a:pPr lvl="0"/>
            <a:r>
              <a:rPr lang="en-US" sz="1200" dirty="0"/>
              <a:t>Thursday, May 15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12"/>
              </a:rPr>
              <a:t>Congestion Revenue Rights Customer Partnership Group</a:t>
            </a:r>
            <a:endParaRPr lang="en-US" sz="1200" dirty="0"/>
          </a:p>
          <a:p>
            <a:pPr lvl="1"/>
            <a:r>
              <a:rPr lang="en-US" sz="1200" dirty="0"/>
              <a:t>10:00am - 11:00am PT  (</a:t>
            </a:r>
            <a:r>
              <a:rPr lang="en-US" sz="1200" u="sng" dirty="0">
                <a:hlinkClick r:id="rId13"/>
              </a:rPr>
              <a:t>link</a:t>
            </a:r>
            <a:r>
              <a:rPr lang="en-US" sz="1200" dirty="0"/>
              <a:t>)</a:t>
            </a:r>
          </a:p>
          <a:p>
            <a:pPr lvl="0"/>
            <a:r>
              <a:rPr lang="en-US" sz="1200" dirty="0"/>
              <a:t>Thursday, May 15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14"/>
              </a:rPr>
              <a:t>Market Update</a:t>
            </a:r>
            <a:endParaRPr lang="en-US" sz="1200" dirty="0"/>
          </a:p>
          <a:p>
            <a:pPr lvl="1"/>
            <a:r>
              <a:rPr lang="en-US" sz="1200" dirty="0"/>
              <a:t>10:15am - 11:00am PT  (</a:t>
            </a:r>
            <a:r>
              <a:rPr lang="en-US" sz="1200" u="sng" dirty="0">
                <a:hlinkClick r:id="rId15"/>
              </a:rPr>
              <a:t>link</a:t>
            </a:r>
            <a:r>
              <a:rPr lang="en-US" sz="1200" dirty="0"/>
              <a:t>)</a:t>
            </a:r>
          </a:p>
          <a:p>
            <a:pPr lvl="0"/>
            <a:r>
              <a:rPr lang="en-US" sz="1200" dirty="0"/>
              <a:t>Thursday, May 15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16"/>
              </a:rPr>
              <a:t>RC West Oversight Committee - Q2 Public Session</a:t>
            </a:r>
            <a:endParaRPr lang="en-US" sz="1200" dirty="0"/>
          </a:p>
          <a:p>
            <a:pPr lvl="1"/>
            <a:r>
              <a:rPr lang="en-US" sz="1200" dirty="0"/>
              <a:t>1:00pm - 2:30pm PT  (</a:t>
            </a:r>
            <a:r>
              <a:rPr lang="en-US" sz="1200" u="sng" dirty="0">
                <a:hlinkClick r:id="rId17"/>
              </a:rPr>
              <a:t>link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400" b="1" u="sng" dirty="0"/>
              <a:t/>
            </a:r>
            <a:br>
              <a:rPr lang="en-US" sz="1400" b="1" u="sng" dirty="0"/>
            </a:br>
            <a:r>
              <a:rPr lang="en-US" sz="1400" b="1" u="sng" dirty="0"/>
              <a:t>Comment Submission Deadlines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200" dirty="0"/>
              <a:t>Tuesday, May 13</a:t>
            </a:r>
            <a:r>
              <a:rPr lang="en-US" sz="1200" baseline="30000" dirty="0"/>
              <a:t>th</a:t>
            </a:r>
            <a:r>
              <a:rPr lang="en-US" sz="1200" dirty="0"/>
              <a:t> - </a:t>
            </a:r>
            <a:r>
              <a:rPr lang="en-US" sz="1200" u="sng" dirty="0">
                <a:hlinkClick r:id="rId18"/>
              </a:rPr>
              <a:t>SOC Management for Capacity Awards</a:t>
            </a:r>
            <a:endParaRPr lang="en-US" sz="1400" b="1" u="sng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E188C49E-526C-4CA2-87C2-E99663D5313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902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229600" cy="457200"/>
          </a:xfrm>
        </p:spPr>
        <p:txBody>
          <a:bodyPr/>
          <a:lstStyle/>
          <a:p>
            <a:r>
              <a:rPr lang="en-US" dirty="0" smtClean="0"/>
              <a:t>This Week at the ISO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E188C49E-526C-4CA2-87C2-E99663D5313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u="sng" dirty="0"/>
              <a:t>Trainings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200" dirty="0"/>
              <a:t>The ISO encourages market participants to review the new training page on the </a:t>
            </a:r>
            <a:r>
              <a:rPr lang="en-US" sz="1200" u="sng" dirty="0">
                <a:hlinkClick r:id="rId2"/>
              </a:rPr>
              <a:t>Market Participant Portal</a:t>
            </a:r>
            <a:r>
              <a:rPr lang="en-US" sz="1200" dirty="0"/>
              <a:t>. In addition to the </a:t>
            </a:r>
            <a:r>
              <a:rPr lang="en-US" sz="1200" u="sng" dirty="0">
                <a:hlinkClick r:id="rId3"/>
              </a:rPr>
              <a:t>Learning Center</a:t>
            </a:r>
            <a:r>
              <a:rPr lang="en-US" sz="1200" dirty="0"/>
              <a:t>, this new training page provides Scheduling Coordinators with a centralized location for accessing computer-based training videos (to learn more, please view the </a:t>
            </a:r>
            <a:r>
              <a:rPr lang="en-US" sz="1200" u="sng" dirty="0">
                <a:hlinkClick r:id="rId4"/>
              </a:rPr>
              <a:t>High-Level Overview</a:t>
            </a:r>
            <a:r>
              <a:rPr lang="en-US" sz="1200" dirty="0"/>
              <a:t> video).</a:t>
            </a:r>
          </a:p>
          <a:p>
            <a:pPr marL="0" indent="0">
              <a:buNone/>
            </a:pPr>
            <a:r>
              <a:rPr lang="en-US" sz="1400" b="1" u="sng" dirty="0"/>
              <a:t/>
            </a:r>
            <a:br>
              <a:rPr lang="en-US" sz="1400" b="1" u="sng" dirty="0"/>
            </a:br>
            <a:r>
              <a:rPr lang="en-US" sz="1400" b="1" u="sng" dirty="0"/>
              <a:t>Market Simulations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200" dirty="0"/>
              <a:t>Please refer to our </a:t>
            </a:r>
            <a:r>
              <a:rPr lang="en-US" sz="1200" u="sng" dirty="0">
                <a:hlinkClick r:id="rId5"/>
              </a:rPr>
              <a:t>Release Schedule</a:t>
            </a:r>
            <a:r>
              <a:rPr lang="en-US" sz="1200" dirty="0"/>
              <a:t> for the most recent updates of initiatives scheduled for MAP- and Production- stage market sims.</a:t>
            </a:r>
          </a:p>
          <a:p>
            <a:pPr lvl="0"/>
            <a:r>
              <a:rPr lang="en-US" sz="1200" dirty="0"/>
              <a:t>Thursday, May 15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6"/>
              </a:rPr>
              <a:t>Market Simulation Forum</a:t>
            </a:r>
            <a:endParaRPr lang="en-US" sz="1200" dirty="0"/>
          </a:p>
          <a:p>
            <a:pPr lvl="1"/>
            <a:r>
              <a:rPr lang="en-US" sz="1200" dirty="0"/>
              <a:t>2:00pm - 3:00pm PT (</a:t>
            </a:r>
            <a:r>
              <a:rPr lang="en-US" sz="1200" u="sng" dirty="0">
                <a:hlinkClick r:id="rId7"/>
              </a:rPr>
              <a:t>link</a:t>
            </a:r>
            <a:r>
              <a:rPr lang="en-US" sz="1200" dirty="0"/>
              <a:t>) </a:t>
            </a:r>
          </a:p>
          <a:p>
            <a:pPr lvl="0"/>
            <a:r>
              <a:rPr lang="en-US" sz="1200" dirty="0"/>
              <a:t>Thursday, May 15</a:t>
            </a:r>
            <a:r>
              <a:rPr lang="en-US" sz="1200" baseline="30000" dirty="0"/>
              <a:t>th</a:t>
            </a:r>
            <a:r>
              <a:rPr lang="en-US" sz="1200" dirty="0"/>
              <a:t> – </a:t>
            </a:r>
            <a:r>
              <a:rPr lang="en-US" sz="1200" u="sng" dirty="0">
                <a:hlinkClick r:id="rId8"/>
              </a:rPr>
              <a:t>DAME, EDAM, and EDAM CAISO Balancing Authority PR Market Simulation Meeting</a:t>
            </a:r>
            <a:endParaRPr lang="en-US" sz="1200" dirty="0"/>
          </a:p>
          <a:p>
            <a:pPr lvl="1"/>
            <a:r>
              <a:rPr lang="en-US" sz="1200" dirty="0"/>
              <a:t>1:00pm - 2:00pm PT (Email </a:t>
            </a:r>
            <a:r>
              <a:rPr lang="en-US" sz="1200" u="sng" dirty="0">
                <a:hlinkClick r:id="rId9"/>
              </a:rPr>
              <a:t>marketsim@caiso.com</a:t>
            </a:r>
            <a:r>
              <a:rPr lang="en-US" sz="1200" dirty="0"/>
              <a:t> for registration)</a:t>
            </a:r>
          </a:p>
          <a:p>
            <a:pPr marL="0" indent="0">
              <a:buNone/>
            </a:pPr>
            <a:endParaRPr lang="en-US" sz="1400" b="1" u="sng" dirty="0"/>
          </a:p>
          <a:p>
            <a:pPr marL="0" indent="0">
              <a:buNone/>
            </a:pPr>
            <a:r>
              <a:rPr lang="en-US" sz="1400" b="1" u="sng" dirty="0"/>
              <a:t>Business Practice Manual (BPM) Updates</a:t>
            </a:r>
            <a:endParaRPr lang="en-US" sz="1400" dirty="0"/>
          </a:p>
          <a:p>
            <a:pPr marL="0" indent="0">
              <a:buNone/>
            </a:pPr>
            <a:r>
              <a:rPr lang="en-US" sz="1200" dirty="0"/>
              <a:t>The status of all PRRs and updated BPMs in the </a:t>
            </a:r>
            <a:r>
              <a:rPr lang="en-US" sz="1200" u="sng" dirty="0">
                <a:hlinkClick r:id="rId10"/>
              </a:rPr>
              <a:t>BPM Library</a:t>
            </a:r>
            <a:r>
              <a:rPr lang="en-US" sz="1200" dirty="0"/>
              <a:t> are published on the </a:t>
            </a:r>
            <a:r>
              <a:rPr lang="en-US" sz="1200" u="sng" dirty="0">
                <a:hlinkClick r:id="rId11"/>
              </a:rPr>
              <a:t>BPM Change Management Website</a:t>
            </a:r>
            <a:r>
              <a:rPr lang="en-US" sz="1200" u="sng" dirty="0"/>
              <a:t>.</a:t>
            </a:r>
            <a:r>
              <a:rPr lang="en-US" sz="1200" dirty="0"/>
              <a:t> </a:t>
            </a:r>
          </a:p>
          <a:p>
            <a:r>
              <a:rPr lang="en-US" sz="1200" dirty="0"/>
              <a:t>Tuesday, May 13</a:t>
            </a:r>
            <a:r>
              <a:rPr lang="en-US" sz="1200" baseline="30000" dirty="0"/>
              <a:t>th</a:t>
            </a:r>
            <a:r>
              <a:rPr lang="en-US" sz="1200" dirty="0"/>
              <a:t> - </a:t>
            </a:r>
            <a:r>
              <a:rPr lang="en-US" sz="1200" u="sng" dirty="0">
                <a:hlinkClick r:id="rId11"/>
              </a:rPr>
              <a:t>Comments due - BPM Proposed Revision Requests PRR #'s 1618-1629</a:t>
            </a:r>
            <a:endParaRPr lang="en-US" sz="12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209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altLang="en-US">
                <a:latin typeface="Arial"/>
              </a:rPr>
              <a:t>Page </a:t>
            </a:r>
            <a:fld id="{E188C49E-526C-4CA2-87C2-E99663D5313E}" type="slidenum">
              <a:rPr lang="en-US" altLang="en-US">
                <a:latin typeface="Arial"/>
              </a:rPr>
              <a:pPr defTabSz="457200">
                <a:defRPr/>
              </a:pPr>
              <a:t>15</a:t>
            </a:fld>
            <a:endParaRPr lang="en-US" alt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9494"/>
            <a:ext cx="3799442" cy="152550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07988" y="5715000"/>
            <a:ext cx="52397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Subscribe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to </a:t>
            </a:r>
            <a:r>
              <a:rPr lang="en-US" sz="1600" dirty="0">
                <a:solidFill>
                  <a:prstClr val="black"/>
                </a:solidFill>
                <a:latin typeface="Arial"/>
                <a:hlinkClick r:id="rId3"/>
              </a:rPr>
              <a:t>Energy Matters blog monthly summary</a:t>
            </a: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3820" y="442318"/>
            <a:ext cx="51053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i="1" dirty="0">
                <a:solidFill>
                  <a:prstClr val="black"/>
                </a:solidFill>
                <a:latin typeface="Arial"/>
              </a:rPr>
              <a:t>Energy Matters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blog provides timely insights into ISO grid and market operations as well as other industry-related news.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defTabSz="457200">
              <a:defRPr/>
            </a:pP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3716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hlinkClick r:id="rId4"/>
              </a:rPr>
              <a:t>https://www.caiso.com/about/news/energy-matters-blog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202" y="2057400"/>
            <a:ext cx="8937893" cy="34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095837"/>
            <a:ext cx="10363200" cy="666326"/>
          </a:xfrm>
        </p:spPr>
        <p:txBody>
          <a:bodyPr/>
          <a:lstStyle/>
          <a:p>
            <a:pPr algn="ctr"/>
            <a:r>
              <a:rPr lang="en-US" dirty="0" smtClean="0"/>
              <a:t>REFERENCE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40475"/>
            <a:ext cx="2844800" cy="365125"/>
          </a:xfrm>
        </p:spPr>
        <p:txBody>
          <a:bodyPr/>
          <a:lstStyle/>
          <a:p>
            <a:r>
              <a:rPr lang="en-US" altLang="en-US" dirty="0" smtClean="0"/>
              <a:t>Page </a:t>
            </a:r>
            <a:fld id="{E188C49E-526C-4CA2-87C2-E99663D5313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06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AIM Provisioning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11125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 of 4/02/2025, </a:t>
            </a:r>
            <a:r>
              <a:rPr lang="en-US" sz="2000" dirty="0" smtClean="0"/>
              <a:t>CRR </a:t>
            </a:r>
            <a:r>
              <a:rPr lang="en-US" sz="2000" dirty="0"/>
              <a:t>Holders and/or Load-Serving Entities that were provisioned in AIM as:</a:t>
            </a:r>
          </a:p>
          <a:p>
            <a:pPr marL="0" indent="0">
              <a:buNone/>
            </a:pPr>
            <a:r>
              <a:rPr lang="en-US" sz="1800" dirty="0"/>
              <a:t>  • </a:t>
            </a:r>
            <a:r>
              <a:rPr lang="en-US" sz="1800" b="1" dirty="0"/>
              <a:t>EXTERNAL MUI USER WITH NDA </a:t>
            </a:r>
            <a:r>
              <a:rPr lang="en-US" sz="1800" dirty="0"/>
              <a:t>or</a:t>
            </a:r>
          </a:p>
          <a:p>
            <a:pPr marL="0" indent="0">
              <a:buNone/>
            </a:pPr>
            <a:r>
              <a:rPr lang="en-US" sz="1800" dirty="0"/>
              <a:t>  • </a:t>
            </a:r>
            <a:r>
              <a:rPr lang="en-US" sz="1800" b="1" dirty="0"/>
              <a:t>EXTERNAL MUI RESTRICTED WITHOUT NDA</a:t>
            </a:r>
          </a:p>
          <a:p>
            <a:pPr marL="0" indent="0">
              <a:buNone/>
            </a:pPr>
            <a:r>
              <a:rPr lang="en-US" sz="2000" dirty="0"/>
              <a:t>The ISO has provisioned/migrated their access to: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1800" dirty="0"/>
              <a:t>• </a:t>
            </a:r>
            <a:r>
              <a:rPr lang="en-US" sz="1800" b="1" dirty="0"/>
              <a:t>EXTERNAL CRR HOLDER READ/WRITE </a:t>
            </a:r>
            <a:r>
              <a:rPr lang="en-US" sz="1800" b="1" dirty="0" smtClean="0"/>
              <a:t>ACCESS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 of 4/03/2025, </a:t>
            </a:r>
            <a:r>
              <a:rPr lang="en-US" sz="2000" dirty="0" smtClean="0"/>
              <a:t>CRR </a:t>
            </a:r>
            <a:r>
              <a:rPr lang="en-US" sz="2000" dirty="0"/>
              <a:t>NDA Users that were provisioned in AIM as:</a:t>
            </a:r>
            <a:br>
              <a:rPr lang="en-US" sz="2000" dirty="0"/>
            </a:br>
            <a:r>
              <a:rPr lang="en-US" sz="1800" dirty="0"/>
              <a:t>   • </a:t>
            </a:r>
            <a:r>
              <a:rPr lang="en-US" sz="1800" b="1" dirty="0"/>
              <a:t>CRRFNM EXTERNAL READ-ONLY</a:t>
            </a:r>
            <a:r>
              <a:rPr lang="en-US" sz="1800" dirty="0"/>
              <a:t> or</a:t>
            </a:r>
            <a:br>
              <a:rPr lang="en-US" sz="1800" dirty="0"/>
            </a:br>
            <a:r>
              <a:rPr lang="en-US" sz="1800" dirty="0"/>
              <a:t>   • </a:t>
            </a:r>
            <a:r>
              <a:rPr lang="en-US" sz="1800" b="1" dirty="0"/>
              <a:t>EXTERNAL MUI USER WITH NDA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Then the ISO has provisioned/migrated their access to:</a:t>
            </a:r>
            <a:br>
              <a:rPr lang="en-US" sz="2000" dirty="0"/>
            </a:br>
            <a:r>
              <a:rPr lang="en-US" sz="2000" dirty="0"/>
              <a:t> </a:t>
            </a:r>
            <a:r>
              <a:rPr lang="en-US" sz="1800" dirty="0"/>
              <a:t>  • </a:t>
            </a:r>
            <a:r>
              <a:rPr lang="en-US" sz="1800" b="1" dirty="0"/>
              <a:t>EXTERNAL CRR NDA REPORTS </a:t>
            </a:r>
            <a:r>
              <a:rPr lang="en-US" sz="1800" b="1" dirty="0" smtClean="0"/>
              <a:t>READ-ACCESS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b="1" u="sng" dirty="0"/>
              <a:t>Please note:</a:t>
            </a:r>
            <a:r>
              <a:rPr lang="en-US" sz="1800" b="1" dirty="0"/>
              <a:t> </a:t>
            </a:r>
            <a:r>
              <a:rPr lang="en-US" sz="1800" dirty="0"/>
              <a:t>Any </a:t>
            </a:r>
            <a:r>
              <a:rPr lang="en-US" sz="1800" b="1" dirty="0"/>
              <a:t>new user </a:t>
            </a:r>
            <a:r>
              <a:rPr lang="en-US" sz="1800" dirty="0"/>
              <a:t>who needs provisioning to the new CRR system after the migration cut-off dates above, </a:t>
            </a:r>
            <a:r>
              <a:rPr lang="en-US" sz="1800" dirty="0" smtClean="0"/>
              <a:t>UAAs will </a:t>
            </a:r>
            <a:r>
              <a:rPr lang="en-US" sz="1800" dirty="0"/>
              <a:t>need to provision them to any of the applicable new roles.</a:t>
            </a:r>
            <a:r>
              <a:rPr lang="en-US" sz="1800" i="1" dirty="0"/>
              <a:t>  </a:t>
            </a:r>
            <a:endParaRPr lang="en-US" sz="18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005819" y="6385596"/>
            <a:ext cx="52705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68686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lang="en-US" sz="1000" b="0" i="0" u="none" strike="noStrike" kern="1200" cap="none" spc="-8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AIM Provisioning </a:t>
            </a:r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Beginning </a:t>
            </a:r>
            <a:r>
              <a:rPr lang="en-US" dirty="0"/>
              <a:t>on 4/14/2025, UAAs can provision their users in AIM to any of the upgraded CRR system Production environment new roles: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EXTERNAL </a:t>
            </a:r>
            <a:r>
              <a:rPr lang="en-US" sz="2000" b="1" dirty="0"/>
              <a:t>CRR HOLDER READ/WRITE ACCESS </a:t>
            </a:r>
            <a:endParaRPr lang="en-US" sz="20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EXTERNAL </a:t>
            </a:r>
            <a:r>
              <a:rPr lang="en-US" sz="2000" b="1" dirty="0"/>
              <a:t>CRR HOLDER READ ACCESS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EXTERNAL </a:t>
            </a:r>
            <a:r>
              <a:rPr lang="en-US" sz="2000" b="1" dirty="0"/>
              <a:t>CRR NDA REPORTS READ-ACCESS </a:t>
            </a:r>
            <a:endParaRPr lang="en-US" sz="20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/>
              <a:t>Please note: </a:t>
            </a:r>
            <a:r>
              <a:rPr lang="en-US" sz="2000" dirty="0" smtClean="0"/>
              <a:t>These roles follow the existing CRR Holder participation registration process and CRR ISO Non-Disclosure Agreement process.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E188C49E-526C-4CA2-87C2-E99663D5313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2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MapStage AIM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972800" cy="4343400"/>
          </a:xfrm>
        </p:spPr>
        <p:txBody>
          <a:bodyPr/>
          <a:lstStyle/>
          <a:p>
            <a:r>
              <a:rPr lang="en-US" dirty="0" smtClean="0"/>
              <a:t>For CRR </a:t>
            </a:r>
            <a:r>
              <a:rPr lang="en-US" dirty="0"/>
              <a:t>Holders and Load-Serving Entities that are currently provisioned in AIM </a:t>
            </a:r>
            <a:r>
              <a:rPr lang="en-US" dirty="0" smtClean="0"/>
              <a:t>as:</a:t>
            </a:r>
            <a:endParaRPr lang="en-US" dirty="0"/>
          </a:p>
          <a:p>
            <a:pPr lvl="1"/>
            <a:r>
              <a:rPr lang="en-US" sz="2000" b="1" dirty="0"/>
              <a:t>EXTERNAL MUI USER WITH NDA or</a:t>
            </a:r>
            <a:endParaRPr lang="en-US" sz="2000" dirty="0"/>
          </a:p>
          <a:p>
            <a:pPr lvl="1"/>
            <a:r>
              <a:rPr lang="en-US" sz="2000" b="1" dirty="0"/>
              <a:t>EXTERNAL MUI RESTRICTED WITHOUT NDA</a:t>
            </a:r>
            <a:endParaRPr lang="en-US" sz="2000" dirty="0"/>
          </a:p>
          <a:p>
            <a:r>
              <a:rPr lang="en-US" dirty="0"/>
              <a:t>The ISO will provision/migrate </a:t>
            </a:r>
            <a:r>
              <a:rPr lang="en-US" dirty="0" smtClean="0"/>
              <a:t>access </a:t>
            </a:r>
            <a:r>
              <a:rPr lang="en-US" dirty="0"/>
              <a:t>to:</a:t>
            </a:r>
          </a:p>
          <a:p>
            <a:pPr lvl="1"/>
            <a:r>
              <a:rPr lang="en-US" sz="2000" b="1" dirty="0"/>
              <a:t>EXTERNAL CRR HOLDER READ/WRITE ACCESS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CRR </a:t>
            </a:r>
            <a:r>
              <a:rPr lang="en-US" dirty="0"/>
              <a:t>NDA Users that are currently provisioned as:</a:t>
            </a:r>
          </a:p>
          <a:p>
            <a:pPr lvl="1"/>
            <a:r>
              <a:rPr lang="en-US" sz="2000" b="1" dirty="0"/>
              <a:t>CRRFNM EXTERNAL READ-ONLY or</a:t>
            </a:r>
            <a:endParaRPr lang="en-US" sz="2000" dirty="0"/>
          </a:p>
          <a:p>
            <a:pPr lvl="1"/>
            <a:r>
              <a:rPr lang="en-US" sz="2000" b="1" dirty="0"/>
              <a:t>EXTERNAL MUI USER WITH NDA</a:t>
            </a:r>
            <a:endParaRPr lang="en-US" sz="2000" dirty="0"/>
          </a:p>
          <a:p>
            <a:r>
              <a:rPr lang="en-US" dirty="0"/>
              <a:t>The ISO will provision/migrate their access to:</a:t>
            </a:r>
          </a:p>
          <a:p>
            <a:pPr lvl="1"/>
            <a:r>
              <a:rPr lang="en-US" sz="2000" b="1" dirty="0"/>
              <a:t>EXTERNAL CRR NDA REPORTS READ-ACCESS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E188C49E-526C-4CA2-87C2-E99663D5313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55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172200" cy="400110"/>
          </a:xfrm>
        </p:spPr>
        <p:txBody>
          <a:bodyPr/>
          <a:lstStyle/>
          <a:p>
            <a:r>
              <a:rPr lang="en-US" dirty="0" smtClean="0"/>
              <a:t>Housekeeping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391650" cy="42473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call is being recorded for informational and convenience purposes only. Any related transcriptions should not be reprinted without </a:t>
            </a:r>
            <a:r>
              <a:rPr lang="en-US" sz="2400" dirty="0" smtClean="0"/>
              <a:t>ISO’s </a:t>
            </a:r>
            <a:r>
              <a:rPr lang="en-US" sz="2400" dirty="0"/>
              <a:t>permission</a:t>
            </a:r>
            <a:r>
              <a:rPr lang="en-US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collaborative meeting is intended to stimulate open dialogue and engage different perspectives.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Please </a:t>
            </a:r>
            <a:r>
              <a:rPr lang="en-US" sz="2400" dirty="0"/>
              <a:t>keep comments </a:t>
            </a:r>
            <a:r>
              <a:rPr lang="en-US" sz="2400" dirty="0" smtClean="0"/>
              <a:t>professional and respectful. 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Please try and be brief and refrain from repeating what has already been said so that we can manage the time efficiently.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5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MapStage AIM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10972800" cy="5029200"/>
          </a:xfrm>
        </p:spPr>
        <p:txBody>
          <a:bodyPr/>
          <a:lstStyle/>
          <a:p>
            <a:r>
              <a:rPr lang="en-US" dirty="0"/>
              <a:t>If you have new users that need to be provisioned for testing, please make sure you provision them to any of these new </a:t>
            </a:r>
            <a:r>
              <a:rPr lang="en-US" dirty="0" smtClean="0"/>
              <a:t>roles:</a:t>
            </a:r>
          </a:p>
          <a:p>
            <a:pPr lvl="1"/>
            <a:r>
              <a:rPr lang="en-US" b="1" dirty="0" smtClean="0"/>
              <a:t>EXTERNAL </a:t>
            </a:r>
            <a:r>
              <a:rPr lang="en-US" b="1" dirty="0"/>
              <a:t>CRR HOLDER READ/WRITE ACCESS </a:t>
            </a:r>
            <a:r>
              <a:rPr lang="en-US" dirty="0"/>
              <a:t>or </a:t>
            </a:r>
            <a:endParaRPr lang="en-US" dirty="0" smtClean="0"/>
          </a:p>
          <a:p>
            <a:pPr marL="857250" lvl="2" indent="0">
              <a:buNone/>
            </a:pPr>
            <a:r>
              <a:rPr lang="en-US" b="1" dirty="0" smtClean="0"/>
              <a:t>EXTERNAL </a:t>
            </a:r>
            <a:r>
              <a:rPr lang="en-US" b="1" dirty="0"/>
              <a:t>CRR HOLDER READ ACCESS </a:t>
            </a:r>
            <a:endParaRPr lang="en-US" b="1" dirty="0" smtClean="0"/>
          </a:p>
          <a:p>
            <a:pPr marL="857250" lvl="2" indent="0">
              <a:buNone/>
            </a:pPr>
            <a:r>
              <a:rPr lang="en-US" i="1" dirty="0" smtClean="0"/>
              <a:t>(both above follows </a:t>
            </a:r>
            <a:r>
              <a:rPr lang="en-US" i="1" dirty="0"/>
              <a:t>the existing CRR Holder participant registration process)</a:t>
            </a:r>
          </a:p>
          <a:p>
            <a:pPr lvl="1"/>
            <a:r>
              <a:rPr lang="en-US" b="1" dirty="0" smtClean="0"/>
              <a:t>EXTERNAL </a:t>
            </a:r>
            <a:r>
              <a:rPr lang="en-US" b="1" dirty="0"/>
              <a:t>CRR NDA REPORTS READ-ACCESS </a:t>
            </a:r>
            <a:endParaRPr lang="en-US" b="1" dirty="0" smtClean="0"/>
          </a:p>
          <a:p>
            <a:pPr marL="857250" lvl="2" indent="0">
              <a:buNone/>
            </a:pPr>
            <a:r>
              <a:rPr lang="en-US" i="1" dirty="0" smtClean="0"/>
              <a:t>(</a:t>
            </a:r>
            <a:r>
              <a:rPr lang="en-US" i="1" dirty="0"/>
              <a:t>follows the existing CRR ISO Non-Disclosure Agreement process)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E188C49E-526C-4CA2-87C2-E99663D5313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33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1828800"/>
            <a:ext cx="1855860" cy="823576"/>
            <a:chOff x="0" y="0"/>
            <a:chExt cx="898018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872618" cy="360680"/>
            </a:xfrm>
            <a:custGeom>
              <a:avLst/>
              <a:gdLst/>
              <a:ahLst/>
              <a:cxnLst/>
              <a:rect l="l" t="t" r="r" b="b"/>
              <a:pathLst>
                <a:path w="872618" h="360680">
                  <a:moveTo>
                    <a:pt x="872618" y="180340"/>
                  </a:moveTo>
                  <a:cubicBezTo>
                    <a:pt x="872618" y="81280"/>
                    <a:pt x="792608" y="0"/>
                    <a:pt x="69227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692278" y="360680"/>
                  </a:lnTo>
                  <a:cubicBezTo>
                    <a:pt x="791338" y="360680"/>
                    <a:pt x="872618" y="279400"/>
                    <a:pt x="872618" y="180340"/>
                  </a:cubicBezTo>
                  <a:close/>
                </a:path>
              </a:pathLst>
            </a:custGeom>
            <a:solidFill>
              <a:srgbClr val="B0F15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570918" y="1790296"/>
            <a:ext cx="9182894" cy="956590"/>
            <a:chOff x="0" y="0"/>
            <a:chExt cx="11082186" cy="14264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82186" cy="1426417"/>
            </a:xfrm>
            <a:custGeom>
              <a:avLst/>
              <a:gdLst/>
              <a:ahLst/>
              <a:cxnLst/>
              <a:rect l="l" t="t" r="r" b="b"/>
              <a:pathLst>
                <a:path w="11082186" h="1426417">
                  <a:moveTo>
                    <a:pt x="10957727" y="1426417"/>
                  </a:moveTo>
                  <a:lnTo>
                    <a:pt x="124460" y="1426417"/>
                  </a:lnTo>
                  <a:cubicBezTo>
                    <a:pt x="55880" y="1426417"/>
                    <a:pt x="0" y="1370537"/>
                    <a:pt x="0" y="1301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57727" y="0"/>
                  </a:lnTo>
                  <a:cubicBezTo>
                    <a:pt x="11026306" y="0"/>
                    <a:pt x="11082186" y="55880"/>
                    <a:pt x="11082186" y="124460"/>
                  </a:cubicBezTo>
                  <a:lnTo>
                    <a:pt x="11082186" y="1301957"/>
                  </a:lnTo>
                  <a:cubicBezTo>
                    <a:pt x="11082186" y="1370537"/>
                    <a:pt x="11026306" y="1426417"/>
                    <a:pt x="10957727" y="142641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599271" y="3016816"/>
            <a:ext cx="9182894" cy="956590"/>
            <a:chOff x="0" y="0"/>
            <a:chExt cx="11082186" cy="14264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82186" cy="1426417"/>
            </a:xfrm>
            <a:custGeom>
              <a:avLst/>
              <a:gdLst/>
              <a:ahLst/>
              <a:cxnLst/>
              <a:rect l="l" t="t" r="r" b="b"/>
              <a:pathLst>
                <a:path w="11082186" h="1426417">
                  <a:moveTo>
                    <a:pt x="10957727" y="1426417"/>
                  </a:moveTo>
                  <a:lnTo>
                    <a:pt x="124460" y="1426417"/>
                  </a:lnTo>
                  <a:cubicBezTo>
                    <a:pt x="55880" y="1426417"/>
                    <a:pt x="0" y="1370537"/>
                    <a:pt x="0" y="1301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57727" y="0"/>
                  </a:lnTo>
                  <a:cubicBezTo>
                    <a:pt x="11026306" y="0"/>
                    <a:pt x="11082186" y="55880"/>
                    <a:pt x="11082186" y="124460"/>
                  </a:cubicBezTo>
                  <a:lnTo>
                    <a:pt x="11082186" y="1301957"/>
                  </a:lnTo>
                  <a:cubicBezTo>
                    <a:pt x="11082186" y="1370537"/>
                    <a:pt x="11026306" y="1426417"/>
                    <a:pt x="10957727" y="142641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570918" y="4267029"/>
            <a:ext cx="9182894" cy="956590"/>
            <a:chOff x="0" y="0"/>
            <a:chExt cx="11082186" cy="14264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82186" cy="1426417"/>
            </a:xfrm>
            <a:custGeom>
              <a:avLst/>
              <a:gdLst/>
              <a:ahLst/>
              <a:cxnLst/>
              <a:rect l="l" t="t" r="r" b="b"/>
              <a:pathLst>
                <a:path w="11082186" h="1426417">
                  <a:moveTo>
                    <a:pt x="10957727" y="1426417"/>
                  </a:moveTo>
                  <a:lnTo>
                    <a:pt x="124460" y="1426417"/>
                  </a:lnTo>
                  <a:cubicBezTo>
                    <a:pt x="55880" y="1426417"/>
                    <a:pt x="0" y="1370537"/>
                    <a:pt x="0" y="1301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57727" y="0"/>
                  </a:lnTo>
                  <a:cubicBezTo>
                    <a:pt x="11026306" y="0"/>
                    <a:pt x="11082186" y="55880"/>
                    <a:pt x="11082186" y="124460"/>
                  </a:cubicBezTo>
                  <a:lnTo>
                    <a:pt x="11082186" y="1301957"/>
                  </a:lnTo>
                  <a:cubicBezTo>
                    <a:pt x="11082186" y="1370537"/>
                    <a:pt x="11026306" y="1426417"/>
                    <a:pt x="10957727" y="1426417"/>
                  </a:cubicBezTo>
                  <a:close/>
                </a:path>
              </a:pathLst>
            </a:custGeom>
            <a:solidFill>
              <a:srgbClr val="EDF0F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91622" y="2054639"/>
            <a:ext cx="1760411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CRR Holders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62306" y="1974150"/>
            <a:ext cx="8154318" cy="44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5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Monday April 28, 2025 from 9:00am-11:00am PST</a:t>
            </a: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90659" y="3273127"/>
            <a:ext cx="8154318" cy="44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5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Monday April 28, 2025 from 1:00pm-3:00pm PST</a:t>
            </a: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5206" y="4523340"/>
            <a:ext cx="8154318" cy="44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5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Tuesday April 29, 2025 from 9:00am-10:00am PST</a:t>
            </a: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CRR Refresher Training Dates/Times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924910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Notice will be sent in the afternoon of April 17, 2025. Locate details on CAISO Website &gt; </a:t>
            </a:r>
            <a:r>
              <a:rPr lang="en-US" sz="1600" dirty="0" smtClean="0">
                <a:hlinkClick r:id="rId5"/>
              </a:rPr>
              <a:t>Daily Briefing </a:t>
            </a:r>
            <a:endParaRPr lang="en-US" sz="1600" dirty="0"/>
          </a:p>
        </p:txBody>
      </p:sp>
      <p:grpSp>
        <p:nvGrpSpPr>
          <p:cNvPr id="26" name="Group 2"/>
          <p:cNvGrpSpPr/>
          <p:nvPr/>
        </p:nvGrpSpPr>
        <p:grpSpPr>
          <a:xfrm>
            <a:off x="540757" y="3116596"/>
            <a:ext cx="1855860" cy="823576"/>
            <a:chOff x="0" y="0"/>
            <a:chExt cx="898018" cy="406400"/>
          </a:xfrm>
        </p:grpSpPr>
        <p:sp>
          <p:nvSpPr>
            <p:cNvPr id="27" name="Freeform 3"/>
            <p:cNvSpPr/>
            <p:nvPr/>
          </p:nvSpPr>
          <p:spPr>
            <a:xfrm>
              <a:off x="17780" y="22860"/>
              <a:ext cx="872618" cy="360680"/>
            </a:xfrm>
            <a:custGeom>
              <a:avLst/>
              <a:gdLst/>
              <a:ahLst/>
              <a:cxnLst/>
              <a:rect l="l" t="t" r="r" b="b"/>
              <a:pathLst>
                <a:path w="872618" h="360680">
                  <a:moveTo>
                    <a:pt x="872618" y="180340"/>
                  </a:moveTo>
                  <a:cubicBezTo>
                    <a:pt x="872618" y="81280"/>
                    <a:pt x="792608" y="0"/>
                    <a:pt x="69227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692278" y="360680"/>
                  </a:lnTo>
                  <a:cubicBezTo>
                    <a:pt x="791338" y="360680"/>
                    <a:pt x="872618" y="279400"/>
                    <a:pt x="872618" y="180340"/>
                  </a:cubicBezTo>
                  <a:close/>
                </a:path>
              </a:pathLst>
            </a:custGeom>
            <a:solidFill>
              <a:srgbClr val="B0F157"/>
            </a:solidFill>
          </p:spPr>
        </p:sp>
      </p:grpSp>
      <p:sp>
        <p:nvSpPr>
          <p:cNvPr id="28" name="TextBox 14"/>
          <p:cNvSpPr txBox="1"/>
          <p:nvPr/>
        </p:nvSpPr>
        <p:spPr>
          <a:xfrm>
            <a:off x="598979" y="3342435"/>
            <a:ext cx="1760411" cy="33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CRR </a:t>
            </a:r>
            <a:r>
              <a:rPr lang="en-US" sz="2079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LSEs</a:t>
            </a:r>
            <a:endParaRPr lang="en-US" sz="207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9" name="Group 2"/>
          <p:cNvGrpSpPr/>
          <p:nvPr/>
        </p:nvGrpSpPr>
        <p:grpSpPr>
          <a:xfrm>
            <a:off x="496656" y="4377576"/>
            <a:ext cx="1855860" cy="823576"/>
            <a:chOff x="0" y="0"/>
            <a:chExt cx="898018" cy="406400"/>
          </a:xfrm>
        </p:grpSpPr>
        <p:sp>
          <p:nvSpPr>
            <p:cNvPr id="30" name="Freeform 3"/>
            <p:cNvSpPr/>
            <p:nvPr/>
          </p:nvSpPr>
          <p:spPr>
            <a:xfrm>
              <a:off x="17780" y="22860"/>
              <a:ext cx="872618" cy="360680"/>
            </a:xfrm>
            <a:custGeom>
              <a:avLst/>
              <a:gdLst/>
              <a:ahLst/>
              <a:cxnLst/>
              <a:rect l="l" t="t" r="r" b="b"/>
              <a:pathLst>
                <a:path w="872618" h="360680">
                  <a:moveTo>
                    <a:pt x="872618" y="180340"/>
                  </a:moveTo>
                  <a:cubicBezTo>
                    <a:pt x="872618" y="81280"/>
                    <a:pt x="792608" y="0"/>
                    <a:pt x="69227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692278" y="360680"/>
                  </a:lnTo>
                  <a:cubicBezTo>
                    <a:pt x="791338" y="360680"/>
                    <a:pt x="872618" y="279400"/>
                    <a:pt x="872618" y="180340"/>
                  </a:cubicBezTo>
                  <a:close/>
                </a:path>
              </a:pathLst>
            </a:custGeom>
            <a:solidFill>
              <a:srgbClr val="B0F157"/>
            </a:solidFill>
          </p:spPr>
        </p:sp>
      </p:grpSp>
      <p:sp>
        <p:nvSpPr>
          <p:cNvPr id="31" name="TextBox 14"/>
          <p:cNvSpPr txBox="1"/>
          <p:nvPr/>
        </p:nvSpPr>
        <p:spPr>
          <a:xfrm>
            <a:off x="554878" y="4603415"/>
            <a:ext cx="1760411" cy="339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2079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CRR </a:t>
            </a:r>
            <a:r>
              <a:rPr lang="en-US" sz="2079" b="1" dirty="0" smtClean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UDCs</a:t>
            </a:r>
            <a:endParaRPr lang="en-US" sz="2079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" y="5867400"/>
            <a:ext cx="10896600" cy="30777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Please submit any questions you might have prior to </a:t>
            </a:r>
            <a:r>
              <a:rPr lang="en-US" sz="1400" dirty="0"/>
              <a:t>the training here: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www.surveymonkey.com/r/CAISOreleasetrainingquestions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11005819" y="6385596"/>
            <a:ext cx="52705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68686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lang="en-US" sz="1000" b="0" i="0" u="none" strike="noStrike" kern="1200" cap="none" spc="-8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190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6071"/>
            <a:ext cx="8229600" cy="400110"/>
          </a:xfrm>
        </p:spPr>
        <p:txBody>
          <a:bodyPr/>
          <a:lstStyle/>
          <a:p>
            <a:r>
              <a:rPr lang="en-US" dirty="0" smtClean="0"/>
              <a:t>CRR – B2B Spec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54" y="984308"/>
            <a:ext cx="9979229" cy="553998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 smtClean="0"/>
              <a:t>Page </a:t>
            </a:r>
            <a:fld id="{E188C49E-526C-4CA2-87C2-E99663D5313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08000" y="807235"/>
          <a:ext cx="10922000" cy="5448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474109879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7665618"/>
                    </a:ext>
                  </a:extLst>
                </a:gridCol>
              </a:tblGrid>
              <a:tr h="338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 File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Changes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 anchor="b"/>
                </a:tc>
                <a:extLst>
                  <a:ext uri="{0D108BD9-81ED-4DB2-BD59-A6C34878D82A}">
                    <a16:rowId xmlns:a16="http://schemas.microsoft.com/office/drawing/2014/main" val="306225975"/>
                  </a:ext>
                </a:extLst>
              </a:tr>
              <a:tr h="595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caiso_crr_historical_forecasted_load_v1.1.1.yaml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effectLst/>
                        </a:rPr>
                        <a:t>- Added </a:t>
                      </a:r>
                      <a:r>
                        <a:rPr lang="en-US" sz="1600" dirty="0">
                          <a:effectLst/>
                        </a:rPr>
                        <a:t>error code SEC0002 for invalid participant </a:t>
                      </a:r>
                      <a:r>
                        <a:rPr lang="en-US" sz="1600" dirty="0" smtClean="0">
                          <a:effectLst/>
                        </a:rPr>
                        <a:t>name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dirty="0" smtClean="0">
                        <a:effectLst/>
                      </a:endParaRPr>
                    </a:p>
                  </a:txBody>
                  <a:tcPr marL="39598" marR="39598" marT="0" marB="0" anchor="b"/>
                </a:tc>
                <a:extLst>
                  <a:ext uri="{0D108BD9-81ED-4DB2-BD59-A6C34878D82A}">
                    <a16:rowId xmlns:a16="http://schemas.microsoft.com/office/drawing/2014/main" val="4258093521"/>
                  </a:ext>
                </a:extLst>
              </a:tr>
              <a:tr h="76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caiso_crr_load_migration_v1.3.1.yaml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Added error code </a:t>
                      </a:r>
                      <a:r>
                        <a:rPr lang="en-US" sz="1600" dirty="0" smtClean="0">
                          <a:effectLst/>
                        </a:rPr>
                        <a:t>SEC0002 </a:t>
                      </a:r>
                      <a:r>
                        <a:rPr lang="en-US" sz="1600" dirty="0">
                          <a:effectLst/>
                        </a:rPr>
                        <a:t>for invalid participant name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Added error code LMV1003 for </a:t>
                      </a:r>
                      <a:r>
                        <a:rPr lang="en-US" sz="1600" dirty="0" smtClean="0">
                          <a:effectLst/>
                        </a:rPr>
                        <a:t>the </a:t>
                      </a:r>
                      <a:r>
                        <a:rPr lang="en-US" sz="1600" dirty="0">
                          <a:effectLst/>
                        </a:rPr>
                        <a:t>specified load migration market name does not exist in the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 anchor="b"/>
                </a:tc>
                <a:extLst>
                  <a:ext uri="{0D108BD9-81ED-4DB2-BD59-A6C34878D82A}">
                    <a16:rowId xmlns:a16="http://schemas.microsoft.com/office/drawing/2014/main" val="2229482787"/>
                  </a:ext>
                </a:extLst>
              </a:tr>
              <a:tr h="2031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caiso_crr_secondary_market_v1.2.1.yaml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- Added </a:t>
                      </a:r>
                      <a:r>
                        <a:rPr lang="en-US" sz="1600" dirty="0">
                          <a:effectLst/>
                        </a:rPr>
                        <a:t>error code SEC0002 for invalid participant name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Added error code SMT0016 for nonexistence of request ID in the system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Added error code SMT0063 for mismatched asset owner of specified request and participant </a:t>
                      </a:r>
                      <a:r>
                        <a:rPr lang="en-US" sz="1600" dirty="0" smtClean="0">
                          <a:effectLst/>
                        </a:rPr>
                        <a:t>name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- Added error code SMT0145 when price in the response does not match price in the corresponding offer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Correct description of error code SMT0082 to "Unable to retrieve a secondary market record by the given request ID and participant name."</a:t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 anchor="b"/>
                </a:tc>
                <a:extLst>
                  <a:ext uri="{0D108BD9-81ED-4DB2-BD59-A6C34878D82A}">
                    <a16:rowId xmlns:a16="http://schemas.microsoft.com/office/drawing/2014/main" val="3883248159"/>
                  </a:ext>
                </a:extLst>
              </a:tr>
              <a:tr h="1015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caiso_crr_tor_conversion_v1.2.1.yaml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Remove Start Date and End Date from ConversionApprovalRecord to be consistent with MUI TOR Conversion Approval Editor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Added error code SEC0002 for invalid participant name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Modified description of error code TOR0016 for nonexistence of TOR conversion window name in the system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 anchor="b"/>
                </a:tc>
                <a:extLst>
                  <a:ext uri="{0D108BD9-81ED-4DB2-BD59-A6C34878D82A}">
                    <a16:rowId xmlns:a16="http://schemas.microsoft.com/office/drawing/2014/main" val="1749209906"/>
                  </a:ext>
                </a:extLst>
              </a:tr>
              <a:tr h="338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caiso_crr_messages_v1.2.1.yaml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Added error code SEC0002 for invalid participant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98" marR="39598" marT="0" marB="0" anchor="b"/>
                </a:tc>
                <a:extLst>
                  <a:ext uri="{0D108BD9-81ED-4DB2-BD59-A6C34878D82A}">
                    <a16:rowId xmlns:a16="http://schemas.microsoft.com/office/drawing/2014/main" val="283320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9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44" y="405511"/>
            <a:ext cx="10821060" cy="400110"/>
          </a:xfrm>
        </p:spPr>
        <p:txBody>
          <a:bodyPr/>
          <a:lstStyle/>
          <a:p>
            <a:r>
              <a:rPr lang="en-US" dirty="0" smtClean="0"/>
              <a:t>CRR </a:t>
            </a:r>
            <a:r>
              <a:rPr lang="en-US" dirty="0"/>
              <a:t>– </a:t>
            </a:r>
            <a:r>
              <a:rPr lang="en-US" dirty="0" smtClean="0"/>
              <a:t>JSON Schema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altLang="en-US" sz="750" dirty="0"/>
              <a:t>Page </a:t>
            </a:r>
            <a:fld id="{E188C49E-526C-4CA2-87C2-E99663D5313E}" type="slidenum">
              <a:rPr lang="en-US" altLang="en-US" sz="750"/>
              <a:pPr defTabSz="685800">
                <a:defRPr/>
              </a:pPr>
              <a:t>23</a:t>
            </a:fld>
            <a:endParaRPr lang="en-US" altLang="en-US" sz="75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3400" y="1524000"/>
          <a:ext cx="10868025" cy="2223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5356">
                  <a:extLst>
                    <a:ext uri="{9D8B030D-6E8A-4147-A177-3AD203B41FA5}">
                      <a16:colId xmlns:a16="http://schemas.microsoft.com/office/drawing/2014/main" val="965194551"/>
                    </a:ext>
                  </a:extLst>
                </a:gridCol>
                <a:gridCol w="6222669">
                  <a:extLst>
                    <a:ext uri="{9D8B030D-6E8A-4147-A177-3AD203B41FA5}">
                      <a16:colId xmlns:a16="http://schemas.microsoft.com/office/drawing/2014/main" val="3043354594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Schema Name</a:t>
                      </a:r>
                      <a:endParaRPr lang="en-US" sz="16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98" marR="519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98" marR="51998" marT="0" marB="0" anchor="b"/>
                </a:tc>
                <a:extLst>
                  <a:ext uri="{0D108BD9-81ED-4DB2-BD59-A6C34878D82A}">
                    <a16:rowId xmlns:a16="http://schemas.microsoft.com/office/drawing/2014/main" val="3831451368"/>
                  </a:ext>
                </a:extLst>
              </a:tr>
              <a:tr h="1735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CRRHistoricalForecastLoad_v1.0.2.draft-07.schema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8" marR="519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Corrected time in date example to </a:t>
                      </a:r>
                      <a:r>
                        <a:rPr lang="en-US" sz="1600" dirty="0" smtClean="0">
                          <a:effectLst/>
                        </a:rPr>
                        <a:t>‘2025-07-01T</a:t>
                      </a:r>
                      <a:r>
                        <a:rPr lang="en-US" sz="1600" b="1" dirty="0" smtClean="0">
                          <a:effectLst/>
                        </a:rPr>
                        <a:t>07</a:t>
                      </a:r>
                      <a:r>
                        <a:rPr lang="en-US" sz="1600" dirty="0" smtClean="0">
                          <a:effectLst/>
                        </a:rPr>
                        <a:t>:00:00Z’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98" marR="51998" marT="0" marB="0"/>
                </a:tc>
                <a:extLst>
                  <a:ext uri="{0D108BD9-81ED-4DB2-BD59-A6C34878D82A}">
                    <a16:rowId xmlns:a16="http://schemas.microsoft.com/office/drawing/2014/main" val="36254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altLang="en-US" sz="750" dirty="0"/>
              <a:t>Page </a:t>
            </a:r>
            <a:fld id="{E188C49E-526C-4CA2-87C2-E99663D5313E}" type="slidenum">
              <a:rPr lang="en-US" altLang="en-US" sz="750"/>
              <a:pPr defTabSz="685800">
                <a:defRPr/>
              </a:pPr>
              <a:t>24</a:t>
            </a:fld>
            <a:endParaRPr lang="en-US" altLang="en-US" sz="75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05819" y="6385596"/>
            <a:ext cx="527050" cy="168909"/>
          </a:xfrm>
        </p:spPr>
        <p:txBody>
          <a:bodyPr/>
          <a:lstStyle/>
          <a:p>
            <a:pPr defTabSz="685800">
              <a:defRPr/>
            </a:pPr>
            <a:r>
              <a:rPr lang="en-US" altLang="en-US" sz="750" dirty="0"/>
              <a:t>Page </a:t>
            </a:r>
            <a:fld id="{E188C49E-526C-4CA2-87C2-E99663D5313E}" type="slidenum">
              <a:rPr lang="en-US" altLang="en-US" sz="750"/>
              <a:pPr defTabSz="685800">
                <a:defRPr/>
              </a:pPr>
              <a:t>24</a:t>
            </a:fld>
            <a:endParaRPr lang="en-US" altLang="en-US" sz="75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05819" y="6385596"/>
            <a:ext cx="527050" cy="168909"/>
          </a:xfrm>
        </p:spPr>
        <p:txBody>
          <a:bodyPr/>
          <a:lstStyle/>
          <a:p>
            <a:pPr defTabSz="685800">
              <a:defRPr/>
            </a:pPr>
            <a:r>
              <a:rPr lang="en-US" altLang="en-US" sz="750" dirty="0"/>
              <a:t>Page </a:t>
            </a:r>
            <a:fld id="{E188C49E-526C-4CA2-87C2-E99663D5313E}" type="slidenum">
              <a:rPr lang="en-US" altLang="en-US" sz="750"/>
              <a:pPr defTabSz="685800">
                <a:defRPr/>
              </a:pPr>
              <a:t>24</a:t>
            </a:fld>
            <a:endParaRPr lang="en-US" altLang="en-US" sz="75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57200"/>
            <a:ext cx="10972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F758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kern="0" dirty="0" smtClean="0"/>
              <a:t>CRR MUI CSV Templates, API Connectivity Guidance</a:t>
            </a:r>
            <a:endParaRPr lang="en-US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28985"/>
            <a:ext cx="109728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Developer Site </a:t>
            </a:r>
            <a:r>
              <a:rPr lang="en-US" sz="2000" kern="0" dirty="0" smtClean="0">
                <a:hlinkClick r:id="rId2"/>
              </a:rPr>
              <a:t>https://developer.caiso.com</a:t>
            </a:r>
            <a:endParaRPr lang="en-US" sz="2000" kern="0" dirty="0" smtClean="0"/>
          </a:p>
          <a:p>
            <a:endParaRPr lang="en-US" sz="2000" kern="0" dirty="0" smtClean="0"/>
          </a:p>
          <a:p>
            <a:pPr lvl="1"/>
            <a:r>
              <a:rPr lang="en-US" sz="2000" kern="0" dirty="0" smtClean="0">
                <a:solidFill>
                  <a:sysClr val="windowText" lastClr="000000"/>
                </a:solidFill>
              </a:rPr>
              <a:t>Apps &gt; CRR &gt; Release Notes</a:t>
            </a:r>
          </a:p>
          <a:p>
            <a:pPr lvl="2"/>
            <a:r>
              <a:rPr lang="en-US" sz="2000" kern="0" dirty="0" smtClean="0">
                <a:solidFill>
                  <a:sysClr val="windowText" lastClr="000000"/>
                </a:solidFill>
                <a:hlinkClick r:id="rId3"/>
              </a:rPr>
              <a:t>(1) CRR v4.x.x MUI Upload CSV Template for MP DRAFT.zip</a:t>
            </a:r>
            <a:endParaRPr lang="en-US" sz="2000" kern="0" dirty="0" smtClean="0">
              <a:solidFill>
                <a:sysClr val="windowText" lastClr="000000"/>
              </a:solidFill>
            </a:endParaRPr>
          </a:p>
          <a:p>
            <a:pPr lvl="3"/>
            <a:r>
              <a:rPr lang="en-US" sz="2000" kern="0" dirty="0" smtClean="0">
                <a:solidFill>
                  <a:sysClr val="windowText" lastClr="000000"/>
                </a:solidFill>
              </a:rPr>
              <a:t>CSV Template for MP_draft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447800" y="2667000"/>
          <a:ext cx="10210800" cy="2750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904">
                  <a:extLst>
                    <a:ext uri="{9D8B030D-6E8A-4147-A177-3AD203B41FA5}">
                      <a16:colId xmlns:a16="http://schemas.microsoft.com/office/drawing/2014/main" val="3740513942"/>
                    </a:ext>
                  </a:extLst>
                </a:gridCol>
                <a:gridCol w="2324357">
                  <a:extLst>
                    <a:ext uri="{9D8B030D-6E8A-4147-A177-3AD203B41FA5}">
                      <a16:colId xmlns:a16="http://schemas.microsoft.com/office/drawing/2014/main" val="2684046925"/>
                    </a:ext>
                  </a:extLst>
                </a:gridCol>
                <a:gridCol w="2200875">
                  <a:extLst>
                    <a:ext uri="{9D8B030D-6E8A-4147-A177-3AD203B41FA5}">
                      <a16:colId xmlns:a16="http://schemas.microsoft.com/office/drawing/2014/main" val="2530361262"/>
                    </a:ext>
                  </a:extLst>
                </a:gridCol>
                <a:gridCol w="2077394">
                  <a:extLst>
                    <a:ext uri="{9D8B030D-6E8A-4147-A177-3AD203B41FA5}">
                      <a16:colId xmlns:a16="http://schemas.microsoft.com/office/drawing/2014/main" val="3025017290"/>
                    </a:ext>
                  </a:extLst>
                </a:gridCol>
                <a:gridCol w="1743270">
                  <a:extLst>
                    <a:ext uri="{9D8B030D-6E8A-4147-A177-3AD203B41FA5}">
                      <a16:colId xmlns:a16="http://schemas.microsoft.com/office/drawing/2014/main" val="3751136096"/>
                    </a:ext>
                  </a:extLst>
                </a:gridCol>
              </a:tblGrid>
              <a:tr h="4053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CRRH Only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CLSE/CRRH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CUDC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865651"/>
                  </a:ext>
                </a:extLst>
              </a:tr>
              <a:tr h="23446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CRR bids/Offers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Secondary market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CRR nominations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CRR bids/Offers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Historical and forecasted 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Secondary market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LT Nomination Election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MT_TOR CRR Approvals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Customer rate (once a year)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Customer number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DASR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TOR Conversion Request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Load data - no change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0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5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05819" y="6309396"/>
            <a:ext cx="527050" cy="168909"/>
          </a:xfrm>
        </p:spPr>
        <p:txBody>
          <a:bodyPr/>
          <a:lstStyle/>
          <a:p>
            <a:pPr defTabSz="685800">
              <a:defRPr/>
            </a:pPr>
            <a:r>
              <a:rPr lang="en-US" altLang="en-US" sz="750" dirty="0"/>
              <a:t>Page </a:t>
            </a:r>
            <a:fld id="{E188C49E-526C-4CA2-87C2-E99663D5313E}" type="slidenum">
              <a:rPr lang="en-US" altLang="en-US" sz="750"/>
              <a:pPr defTabSz="685800">
                <a:defRPr/>
              </a:pPr>
              <a:t>25</a:t>
            </a:fld>
            <a:endParaRPr lang="en-US" altLang="en-US" sz="75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81000"/>
            <a:ext cx="10972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F758A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kern="0" dirty="0" smtClean="0"/>
              <a:t>CRR MUI CSV Templates, API Connectivity Guidance</a:t>
            </a:r>
            <a:endParaRPr lang="en-US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781110"/>
            <a:ext cx="11353800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Developer Site </a:t>
            </a:r>
            <a:r>
              <a:rPr lang="en-US" sz="2000" kern="0" dirty="0" smtClean="0">
                <a:hlinkClick r:id="rId2"/>
              </a:rPr>
              <a:t>https://developer.caiso.com</a:t>
            </a:r>
            <a:endParaRPr lang="en-US" sz="2000" kern="0" dirty="0" smtClean="0"/>
          </a:p>
          <a:p>
            <a:pPr lvl="1"/>
            <a:r>
              <a:rPr lang="en-US" sz="2000" kern="0" dirty="0" smtClean="0">
                <a:solidFill>
                  <a:sysClr val="windowText" lastClr="000000"/>
                </a:solidFill>
              </a:rPr>
              <a:t>Apps &gt; CRR &gt; Release Notes</a:t>
            </a:r>
          </a:p>
          <a:p>
            <a:pPr lvl="2"/>
            <a:r>
              <a:rPr lang="en-US" sz="2000" kern="0" dirty="0" smtClean="0">
                <a:solidFill>
                  <a:sysClr val="windowText" lastClr="000000"/>
                </a:solidFill>
                <a:hlinkClick r:id="rId3"/>
              </a:rPr>
              <a:t>(2) CRR v4.x.x API Connectivity.zip</a:t>
            </a:r>
            <a:endParaRPr lang="en-US" sz="2000" kern="0" dirty="0" smtClean="0">
              <a:solidFill>
                <a:sysClr val="windowText" lastClr="000000"/>
              </a:solidFill>
            </a:endParaRPr>
          </a:p>
          <a:p>
            <a:pPr lvl="3"/>
            <a:r>
              <a:rPr lang="en-US" sz="2000" b="1" kern="0" dirty="0">
                <a:solidFill>
                  <a:sysClr val="windowText" lastClr="000000"/>
                </a:solidFill>
              </a:rPr>
              <a:t>CRR_APIConnectivitySoapUI_v1.0.xml</a:t>
            </a:r>
            <a:r>
              <a:rPr lang="en-US" sz="2000" kern="0" dirty="0">
                <a:solidFill>
                  <a:sysClr val="windowText" lastClr="000000"/>
                </a:solidFill>
              </a:rPr>
              <a:t>: SoapUI project</a:t>
            </a:r>
          </a:p>
          <a:p>
            <a:pPr lvl="3"/>
            <a:endParaRPr lang="en-US" sz="2000" b="1" kern="0" dirty="0" smtClean="0">
              <a:solidFill>
                <a:sysClr val="windowText" lastClr="000000"/>
              </a:solidFill>
            </a:endParaRPr>
          </a:p>
          <a:p>
            <a:pPr lvl="3"/>
            <a:r>
              <a:rPr lang="en-US" sz="2000" b="1" kern="0" dirty="0" smtClean="0">
                <a:solidFill>
                  <a:sysClr val="windowText" lastClr="000000"/>
                </a:solidFill>
              </a:rPr>
              <a:t>CRRv4.x.x.APIConnectivity.pdf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: Contains information about the API testing tool (SoapUI) request and responses for CRR B2B API connectivity testing purposes</a:t>
            </a:r>
          </a:p>
          <a:p>
            <a:pPr marL="114300"/>
            <a:r>
              <a:rPr lang="en-US" sz="1400" b="1" kern="0" dirty="0" smtClean="0">
                <a:solidFill>
                  <a:srgbClr val="0070C0"/>
                </a:solidFill>
              </a:rPr>
              <a:t>Purpose</a:t>
            </a:r>
          </a:p>
          <a:p>
            <a:pPr marL="114300"/>
            <a:r>
              <a:rPr lang="en-US" sz="1400" kern="0" dirty="0" smtClean="0"/>
              <a:t>This document is an accompaniment to the CRR v4.x.x. Application Programming Interface (API) connectivity/sample SoapUI project &lt;CRR_APIConnectivitySoapUI_v1.0.xml&gt;; which is comprised of a subset of CRR endpoints’ screenshots, illustrating its respective request and response.</a:t>
            </a:r>
          </a:p>
          <a:p>
            <a:pPr marL="114300"/>
            <a:r>
              <a:rPr lang="en-US" sz="1400" kern="0" dirty="0" smtClean="0"/>
              <a:t>Market participants may utilize the provided SoapUI project to confirm initial integration with the CRR application via APIs manually, such that:</a:t>
            </a:r>
          </a:p>
          <a:p>
            <a:pPr marL="285750" indent="-171450"/>
            <a:r>
              <a:rPr lang="en-US" sz="1400" kern="0" dirty="0" smtClean="0"/>
              <a:t>API submissions can successfully connect to CRR endpoints and servers, with a valid return response code</a:t>
            </a:r>
          </a:p>
          <a:p>
            <a:pPr marL="285750" indent="-171450"/>
            <a:r>
              <a:rPr lang="en-US" sz="1400" kern="0" dirty="0" smtClean="0"/>
              <a:t>Verifying that the API authenticates and authorizes user to access the CRR application</a:t>
            </a:r>
          </a:p>
          <a:p>
            <a:pPr marL="285750" indent="-171450"/>
            <a:endParaRPr lang="en-US" sz="1400" kern="0" dirty="0" smtClean="0"/>
          </a:p>
          <a:p>
            <a:pPr marL="114300"/>
            <a:r>
              <a:rPr lang="en-US" sz="1400" b="1" kern="0" dirty="0" smtClean="0">
                <a:solidFill>
                  <a:srgbClr val="0070C0"/>
                </a:solidFill>
              </a:rPr>
              <a:t>Pre-requisites/Dependencies</a:t>
            </a:r>
          </a:p>
          <a:p>
            <a:pPr marL="114300"/>
            <a:r>
              <a:rPr lang="en-US" sz="1400" kern="0" dirty="0" smtClean="0"/>
              <a:t>Market participants who would utilize the SoapUI project would need:</a:t>
            </a:r>
          </a:p>
          <a:p>
            <a:pPr marL="285750" indent="-171450"/>
            <a:r>
              <a:rPr lang="en-US" sz="1400" kern="0" dirty="0" smtClean="0"/>
              <a:t>SoapUI 5.7.2, to import the project</a:t>
            </a:r>
          </a:p>
          <a:p>
            <a:pPr marL="285750" indent="-171450"/>
            <a:r>
              <a:rPr lang="en-US" sz="1400" kern="0" dirty="0" smtClean="0"/>
              <a:t>Valid ISO certificate and correct user access role provisioned</a:t>
            </a:r>
          </a:p>
          <a:p>
            <a:pPr marL="285750" indent="-171450"/>
            <a:r>
              <a:rPr lang="en-US" sz="1400" kern="0" dirty="0" smtClean="0"/>
              <a:t>To execute the API requests within the same network as where your system API calls would be coming from</a:t>
            </a:r>
          </a:p>
          <a:p>
            <a:pPr marL="285750" indent="-171450"/>
            <a:endParaRPr lang="en-US" sz="1400" kern="0" dirty="0" smtClean="0"/>
          </a:p>
          <a:p>
            <a:pPr marL="114300"/>
            <a:r>
              <a:rPr lang="en-US" sz="1400" b="1" kern="0" dirty="0" smtClean="0">
                <a:solidFill>
                  <a:srgbClr val="0070C0"/>
                </a:solidFill>
              </a:rPr>
              <a:t>API Connectivity Checklist</a:t>
            </a:r>
          </a:p>
          <a:p>
            <a:pPr marL="114300"/>
            <a:r>
              <a:rPr lang="en-US" sz="1200" kern="0" dirty="0" smtClean="0"/>
              <a:t>The provided SoapUI project contains one POST and/or GET method sample for each of the ten (10) RESTful CRR v4.x.x services available.</a:t>
            </a:r>
          </a:p>
          <a:p>
            <a:pPr marL="114300"/>
            <a:r>
              <a:rPr lang="en-US" sz="1200" kern="0" dirty="0" smtClean="0"/>
              <a:t>Please refer to the ISO Developer Portal CRR application page for the comprehensive/complete endpoint service definitions per API.</a:t>
            </a:r>
          </a:p>
        </p:txBody>
      </p:sp>
    </p:spTree>
    <p:extLst>
      <p:ext uri="{BB962C8B-B14F-4D97-AF65-F5344CB8AC3E}">
        <p14:creationId xmlns:p14="http://schemas.microsoft.com/office/powerpoint/2010/main" val="37796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05511"/>
            <a:ext cx="601726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5" dirty="0" smtClean="0"/>
              <a:t>CRR Service Endpoint Details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13882"/>
              </p:ext>
            </p:extLst>
          </p:nvPr>
        </p:nvGraphicFramePr>
        <p:xfrm>
          <a:off x="662268" y="938403"/>
          <a:ext cx="9443855" cy="4347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74">
                  <a:extLst>
                    <a:ext uri="{9D8B030D-6E8A-4147-A177-3AD203B41FA5}">
                      <a16:colId xmlns:a16="http://schemas.microsoft.com/office/drawing/2014/main" val="613212967"/>
                    </a:ext>
                  </a:extLst>
                </a:gridCol>
                <a:gridCol w="2030795">
                  <a:extLst>
                    <a:ext uri="{9D8B030D-6E8A-4147-A177-3AD203B41FA5}">
                      <a16:colId xmlns:a16="http://schemas.microsoft.com/office/drawing/2014/main" val="1652057877"/>
                    </a:ext>
                  </a:extLst>
                </a:gridCol>
                <a:gridCol w="625217">
                  <a:extLst>
                    <a:ext uri="{9D8B030D-6E8A-4147-A177-3AD203B41FA5}">
                      <a16:colId xmlns:a16="http://schemas.microsoft.com/office/drawing/2014/main" val="835160850"/>
                    </a:ext>
                  </a:extLst>
                </a:gridCol>
                <a:gridCol w="625217">
                  <a:extLst>
                    <a:ext uri="{9D8B030D-6E8A-4147-A177-3AD203B41FA5}">
                      <a16:colId xmlns:a16="http://schemas.microsoft.com/office/drawing/2014/main" val="2210738484"/>
                    </a:ext>
                  </a:extLst>
                </a:gridCol>
                <a:gridCol w="1520587">
                  <a:extLst>
                    <a:ext uri="{9D8B030D-6E8A-4147-A177-3AD203B41FA5}">
                      <a16:colId xmlns:a16="http://schemas.microsoft.com/office/drawing/2014/main" val="2550182786"/>
                    </a:ext>
                  </a:extLst>
                </a:gridCol>
                <a:gridCol w="4314765">
                  <a:extLst>
                    <a:ext uri="{9D8B030D-6E8A-4147-A177-3AD203B41FA5}">
                      <a16:colId xmlns:a16="http://schemas.microsoft.com/office/drawing/2014/main" val="4166895535"/>
                    </a:ext>
                  </a:extLst>
                </a:gridCol>
              </a:tblGrid>
              <a:tr h="11646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Likelihood that file submission may be greater than &gt;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MB filesize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System (UI / API)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extLst>
                  <a:ext uri="{0D108BD9-81ED-4DB2-BD59-A6C34878D82A}">
                    <a16:rowId xmlns:a16="http://schemas.microsoft.com/office/drawing/2014/main" val="2594398293"/>
                  </a:ext>
                </a:extLst>
              </a:tr>
              <a:tr h="7925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Historical &amp; Forecasted Load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Phase</a:t>
                      </a:r>
                      <a:r>
                        <a:rPr lang="en-US" sz="1400" baseline="0" dirty="0" smtClean="0">
                          <a:effectLst/>
                        </a:rPr>
                        <a:t> 1: </a:t>
                      </a:r>
                      <a:r>
                        <a:rPr lang="en-US" sz="1400" dirty="0" smtClean="0">
                          <a:effectLst/>
                        </a:rPr>
                        <a:t>Use UI for submission for now, no API available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Phase 2: API submission pattern - TBD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extLst>
                  <a:ext uri="{0D108BD9-81ED-4DB2-BD59-A6C34878D82A}">
                    <a16:rowId xmlns:a16="http://schemas.microsoft.com/office/drawing/2014/main" val="550657218"/>
                  </a:ext>
                </a:extLst>
              </a:tr>
              <a:tr h="698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Auction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Maximum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recs for any file submission to the system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 bid segments per bid (business rule)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extLst>
                  <a:ext uri="{0D108BD9-81ED-4DB2-BD59-A6C34878D82A}">
                    <a16:rowId xmlns:a16="http://schemas.microsoft.com/office/drawing/2014/main" val="3087816495"/>
                  </a:ext>
                </a:extLst>
              </a:tr>
              <a:tr h="563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  Load Migration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extLst>
                  <a:ext uri="{0D108BD9-81ED-4DB2-BD59-A6C34878D82A}">
                    <a16:rowId xmlns:a16="http://schemas.microsoft.com/office/drawing/2014/main" val="1452936586"/>
                  </a:ext>
                </a:extLst>
              </a:tr>
              <a:tr h="645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Nomination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Maximum </a:t>
                      </a:r>
                      <a:r>
                        <a:rPr lang="en-US" sz="1400" dirty="0" smtClean="0">
                          <a:effectLst/>
                        </a:rPr>
                        <a:t>500 </a:t>
                      </a:r>
                      <a:r>
                        <a:rPr lang="en-US" sz="1400" dirty="0">
                          <a:effectLst/>
                        </a:rPr>
                        <a:t>recs for any file submission to the system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extLst>
                  <a:ext uri="{0D108BD9-81ED-4DB2-BD59-A6C34878D82A}">
                    <a16:rowId xmlns:a16="http://schemas.microsoft.com/office/drawing/2014/main" val="634017871"/>
                  </a:ext>
                </a:extLst>
              </a:tr>
              <a:tr h="482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Secondary Market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Maximum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500 </a:t>
                      </a:r>
                      <a:r>
                        <a:rPr lang="en-US" sz="1400" dirty="0">
                          <a:effectLst/>
                        </a:rPr>
                        <a:t>recs for any file submission to the system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31" marR="38231" marT="0" marB="0" anchor="ctr"/>
                </a:tc>
                <a:extLst>
                  <a:ext uri="{0D108BD9-81ED-4DB2-BD59-A6C34878D82A}">
                    <a16:rowId xmlns:a16="http://schemas.microsoft.com/office/drawing/2014/main" val="224285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05511"/>
            <a:ext cx="6474460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5" dirty="0"/>
              <a:t>CRR Service Endpoint Details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61629"/>
              </p:ext>
            </p:extLst>
          </p:nvPr>
        </p:nvGraphicFramePr>
        <p:xfrm>
          <a:off x="685801" y="990600"/>
          <a:ext cx="922020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86">
                  <a:extLst>
                    <a:ext uri="{9D8B030D-6E8A-4147-A177-3AD203B41FA5}">
                      <a16:colId xmlns:a16="http://schemas.microsoft.com/office/drawing/2014/main" val="1540237844"/>
                    </a:ext>
                  </a:extLst>
                </a:gridCol>
                <a:gridCol w="1752942">
                  <a:extLst>
                    <a:ext uri="{9D8B030D-6E8A-4147-A177-3AD203B41FA5}">
                      <a16:colId xmlns:a16="http://schemas.microsoft.com/office/drawing/2014/main" val="3131779470"/>
                    </a:ext>
                  </a:extLst>
                </a:gridCol>
                <a:gridCol w="542562">
                  <a:extLst>
                    <a:ext uri="{9D8B030D-6E8A-4147-A177-3AD203B41FA5}">
                      <a16:colId xmlns:a16="http://schemas.microsoft.com/office/drawing/2014/main" val="1775567803"/>
                    </a:ext>
                  </a:extLst>
                </a:gridCol>
                <a:gridCol w="542562">
                  <a:extLst>
                    <a:ext uri="{9D8B030D-6E8A-4147-A177-3AD203B41FA5}">
                      <a16:colId xmlns:a16="http://schemas.microsoft.com/office/drawing/2014/main" val="3500099617"/>
                    </a:ext>
                  </a:extLst>
                </a:gridCol>
                <a:gridCol w="1326263">
                  <a:extLst>
                    <a:ext uri="{9D8B030D-6E8A-4147-A177-3AD203B41FA5}">
                      <a16:colId xmlns:a16="http://schemas.microsoft.com/office/drawing/2014/main" val="3706898492"/>
                    </a:ext>
                  </a:extLst>
                </a:gridCol>
                <a:gridCol w="4762485">
                  <a:extLst>
                    <a:ext uri="{9D8B030D-6E8A-4147-A177-3AD203B41FA5}">
                      <a16:colId xmlns:a16="http://schemas.microsoft.com/office/drawing/2014/main" val="2545316067"/>
                    </a:ext>
                  </a:extLst>
                </a:gridCol>
              </a:tblGrid>
              <a:tr h="862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Potential submission for &gt;1mb filesize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extLst>
                  <a:ext uri="{0D108BD9-81ED-4DB2-BD59-A6C34878D82A}">
                    <a16:rowId xmlns:a16="http://schemas.microsoft.com/office/drawing/2014/main" val="752837575"/>
                  </a:ext>
                </a:extLst>
              </a:tr>
              <a:tr h="567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App Status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Only retrieve data, no submission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extLst>
                  <a:ext uri="{0D108BD9-81ED-4DB2-BD59-A6C34878D82A}">
                    <a16:rowId xmlns:a16="http://schemas.microsoft.com/office/drawing/2014/main" val="286330251"/>
                  </a:ext>
                </a:extLst>
              </a:tr>
              <a:tr h="5051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Market Data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454952"/>
                  </a:ext>
                </a:extLst>
              </a:tr>
              <a:tr h="515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Market Status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818672"/>
                  </a:ext>
                </a:extLst>
              </a:tr>
              <a:tr h="598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CRR Messages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8" marR="6613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3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9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85332"/>
            <a:ext cx="12193523" cy="772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49183" cy="370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500188"/>
            <a:ext cx="98298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spc="-5" dirty="0" smtClean="0"/>
              <a:t>RECAP: </a:t>
            </a:r>
            <a:r>
              <a:rPr sz="2200" spc="-5" dirty="0" smtClean="0"/>
              <a:t>CRR </a:t>
            </a:r>
            <a:r>
              <a:rPr sz="2200" spc="-5" dirty="0"/>
              <a:t>Upgrade Project -</a:t>
            </a:r>
            <a:r>
              <a:rPr sz="2200" spc="50" dirty="0"/>
              <a:t> </a:t>
            </a:r>
            <a:r>
              <a:rPr sz="2200" spc="-5" dirty="0"/>
              <a:t>Overview</a:t>
            </a:r>
            <a:endParaRPr sz="2200" dirty="0"/>
          </a:p>
        </p:txBody>
      </p:sp>
      <p:sp>
        <p:nvSpPr>
          <p:cNvPr id="6" name="object 6"/>
          <p:cNvSpPr txBox="1"/>
          <p:nvPr/>
        </p:nvSpPr>
        <p:spPr>
          <a:xfrm>
            <a:off x="5868161" y="6164536"/>
            <a:ext cx="6654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ISO</a:t>
            </a:r>
            <a:r>
              <a:rPr sz="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1019936"/>
            <a:ext cx="10588956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352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ISO </a:t>
            </a:r>
            <a:r>
              <a:rPr sz="1800" dirty="0">
                <a:latin typeface="Arial"/>
                <a:cs typeface="Arial"/>
              </a:rPr>
              <a:t>has </a:t>
            </a:r>
            <a:r>
              <a:rPr sz="1800" spc="5" dirty="0">
                <a:latin typeface="Arial"/>
                <a:cs typeface="Arial"/>
              </a:rPr>
              <a:t>decided </a:t>
            </a:r>
            <a:r>
              <a:rPr sz="1800" dirty="0">
                <a:latin typeface="Arial"/>
                <a:cs typeface="Arial"/>
              </a:rPr>
              <a:t>to upgrade the existing </a:t>
            </a:r>
            <a:r>
              <a:rPr sz="1800" spc="-5" dirty="0">
                <a:latin typeface="Arial"/>
                <a:cs typeface="Arial"/>
              </a:rPr>
              <a:t>CRR </a:t>
            </a:r>
            <a:r>
              <a:rPr sz="1800" dirty="0">
                <a:latin typeface="Arial"/>
                <a:cs typeface="Arial"/>
              </a:rPr>
              <a:t>system </a:t>
            </a:r>
            <a:r>
              <a:rPr sz="1800" spc="-5" dirty="0">
                <a:latin typeface="Arial"/>
                <a:cs typeface="Arial"/>
              </a:rPr>
              <a:t>with a </a:t>
            </a:r>
            <a:r>
              <a:rPr sz="1800" dirty="0">
                <a:latin typeface="Arial"/>
                <a:cs typeface="Arial"/>
              </a:rPr>
              <a:t>new  system that adopts the </a:t>
            </a:r>
            <a:r>
              <a:rPr sz="1800" spc="5" dirty="0">
                <a:latin typeface="Arial"/>
                <a:cs typeface="Arial"/>
              </a:rPr>
              <a:t>latest technology </a:t>
            </a:r>
            <a:r>
              <a:rPr sz="1800" dirty="0">
                <a:latin typeface="Arial"/>
                <a:cs typeface="Arial"/>
              </a:rPr>
              <a:t>stack </a:t>
            </a:r>
            <a:r>
              <a:rPr sz="1800" spc="5" dirty="0">
                <a:latin typeface="Arial"/>
                <a:cs typeface="Arial"/>
              </a:rPr>
              <a:t>aligned </a:t>
            </a:r>
            <a:r>
              <a:rPr sz="1800" spc="-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ISO’s  </a:t>
            </a:r>
            <a:r>
              <a:rPr sz="1800" spc="5" dirty="0">
                <a:latin typeface="Arial"/>
                <a:cs typeface="Arial"/>
              </a:rPr>
              <a:t>technology </a:t>
            </a:r>
            <a:r>
              <a:rPr sz="1800" dirty="0">
                <a:latin typeface="Arial"/>
                <a:cs typeface="Arial"/>
              </a:rPr>
              <a:t>standards, </a:t>
            </a:r>
            <a:r>
              <a:rPr sz="1800" spc="5" dirty="0">
                <a:latin typeface="Arial"/>
                <a:cs typeface="Arial"/>
              </a:rPr>
              <a:t>consolidates </a:t>
            </a:r>
            <a:r>
              <a:rPr sz="1800" spc="10" dirty="0">
                <a:latin typeface="Arial"/>
                <a:cs typeface="Arial"/>
              </a:rPr>
              <a:t>all </a:t>
            </a:r>
            <a:r>
              <a:rPr sz="1800" spc="-5" dirty="0">
                <a:latin typeface="Arial"/>
                <a:cs typeface="Arial"/>
              </a:rPr>
              <a:t>CRR </a:t>
            </a:r>
            <a:r>
              <a:rPr sz="1800" spc="5" dirty="0">
                <a:latin typeface="Arial"/>
                <a:cs typeface="Arial"/>
              </a:rPr>
              <a:t>related </a:t>
            </a:r>
            <a:r>
              <a:rPr sz="1800" dirty="0">
                <a:latin typeface="Arial"/>
                <a:cs typeface="Arial"/>
              </a:rPr>
              <a:t>functions, </a:t>
            </a:r>
            <a:r>
              <a:rPr sz="1800" spc="-5" dirty="0">
                <a:latin typeface="Arial"/>
                <a:cs typeface="Arial"/>
              </a:rPr>
              <a:t>minimizes  </a:t>
            </a:r>
            <a:r>
              <a:rPr sz="1800" spc="-10" dirty="0">
                <a:latin typeface="Arial"/>
                <a:cs typeface="Arial"/>
              </a:rPr>
              <a:t>human </a:t>
            </a:r>
            <a:r>
              <a:rPr sz="1800" spc="5" dirty="0">
                <a:latin typeface="Arial"/>
                <a:cs typeface="Arial"/>
              </a:rPr>
              <a:t>errors, </a:t>
            </a:r>
            <a:r>
              <a:rPr sz="1800" dirty="0">
                <a:latin typeface="Arial"/>
                <a:cs typeface="Arial"/>
              </a:rPr>
              <a:t>reduces </a:t>
            </a:r>
            <a:r>
              <a:rPr sz="1800" spc="5" dirty="0">
                <a:latin typeface="Arial"/>
                <a:cs typeface="Arial"/>
              </a:rPr>
              <a:t>processing </a:t>
            </a:r>
            <a:r>
              <a:rPr sz="1800" spc="-5" dirty="0">
                <a:latin typeface="Arial"/>
                <a:cs typeface="Arial"/>
              </a:rPr>
              <a:t>time, </a:t>
            </a:r>
            <a:r>
              <a:rPr sz="1800" dirty="0">
                <a:latin typeface="Arial"/>
                <a:cs typeface="Arial"/>
              </a:rPr>
              <a:t>eliminates </a:t>
            </a:r>
            <a:r>
              <a:rPr sz="1800" spc="-10" dirty="0">
                <a:latin typeface="Arial"/>
                <a:cs typeface="Arial"/>
              </a:rPr>
              <a:t>manual </a:t>
            </a:r>
            <a:r>
              <a:rPr sz="1800" dirty="0">
                <a:latin typeface="Arial"/>
                <a:cs typeface="Arial"/>
              </a:rPr>
              <a:t>workarounds,  and </a:t>
            </a:r>
            <a:r>
              <a:rPr sz="1800" spc="5" dirty="0">
                <a:latin typeface="Arial"/>
                <a:cs typeface="Arial"/>
              </a:rPr>
              <a:t>positions </a:t>
            </a:r>
            <a:r>
              <a:rPr sz="1800" dirty="0">
                <a:latin typeface="Arial"/>
                <a:cs typeface="Arial"/>
              </a:rPr>
              <a:t>the system to </a:t>
            </a:r>
            <a:r>
              <a:rPr sz="1800" spc="-15" dirty="0">
                <a:latin typeface="Arial"/>
                <a:cs typeface="Arial"/>
              </a:rPr>
              <a:t>accommodate </a:t>
            </a:r>
            <a:r>
              <a:rPr sz="1800" spc="10" dirty="0">
                <a:latin typeface="Arial"/>
                <a:cs typeface="Arial"/>
              </a:rPr>
              <a:t>policy </a:t>
            </a:r>
            <a:r>
              <a:rPr sz="1800" dirty="0">
                <a:latin typeface="Arial"/>
                <a:cs typeface="Arial"/>
              </a:rPr>
              <a:t>changes </a:t>
            </a:r>
            <a:r>
              <a:rPr sz="1800" spc="-15" dirty="0">
                <a:latin typeface="Arial"/>
                <a:cs typeface="Arial"/>
              </a:rPr>
              <a:t>down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road.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spc="10" dirty="0">
                <a:latin typeface="Arial"/>
                <a:cs typeface="Arial"/>
              </a:rPr>
              <a:t>This </a:t>
            </a:r>
            <a:r>
              <a:rPr sz="1800" spc="5" dirty="0">
                <a:latin typeface="Arial"/>
                <a:cs typeface="Arial"/>
              </a:rPr>
              <a:t>on-going </a:t>
            </a:r>
            <a:r>
              <a:rPr sz="1800" spc="-10" dirty="0">
                <a:latin typeface="Arial"/>
                <a:cs typeface="Arial"/>
              </a:rPr>
              <a:t>Customer </a:t>
            </a:r>
            <a:r>
              <a:rPr sz="1800" spc="5" dirty="0">
                <a:latin typeface="Arial"/>
                <a:cs typeface="Arial"/>
              </a:rPr>
              <a:t>Partnership </a:t>
            </a:r>
            <a:r>
              <a:rPr sz="1800" dirty="0">
                <a:latin typeface="Arial"/>
                <a:cs typeface="Arial"/>
              </a:rPr>
              <a:t>Group </a:t>
            </a:r>
            <a:r>
              <a:rPr sz="1800" spc="-5" dirty="0">
                <a:latin typeface="Arial"/>
                <a:cs typeface="Arial"/>
              </a:rPr>
              <a:t>(CPG)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5" dirty="0">
                <a:latin typeface="Arial"/>
                <a:cs typeface="Arial"/>
              </a:rPr>
              <a:t>provide </a:t>
            </a:r>
            <a:r>
              <a:rPr sz="1800" dirty="0">
                <a:latin typeface="Arial"/>
                <a:cs typeface="Arial"/>
              </a:rPr>
              <a:t>an </a:t>
            </a:r>
            <a:r>
              <a:rPr sz="1800" spc="5" dirty="0">
                <a:latin typeface="Arial"/>
                <a:cs typeface="Arial"/>
              </a:rPr>
              <a:t>overview  </a:t>
            </a:r>
            <a:r>
              <a:rPr sz="1800" dirty="0">
                <a:latin typeface="Arial"/>
                <a:cs typeface="Arial"/>
              </a:rPr>
              <a:t>of the schedule, </a:t>
            </a:r>
            <a:r>
              <a:rPr sz="1800" spc="5" dirty="0">
                <a:latin typeface="Arial"/>
                <a:cs typeface="Arial"/>
              </a:rPr>
              <a:t>review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external BRS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answer </a:t>
            </a:r>
            <a:r>
              <a:rPr sz="1800" dirty="0">
                <a:latin typeface="Arial"/>
                <a:cs typeface="Arial"/>
              </a:rPr>
              <a:t>questions.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Subsequent  </a:t>
            </a:r>
            <a:r>
              <a:rPr sz="1800" spc="-5" dirty="0">
                <a:latin typeface="Arial"/>
                <a:cs typeface="Arial"/>
              </a:rPr>
              <a:t>meetings </a:t>
            </a:r>
            <a:r>
              <a:rPr sz="1800" spc="5" dirty="0">
                <a:latin typeface="Arial"/>
                <a:cs typeface="Arial"/>
              </a:rPr>
              <a:t>will include detailed review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5" dirty="0">
                <a:latin typeface="Arial"/>
                <a:cs typeface="Arial"/>
              </a:rPr>
              <a:t>discussion </a:t>
            </a:r>
            <a:r>
              <a:rPr sz="1800" dirty="0">
                <a:latin typeface="Arial"/>
                <a:cs typeface="Arial"/>
              </a:rPr>
              <a:t>of business process  changes impacting </a:t>
            </a:r>
            <a:r>
              <a:rPr sz="1800" spc="-10" dirty="0">
                <a:latin typeface="Arial"/>
                <a:cs typeface="Arial"/>
              </a:rPr>
              <a:t>market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participants.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http://www.caiso.com/Documents/BusinessRequirementsSpecification_Con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gestionRightsRevenueUpgrade.pdf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The goal of </a:t>
            </a:r>
            <a:r>
              <a:rPr sz="1800" spc="5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CPG </a:t>
            </a:r>
            <a:r>
              <a:rPr sz="1800" spc="1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to ensure </a:t>
            </a:r>
            <a:r>
              <a:rPr sz="1800" spc="-10" dirty="0">
                <a:latin typeface="Arial"/>
                <a:cs typeface="Arial"/>
              </a:rPr>
              <a:t>customer </a:t>
            </a:r>
            <a:r>
              <a:rPr sz="1800" spc="5" dirty="0">
                <a:latin typeface="Arial"/>
                <a:cs typeface="Arial"/>
              </a:rPr>
              <a:t>readiness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5" dirty="0" smtClean="0">
                <a:latin typeface="Arial"/>
                <a:cs typeface="Arial"/>
              </a:rPr>
              <a:t>this</a:t>
            </a:r>
            <a:r>
              <a:rPr lang="en-US" spc="-330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project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deploys </a:t>
            </a:r>
            <a:r>
              <a:rPr sz="1800" dirty="0">
                <a:latin typeface="Arial"/>
                <a:cs typeface="Arial"/>
              </a:rPr>
              <a:t>to Production </a:t>
            </a:r>
            <a:r>
              <a:rPr sz="1800" spc="10" dirty="0">
                <a:latin typeface="Arial"/>
                <a:cs typeface="Arial"/>
              </a:rPr>
              <a:t>in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2024.</a:t>
            </a:r>
          </a:p>
        </p:txBody>
      </p:sp>
      <p:sp>
        <p:nvSpPr>
          <p:cNvPr id="8" name="object 6"/>
          <p:cNvSpPr txBox="1"/>
          <p:nvPr/>
        </p:nvSpPr>
        <p:spPr>
          <a:xfrm>
            <a:off x="11277600" y="6206735"/>
            <a:ext cx="45148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28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85332"/>
            <a:ext cx="12193523" cy="772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49183" cy="370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772" y="454120"/>
            <a:ext cx="11628628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2400" dirty="0" smtClean="0"/>
              <a:t>RECAP: </a:t>
            </a:r>
            <a:r>
              <a:rPr sz="2400" dirty="0" smtClean="0"/>
              <a:t>CRR </a:t>
            </a:r>
            <a:r>
              <a:rPr sz="2400" spc="-5" dirty="0"/>
              <a:t>Upgrade </a:t>
            </a:r>
            <a:r>
              <a:rPr sz="2400" dirty="0" smtClean="0"/>
              <a:t>Project</a:t>
            </a:r>
            <a:r>
              <a:rPr lang="en-US" sz="2400" dirty="0" smtClean="0"/>
              <a:t> </a:t>
            </a:r>
            <a:r>
              <a:rPr sz="2400" dirty="0" smtClean="0"/>
              <a:t>– </a:t>
            </a:r>
            <a:r>
              <a:rPr sz="2400" spc="-5" dirty="0"/>
              <a:t>Overview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/>
              <a:t>changes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8161" y="6164536"/>
            <a:ext cx="6654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ISO</a:t>
            </a:r>
            <a:r>
              <a:rPr sz="9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PUBLIC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735" y="853237"/>
            <a:ext cx="10425430" cy="524887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1600" b="1" spc="5" dirty="0">
                <a:solidFill>
                  <a:srgbClr val="32566C"/>
                </a:solidFill>
                <a:latin typeface="Arial"/>
                <a:cs typeface="Arial"/>
              </a:rPr>
              <a:t>Load submission process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1400" spc="5" dirty="0">
                <a:latin typeface="Arial"/>
                <a:cs typeface="Arial"/>
              </a:rPr>
              <a:t>At the time of load submission participant will be notified of any failed validation per sink location based on the exceedance load and allow to resubmit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spc="5" dirty="0">
                <a:solidFill>
                  <a:srgbClr val="32566C"/>
                </a:solidFill>
                <a:latin typeface="Arial"/>
                <a:cs typeface="Arial"/>
              </a:rPr>
              <a:t>OBAALSE process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1400" spc="5" dirty="0">
                <a:latin typeface="Arial"/>
                <a:cs typeface="Arial"/>
              </a:rPr>
              <a:t>EQ load election will be submitted through the UI during the OBAALSE load submission</a:t>
            </a:r>
          </a:p>
          <a:p>
            <a:pPr marL="285750" indent="-285750" font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Consolidate data publishing in MUI and/or OASIS</a:t>
            </a:r>
          </a:p>
          <a:p>
            <a:pPr marL="758190" lvl="1" indent="-288925">
              <a:lnSpc>
                <a:spcPct val="100000"/>
              </a:lnSpc>
              <a:spcBef>
                <a:spcPts val="430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5" dirty="0">
                <a:latin typeface="Arial"/>
                <a:cs typeface="Arial"/>
              </a:rPr>
              <a:t>Calendar: </a:t>
            </a:r>
            <a:r>
              <a:rPr sz="1400" dirty="0">
                <a:latin typeface="Arial"/>
                <a:cs typeface="Arial"/>
              </a:rPr>
              <a:t>change from </a:t>
            </a:r>
            <a:r>
              <a:rPr sz="1400" spc="-10" dirty="0">
                <a:latin typeface="Arial"/>
                <a:cs typeface="Arial"/>
              </a:rPr>
              <a:t>webpost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OASIS</a:t>
            </a:r>
            <a:endParaRPr sz="14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434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-5" dirty="0">
                <a:latin typeface="Arial"/>
                <a:cs typeface="Arial"/>
              </a:rPr>
              <a:t>Model </a:t>
            </a:r>
            <a:r>
              <a:rPr sz="1400" dirty="0">
                <a:latin typeface="Arial"/>
                <a:cs typeface="Arial"/>
              </a:rPr>
              <a:t>data: change from </a:t>
            </a:r>
            <a:r>
              <a:rPr sz="1400" spc="-5" dirty="0">
                <a:latin typeface="Arial"/>
                <a:cs typeface="Arial"/>
              </a:rPr>
              <a:t>webpost </a:t>
            </a:r>
            <a:r>
              <a:rPr sz="1400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MUI, </a:t>
            </a:r>
            <a:r>
              <a:rPr sz="1400" spc="5" dirty="0">
                <a:latin typeface="Arial"/>
                <a:cs typeface="Arial"/>
              </a:rPr>
              <a:t>including </a:t>
            </a:r>
            <a:r>
              <a:rPr sz="1400" dirty="0">
                <a:latin typeface="Arial"/>
                <a:cs typeface="Arial"/>
              </a:rPr>
              <a:t>both </a:t>
            </a:r>
            <a:r>
              <a:rPr sz="1400" spc="-5" dirty="0">
                <a:latin typeface="Arial"/>
                <a:cs typeface="Arial"/>
              </a:rPr>
              <a:t>NDA </a:t>
            </a:r>
            <a:r>
              <a:rPr sz="1400" dirty="0">
                <a:latin typeface="Arial"/>
                <a:cs typeface="Arial"/>
              </a:rPr>
              <a:t>and non </a:t>
            </a:r>
            <a:r>
              <a:rPr sz="1400" spc="-5" dirty="0">
                <a:latin typeface="Arial"/>
                <a:cs typeface="Arial"/>
              </a:rPr>
              <a:t>NDA</a:t>
            </a:r>
            <a:r>
              <a:rPr sz="1400" spc="-33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files</a:t>
            </a:r>
            <a:endParaRPr sz="1400"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434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-5" dirty="0">
                <a:latin typeface="Arial"/>
                <a:cs typeface="Arial"/>
              </a:rPr>
              <a:t>Market </a:t>
            </a:r>
            <a:r>
              <a:rPr sz="1400" spc="5" dirty="0">
                <a:latin typeface="Arial"/>
                <a:cs typeface="Arial"/>
              </a:rPr>
              <a:t>Result </a:t>
            </a:r>
            <a:r>
              <a:rPr sz="1400" dirty="0">
                <a:latin typeface="Arial"/>
                <a:cs typeface="Arial"/>
              </a:rPr>
              <a:t>data: from </a:t>
            </a:r>
            <a:r>
              <a:rPr sz="1400" spc="-5" dirty="0">
                <a:latin typeface="Arial"/>
                <a:cs typeface="Arial"/>
              </a:rPr>
              <a:t>webpost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MUI</a:t>
            </a:r>
            <a:endParaRPr sz="1400" dirty="0">
              <a:latin typeface="Arial"/>
              <a:cs typeface="Arial"/>
            </a:endParaRP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Modeling data</a:t>
            </a:r>
          </a:p>
          <a:p>
            <a:pPr marL="758190" lvl="1" indent="-288925">
              <a:lnSpc>
                <a:spcPct val="100000"/>
              </a:lnSpc>
              <a:spcBef>
                <a:spcPts val="430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-5" dirty="0">
                <a:latin typeface="Arial"/>
                <a:cs typeface="Arial"/>
              </a:rPr>
              <a:t>Powerflow </a:t>
            </a:r>
            <a:r>
              <a:rPr sz="1400" dirty="0">
                <a:latin typeface="Arial"/>
                <a:cs typeface="Arial"/>
              </a:rPr>
              <a:t>case to be </a:t>
            </a:r>
            <a:r>
              <a:rPr sz="1400" spc="5" dirty="0">
                <a:latin typeface="Arial"/>
                <a:cs typeface="Arial"/>
              </a:rPr>
              <a:t>released </a:t>
            </a:r>
            <a:r>
              <a:rPr sz="1400" spc="1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PSSE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v30</a:t>
            </a:r>
          </a:p>
          <a:p>
            <a:pPr marL="758190" lvl="1" indent="-288925">
              <a:lnSpc>
                <a:spcPct val="100000"/>
              </a:lnSpc>
              <a:spcBef>
                <a:spcPts val="434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5" dirty="0">
                <a:latin typeface="Arial"/>
                <a:cs typeface="Arial"/>
              </a:rPr>
              <a:t>ITC definition will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modeled </a:t>
            </a:r>
            <a:r>
              <a:rPr sz="1400" dirty="0">
                <a:latin typeface="Arial"/>
                <a:cs typeface="Arial"/>
              </a:rPr>
              <a:t>as source and</a:t>
            </a:r>
            <a:r>
              <a:rPr sz="1400" spc="-3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sink</a:t>
            </a:r>
            <a:endParaRPr sz="1400" dirty="0">
              <a:latin typeface="Arial"/>
              <a:cs typeface="Arial"/>
            </a:endParaRPr>
          </a:p>
          <a:p>
            <a:pPr marL="285750" indent="-285750" font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Features added to enable user performing </a:t>
            </a:r>
            <a:r>
              <a:rPr sz="1600" b="1" spc="5" dirty="0" smtClean="0">
                <a:solidFill>
                  <a:srgbClr val="32566C"/>
                </a:solidFill>
                <a:latin typeface="Arial"/>
                <a:cs typeface="Arial"/>
              </a:rPr>
              <a:t>additional</a:t>
            </a:r>
            <a:r>
              <a:rPr lang="en-US" sz="1600" b="1" spc="5" dirty="0" smtClean="0">
                <a:solidFill>
                  <a:srgbClr val="32566C"/>
                </a:solidFill>
                <a:latin typeface="Arial"/>
                <a:cs typeface="Arial"/>
              </a:rPr>
              <a:t> </a:t>
            </a:r>
            <a:r>
              <a:rPr sz="1600" b="1" spc="5" dirty="0" smtClean="0">
                <a:solidFill>
                  <a:srgbClr val="32566C"/>
                </a:solidFill>
                <a:latin typeface="Arial"/>
                <a:cs typeface="Arial"/>
              </a:rPr>
              <a:t>tasks</a:t>
            </a:r>
            <a:endParaRPr sz="1600" b="1" spc="5" dirty="0">
              <a:solidFill>
                <a:srgbClr val="32566C"/>
              </a:solidFill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434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-5" dirty="0">
                <a:latin typeface="Arial"/>
                <a:cs typeface="Arial"/>
              </a:rPr>
              <a:t>MT_TOR: </a:t>
            </a:r>
            <a:r>
              <a:rPr sz="1400" dirty="0">
                <a:latin typeface="Arial"/>
                <a:cs typeface="Arial"/>
              </a:rPr>
              <a:t>user to </a:t>
            </a:r>
            <a:r>
              <a:rPr sz="1400" spc="-5" dirty="0">
                <a:latin typeface="Arial"/>
                <a:cs typeface="Arial"/>
              </a:rPr>
              <a:t>submit </a:t>
            </a:r>
            <a:r>
              <a:rPr sz="1400" dirty="0">
                <a:latin typeface="Arial"/>
                <a:cs typeface="Arial"/>
              </a:rPr>
              <a:t>through UI, </a:t>
            </a:r>
            <a:r>
              <a:rPr sz="1400" spc="5" dirty="0">
                <a:latin typeface="Arial"/>
                <a:cs typeface="Arial"/>
              </a:rPr>
              <a:t>currently </a:t>
            </a:r>
            <a:r>
              <a:rPr sz="1400" spc="-5" dirty="0">
                <a:latin typeface="Arial"/>
                <a:cs typeface="Arial"/>
              </a:rPr>
              <a:t>performed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CRR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Changes to Load Migration and Source and Sin</a:t>
            </a:r>
            <a:r>
              <a:rPr lang="en-US" sz="1600" b="1" spc="5" dirty="0">
                <a:solidFill>
                  <a:srgbClr val="32566C"/>
                </a:solidFill>
                <a:latin typeface="Arial"/>
                <a:cs typeface="Arial"/>
              </a:rPr>
              <a:t>k </a:t>
            </a: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processes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User access</a:t>
            </a:r>
          </a:p>
          <a:p>
            <a:pPr marL="758190" lvl="1" indent="-288925">
              <a:lnSpc>
                <a:spcPct val="100000"/>
              </a:lnSpc>
              <a:spcBef>
                <a:spcPts val="434"/>
              </a:spcBef>
              <a:buChar char="–"/>
              <a:tabLst>
                <a:tab pos="757555" algn="l"/>
                <a:tab pos="758825" algn="l"/>
              </a:tabLst>
            </a:pPr>
            <a:r>
              <a:rPr sz="1400" spc="-5" dirty="0">
                <a:latin typeface="Arial"/>
                <a:cs typeface="Arial"/>
              </a:rPr>
              <a:t>User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will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provisioned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specific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functions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system,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application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</a:t>
            </a:r>
          </a:p>
          <a:p>
            <a:pPr marL="75819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request approval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</a:t>
            </a: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b="1" dirty="0">
                <a:solidFill>
                  <a:srgbClr val="32566C"/>
                </a:solidFill>
                <a:latin typeface="Arial"/>
                <a:cs typeface="Arial"/>
              </a:rPr>
              <a:t>Webservices </a:t>
            </a: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interface </a:t>
            </a:r>
            <a:r>
              <a:rPr sz="1600" b="1" dirty="0">
                <a:solidFill>
                  <a:srgbClr val="32566C"/>
                </a:solidFill>
                <a:latin typeface="Arial"/>
                <a:cs typeface="Arial"/>
              </a:rPr>
              <a:t>for </a:t>
            </a:r>
            <a:r>
              <a:rPr sz="1600" b="1" spc="5" dirty="0">
                <a:solidFill>
                  <a:srgbClr val="32566C"/>
                </a:solidFill>
                <a:latin typeface="Arial"/>
                <a:cs typeface="Arial"/>
              </a:rPr>
              <a:t>interacting </a:t>
            </a:r>
            <a:r>
              <a:rPr sz="1600" b="1" spc="-5" dirty="0" smtClean="0">
                <a:solidFill>
                  <a:srgbClr val="32566C"/>
                </a:solidFill>
                <a:latin typeface="Arial"/>
                <a:cs typeface="Arial"/>
              </a:rPr>
              <a:t>with</a:t>
            </a:r>
            <a:r>
              <a:rPr lang="en-US" sz="1600" b="1" spc="-5" dirty="0" smtClean="0">
                <a:solidFill>
                  <a:srgbClr val="32566C"/>
                </a:solidFill>
                <a:latin typeface="Arial"/>
                <a:cs typeface="Arial"/>
              </a:rPr>
              <a:t> </a:t>
            </a:r>
            <a:r>
              <a:rPr sz="1600" b="1" spc="-340" dirty="0" smtClean="0">
                <a:solidFill>
                  <a:srgbClr val="32566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2566C"/>
                </a:solidFill>
                <a:latin typeface="Arial"/>
                <a:cs typeface="Arial"/>
              </a:rPr>
              <a:t>MUI</a:t>
            </a:r>
            <a:endParaRPr sz="1600" b="1" dirty="0">
              <a:solidFill>
                <a:srgbClr val="32566C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44" y="405511"/>
            <a:ext cx="10821060" cy="400110"/>
          </a:xfrm>
        </p:spPr>
        <p:txBody>
          <a:bodyPr/>
          <a:lstStyle/>
          <a:p>
            <a:r>
              <a:rPr lang="en-US" dirty="0"/>
              <a:t>Instructions for raising your hand to ask a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1112139" cy="46782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the Participant and Chat panels from the bottom </a:t>
            </a:r>
            <a:r>
              <a:rPr lang="en-US" sz="2400" dirty="0" smtClean="0"/>
              <a:t>right corner of your screen.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are connected to audio through your computer or used the “call me” option, select the raise hand icon     located at the bottom of the participant panel.  </a:t>
            </a:r>
          </a:p>
          <a:p>
            <a:r>
              <a:rPr lang="en-US" sz="2400" b="1" dirty="0" smtClean="0"/>
              <a:t>     </a:t>
            </a:r>
            <a:r>
              <a:rPr lang="en-US" sz="2400" b="1" dirty="0"/>
              <a:t>-Note</a:t>
            </a:r>
            <a:r>
              <a:rPr lang="en-US" sz="2400" dirty="0"/>
              <a:t>: </a:t>
            </a:r>
            <a:r>
              <a:rPr lang="en-US" sz="2400" dirty="0" smtClean="0"/>
              <a:t>press *3 to get into the question queue if </a:t>
            </a:r>
            <a:r>
              <a:rPr lang="en-US" sz="2400" dirty="0"/>
              <a:t>you dialed into the meeting.    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Please remember to state your name and affiliation </a:t>
            </a:r>
            <a:r>
              <a:rPr lang="en-US" sz="2400" dirty="0" smtClean="0"/>
              <a:t>before </a:t>
            </a:r>
            <a:r>
              <a:rPr lang="en-US" sz="2400" dirty="0"/>
              <a:t>making your comment.</a:t>
            </a:r>
            <a:br>
              <a:rPr lang="en-US" sz="2400" dirty="0"/>
            </a:br>
            <a:r>
              <a:rPr lang="en-US" sz="2400" dirty="0"/>
              <a:t>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need technical assistance during the meeting, please send a chat to the event producer.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may also send your question via chat to either </a:t>
            </a:r>
            <a:r>
              <a:rPr lang="en-US" sz="2400" dirty="0" smtClean="0"/>
              <a:t>Hannah Pearson or </a:t>
            </a:r>
            <a:r>
              <a:rPr lang="en-US" sz="2400" dirty="0"/>
              <a:t>to all panelists.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3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86000"/>
            <a:ext cx="235563" cy="3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Sim -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5268" y="952500"/>
            <a:ext cx="11055350" cy="4419601"/>
          </a:xfrm>
        </p:spPr>
        <p:txBody>
          <a:bodyPr/>
          <a:lstStyle/>
          <a:p>
            <a:r>
              <a:rPr lang="en-US" sz="2000" dirty="0"/>
              <a:t>M</a:t>
            </a:r>
            <a:r>
              <a:rPr lang="en-US" sz="2000" dirty="0" smtClean="0"/>
              <a:t>arket </a:t>
            </a:r>
            <a:r>
              <a:rPr lang="en-US" sz="2000" dirty="0"/>
              <a:t>p</a:t>
            </a:r>
            <a:r>
              <a:rPr lang="en-US" sz="2000" dirty="0" smtClean="0"/>
              <a:t>articipant training will complete prior to last week of connectivity, and one week before start of Market Sim</a:t>
            </a:r>
          </a:p>
          <a:p>
            <a:r>
              <a:rPr lang="en-US" sz="2000" dirty="0" smtClean="0"/>
              <a:t>4 weeks connectivity </a:t>
            </a:r>
          </a:p>
          <a:p>
            <a:pPr lvl="1"/>
            <a:r>
              <a:rPr lang="en-US" sz="2000" dirty="0" smtClean="0"/>
              <a:t>Week two CAISO will provide ability for allocation and auction API upload</a:t>
            </a:r>
          </a:p>
          <a:p>
            <a:pPr lvl="1"/>
            <a:r>
              <a:rPr lang="en-US" sz="2000" dirty="0" smtClean="0"/>
              <a:t>No functionality will be available to test until the start of Market Sim </a:t>
            </a:r>
          </a:p>
          <a:p>
            <a:r>
              <a:rPr lang="en-US" sz="2000" dirty="0" smtClean="0"/>
              <a:t>3 week structured scenario execution</a:t>
            </a:r>
          </a:p>
          <a:p>
            <a:r>
              <a:rPr lang="en-US" sz="2000" dirty="0" smtClean="0"/>
              <a:t>2 week unstructured</a:t>
            </a:r>
          </a:p>
          <a:p>
            <a:r>
              <a:rPr lang="en-US" sz="2000" dirty="0" smtClean="0"/>
              <a:t>CAISO will request all interested CRR market participants sign up to participate in Market Sim</a:t>
            </a:r>
          </a:p>
          <a:p>
            <a:r>
              <a:rPr lang="en-US" sz="2000" dirty="0" smtClean="0"/>
              <a:t>All current user profiles will be migrated into Map-stage for Market Sim, new participants will need to request to be provisioned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64950" y="6384925"/>
            <a:ext cx="527050" cy="16986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3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268" y="1066800"/>
            <a:ext cx="10937875" cy="415113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32566C"/>
                </a:solidFill>
                <a:latin typeface="Arial"/>
                <a:cs typeface="Arial"/>
              </a:rPr>
              <a:t>Source and Sink </a:t>
            </a:r>
            <a:r>
              <a:rPr sz="2000" b="1" spc="10" dirty="0">
                <a:solidFill>
                  <a:srgbClr val="32566C"/>
                </a:solidFill>
                <a:latin typeface="Arial"/>
                <a:cs typeface="Arial"/>
              </a:rPr>
              <a:t>list</a:t>
            </a:r>
            <a:r>
              <a:rPr sz="2000" b="1" spc="-130" dirty="0">
                <a:solidFill>
                  <a:srgbClr val="32566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2566C"/>
                </a:solidFill>
                <a:latin typeface="Arial"/>
                <a:cs typeface="Arial"/>
              </a:rPr>
              <a:t>release</a:t>
            </a:r>
            <a:endParaRPr sz="2000" b="1" dirty="0">
              <a:solidFill>
                <a:srgbClr val="32566C"/>
              </a:solidFill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430"/>
              </a:spcBef>
              <a:buChar char="–"/>
              <a:tabLst>
                <a:tab pos="757555" algn="l"/>
                <a:tab pos="758825" algn="l"/>
              </a:tabLst>
            </a:pPr>
            <a:r>
              <a:rPr spc="-10" dirty="0">
                <a:latin typeface="Arial"/>
                <a:cs typeface="Arial"/>
              </a:rPr>
              <a:t>Remove </a:t>
            </a:r>
            <a:r>
              <a:rPr dirty="0">
                <a:latin typeface="Arial"/>
                <a:cs typeface="Arial"/>
              </a:rPr>
              <a:t>the existing 30 days ahead of </a:t>
            </a:r>
            <a:r>
              <a:rPr spc="5" dirty="0">
                <a:latin typeface="Arial"/>
                <a:cs typeface="Arial"/>
              </a:rPr>
              <a:t>allocation</a:t>
            </a:r>
            <a:r>
              <a:rPr spc="-2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version</a:t>
            </a:r>
            <a:endParaRPr dirty="0">
              <a:latin typeface="Arial"/>
              <a:cs typeface="Arial"/>
            </a:endParaRPr>
          </a:p>
          <a:p>
            <a:pPr marL="758190" lvl="1" indent="-288925">
              <a:lnSpc>
                <a:spcPct val="100000"/>
              </a:lnSpc>
              <a:spcBef>
                <a:spcPts val="434"/>
              </a:spcBef>
              <a:buChar char="–"/>
              <a:tabLst>
                <a:tab pos="757555" algn="l"/>
                <a:tab pos="758825" algn="l"/>
              </a:tabLst>
            </a:pPr>
            <a:r>
              <a:rPr spc="20" dirty="0">
                <a:latin typeface="Arial"/>
                <a:cs typeface="Arial"/>
              </a:rPr>
              <a:t>Will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 </a:t>
            </a:r>
            <a:r>
              <a:rPr spc="5" dirty="0">
                <a:latin typeface="Arial"/>
                <a:cs typeface="Arial"/>
              </a:rPr>
              <a:t>released</a:t>
            </a:r>
            <a:r>
              <a:rPr spc="-95" dirty="0">
                <a:latin typeface="Arial"/>
                <a:cs typeface="Arial"/>
              </a:rPr>
              <a:t> </a:t>
            </a:r>
            <a:r>
              <a:rPr spc="15" dirty="0">
                <a:latin typeface="Arial"/>
                <a:cs typeface="Arial"/>
              </a:rPr>
              <a:t>in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v0,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v1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 other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updates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within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active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market</a:t>
            </a:r>
            <a:r>
              <a:rPr spc="5" dirty="0">
                <a:latin typeface="Arial"/>
                <a:cs typeface="Arial"/>
              </a:rPr>
              <a:t> period</a:t>
            </a:r>
            <a:endParaRPr dirty="0">
              <a:latin typeface="Arial"/>
              <a:cs typeface="Arial"/>
            </a:endParaRPr>
          </a:p>
          <a:p>
            <a:pPr marL="355600" indent="-343535"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32566C"/>
                </a:solidFill>
                <a:latin typeface="Arial"/>
                <a:cs typeface="Arial"/>
              </a:rPr>
              <a:t>Retired resource mapping</a:t>
            </a:r>
          </a:p>
          <a:p>
            <a:pPr marL="698500" lvl="1" indent="-283845">
              <a:lnSpc>
                <a:spcPct val="100000"/>
              </a:lnSpc>
              <a:spcBef>
                <a:spcPts val="434"/>
              </a:spcBef>
              <a:buChar char="–"/>
              <a:tabLst>
                <a:tab pos="698500" algn="l"/>
                <a:tab pos="699135" algn="l"/>
              </a:tabLst>
            </a:pPr>
            <a:r>
              <a:rPr spc="-10" dirty="0">
                <a:latin typeface="Arial"/>
                <a:cs typeface="Arial"/>
              </a:rPr>
              <a:t>Re-map </a:t>
            </a:r>
            <a:r>
              <a:rPr dirty="0">
                <a:latin typeface="Arial"/>
                <a:cs typeface="Arial"/>
              </a:rPr>
              <a:t>the </a:t>
            </a:r>
            <a:r>
              <a:rPr spc="5" dirty="0">
                <a:latin typeface="Arial"/>
                <a:cs typeface="Arial"/>
              </a:rPr>
              <a:t>retired </a:t>
            </a:r>
            <a:r>
              <a:rPr spc="-5" dirty="0">
                <a:latin typeface="Arial"/>
                <a:cs typeface="Arial"/>
              </a:rPr>
              <a:t>PNode </a:t>
            </a:r>
            <a:r>
              <a:rPr dirty="0">
                <a:latin typeface="Arial"/>
                <a:cs typeface="Arial"/>
              </a:rPr>
              <a:t>to the </a:t>
            </a:r>
            <a:r>
              <a:rPr spc="5" dirty="0">
                <a:latin typeface="Arial"/>
                <a:cs typeface="Arial"/>
              </a:rPr>
              <a:t>closest electrically </a:t>
            </a:r>
            <a:r>
              <a:rPr dirty="0">
                <a:latin typeface="Arial"/>
                <a:cs typeface="Arial"/>
              </a:rPr>
              <a:t>connected </a:t>
            </a:r>
            <a:r>
              <a:rPr spc="-5" dirty="0">
                <a:latin typeface="Arial"/>
                <a:cs typeface="Arial"/>
              </a:rPr>
              <a:t>PNode </a:t>
            </a:r>
            <a:r>
              <a:rPr dirty="0">
                <a:latin typeface="Arial"/>
                <a:cs typeface="Arial"/>
              </a:rPr>
              <a:t>that </a:t>
            </a:r>
            <a:r>
              <a:rPr spc="10" dirty="0">
                <a:latin typeface="Arial"/>
                <a:cs typeface="Arial"/>
              </a:rPr>
              <a:t>is </a:t>
            </a:r>
            <a:r>
              <a:rPr spc="5" dirty="0">
                <a:latin typeface="Arial"/>
                <a:cs typeface="Arial"/>
              </a:rPr>
              <a:t>also </a:t>
            </a:r>
            <a:r>
              <a:rPr spc="-5" dirty="0">
                <a:latin typeface="Arial"/>
                <a:cs typeface="Arial"/>
              </a:rPr>
              <a:t>a </a:t>
            </a:r>
            <a:r>
              <a:rPr spc="10" dirty="0">
                <a:latin typeface="Arial"/>
                <a:cs typeface="Arial"/>
              </a:rPr>
              <a:t>biddable</a:t>
            </a:r>
            <a:r>
              <a:rPr spc="-36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location</a:t>
            </a:r>
            <a:endParaRPr dirty="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pc="15" dirty="0">
                <a:latin typeface="Arial"/>
                <a:cs typeface="Arial"/>
              </a:rPr>
              <a:t>in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CRR</a:t>
            </a:r>
            <a:r>
              <a:rPr dirty="0">
                <a:latin typeface="Arial"/>
                <a:cs typeface="Arial"/>
              </a:rPr>
              <a:t> processes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and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has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same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source/sink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designation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as the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retired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location</a:t>
            </a:r>
            <a:endParaRPr dirty="0">
              <a:latin typeface="Arial"/>
              <a:cs typeface="Arial"/>
            </a:endParaRPr>
          </a:p>
          <a:p>
            <a:pPr marL="698500" lvl="1" indent="-283845">
              <a:lnSpc>
                <a:spcPct val="100000"/>
              </a:lnSpc>
              <a:spcBef>
                <a:spcPts val="434"/>
              </a:spcBef>
              <a:buChar char="–"/>
              <a:tabLst>
                <a:tab pos="698500" algn="l"/>
                <a:tab pos="699135" algn="l"/>
              </a:tabLst>
            </a:pPr>
            <a:r>
              <a:rPr spc="5" dirty="0">
                <a:latin typeface="Arial"/>
                <a:cs typeface="Arial"/>
              </a:rPr>
              <a:t>Baseloading </a:t>
            </a:r>
            <a:r>
              <a:rPr spc="-5" dirty="0">
                <a:latin typeface="Arial"/>
                <a:cs typeface="Arial"/>
              </a:rPr>
              <a:t>CRR </a:t>
            </a:r>
            <a:r>
              <a:rPr dirty="0">
                <a:latin typeface="Arial"/>
                <a:cs typeface="Arial"/>
              </a:rPr>
              <a:t>will be </a:t>
            </a:r>
            <a:r>
              <a:rPr spc="-10" dirty="0">
                <a:latin typeface="Arial"/>
                <a:cs typeface="Arial"/>
              </a:rPr>
              <a:t>mapped </a:t>
            </a:r>
            <a:r>
              <a:rPr dirty="0">
                <a:latin typeface="Arial"/>
                <a:cs typeface="Arial"/>
              </a:rPr>
              <a:t>based on the </a:t>
            </a:r>
            <a:r>
              <a:rPr spc="-15" dirty="0">
                <a:latin typeface="Arial"/>
                <a:cs typeface="Arial"/>
              </a:rPr>
              <a:t>model </a:t>
            </a:r>
            <a:r>
              <a:rPr dirty="0">
                <a:latin typeface="Arial"/>
                <a:cs typeface="Arial"/>
              </a:rPr>
              <a:t>used </a:t>
            </a:r>
            <a:r>
              <a:rPr spc="15" dirty="0">
                <a:latin typeface="Arial"/>
                <a:cs typeface="Arial"/>
              </a:rPr>
              <a:t>in </a:t>
            </a:r>
            <a:r>
              <a:rPr dirty="0">
                <a:latin typeface="Arial"/>
                <a:cs typeface="Arial"/>
              </a:rPr>
              <a:t>the </a:t>
            </a:r>
            <a:r>
              <a:rPr spc="5" dirty="0">
                <a:latin typeface="Arial"/>
                <a:cs typeface="Arial"/>
              </a:rPr>
              <a:t>active </a:t>
            </a:r>
            <a:r>
              <a:rPr spc="-10" dirty="0">
                <a:latin typeface="Arial"/>
                <a:cs typeface="Arial"/>
              </a:rPr>
              <a:t>market </a:t>
            </a:r>
            <a:r>
              <a:rPr spc="5" dirty="0">
                <a:latin typeface="Arial"/>
                <a:cs typeface="Arial"/>
              </a:rPr>
              <a:t>period </a:t>
            </a:r>
            <a:r>
              <a:rPr dirty="0">
                <a:latin typeface="Arial"/>
                <a:cs typeface="Arial"/>
              </a:rPr>
              <a:t>to capture</a:t>
            </a:r>
            <a:r>
              <a:rPr spc="-3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</a:p>
          <a:p>
            <a:pPr marL="6985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most </a:t>
            </a:r>
            <a:r>
              <a:rPr dirty="0">
                <a:latin typeface="Arial"/>
                <a:cs typeface="Arial"/>
              </a:rPr>
              <a:t>accurate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topology</a:t>
            </a:r>
            <a:endParaRPr dirty="0">
              <a:latin typeface="Arial"/>
              <a:cs typeface="Arial"/>
            </a:endParaRPr>
          </a:p>
          <a:p>
            <a:pPr marL="698500" lvl="1" indent="-283845">
              <a:lnSpc>
                <a:spcPct val="100000"/>
              </a:lnSpc>
              <a:spcBef>
                <a:spcPts val="430"/>
              </a:spcBef>
              <a:buChar char="–"/>
              <a:tabLst>
                <a:tab pos="698500" algn="l"/>
                <a:tab pos="699135" algn="l"/>
              </a:tabLst>
            </a:pPr>
            <a:r>
              <a:rPr dirty="0">
                <a:latin typeface="Arial"/>
                <a:cs typeface="Arial"/>
              </a:rPr>
              <a:t>Mapping will be </a:t>
            </a:r>
            <a:r>
              <a:rPr spc="5" dirty="0">
                <a:latin typeface="Arial"/>
                <a:cs typeface="Arial"/>
              </a:rPr>
              <a:t>released </a:t>
            </a:r>
            <a:r>
              <a:rPr dirty="0">
                <a:latin typeface="Arial"/>
                <a:cs typeface="Arial"/>
              </a:rPr>
              <a:t>for the </a:t>
            </a:r>
            <a:r>
              <a:rPr spc="5" dirty="0">
                <a:latin typeface="Arial"/>
                <a:cs typeface="Arial"/>
              </a:rPr>
              <a:t>corresponding </a:t>
            </a:r>
            <a:r>
              <a:rPr spc="-10" dirty="0">
                <a:latin typeface="Arial"/>
                <a:cs typeface="Arial"/>
              </a:rPr>
              <a:t>market</a:t>
            </a:r>
            <a:r>
              <a:rPr spc="-29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period</a:t>
            </a:r>
            <a:endParaRPr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32566C"/>
                </a:solidFill>
                <a:latin typeface="Arial"/>
                <a:cs typeface="Arial"/>
              </a:rPr>
              <a:t>Source and Sink islanded by outage</a:t>
            </a:r>
          </a:p>
          <a:p>
            <a:pPr marL="698500" lvl="1" indent="-283845">
              <a:lnSpc>
                <a:spcPct val="100000"/>
              </a:lnSpc>
              <a:spcBef>
                <a:spcPts val="434"/>
              </a:spcBef>
              <a:buChar char="–"/>
              <a:tabLst>
                <a:tab pos="698500" algn="l"/>
                <a:tab pos="699135" algn="l"/>
              </a:tabLst>
            </a:pPr>
            <a:r>
              <a:rPr spc="25" dirty="0">
                <a:latin typeface="Arial"/>
                <a:cs typeface="Arial"/>
              </a:rPr>
              <a:t>With </a:t>
            </a:r>
            <a:r>
              <a:rPr spc="5" dirty="0">
                <a:latin typeface="Arial"/>
                <a:cs typeface="Arial"/>
              </a:rPr>
              <a:t>baseloading </a:t>
            </a:r>
            <a:r>
              <a:rPr spc="-5" dirty="0">
                <a:latin typeface="Arial"/>
                <a:cs typeface="Arial"/>
              </a:rPr>
              <a:t>CRR, </a:t>
            </a:r>
            <a:r>
              <a:rPr spc="5" dirty="0">
                <a:latin typeface="Arial"/>
                <a:cs typeface="Arial"/>
              </a:rPr>
              <a:t>sell </a:t>
            </a:r>
            <a:r>
              <a:rPr spc="-5" dirty="0">
                <a:latin typeface="Arial"/>
                <a:cs typeface="Arial"/>
              </a:rPr>
              <a:t>offer</a:t>
            </a:r>
            <a:r>
              <a:rPr spc="-2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allowed</a:t>
            </a:r>
          </a:p>
          <a:p>
            <a:pPr marL="698500" lvl="1" indent="-283845">
              <a:lnSpc>
                <a:spcPct val="100000"/>
              </a:lnSpc>
              <a:spcBef>
                <a:spcPts val="434"/>
              </a:spcBef>
              <a:buChar char="–"/>
              <a:tabLst>
                <a:tab pos="698500" algn="l"/>
                <a:tab pos="699135" algn="l"/>
              </a:tabLst>
            </a:pPr>
            <a:r>
              <a:rPr spc="-5" dirty="0">
                <a:latin typeface="Arial"/>
                <a:cs typeface="Arial"/>
              </a:rPr>
              <a:t>No </a:t>
            </a:r>
            <a:r>
              <a:rPr spc="5" dirty="0">
                <a:latin typeface="Arial"/>
                <a:cs typeface="Arial"/>
              </a:rPr>
              <a:t>baseloading </a:t>
            </a:r>
            <a:r>
              <a:rPr spc="-5" dirty="0">
                <a:latin typeface="Arial"/>
                <a:cs typeface="Arial"/>
              </a:rPr>
              <a:t>CRR, </a:t>
            </a:r>
            <a:r>
              <a:rPr dirty="0">
                <a:latin typeface="Arial"/>
                <a:cs typeface="Arial"/>
              </a:rPr>
              <a:t>will not be </a:t>
            </a:r>
            <a:r>
              <a:rPr spc="10" dirty="0">
                <a:latin typeface="Arial"/>
                <a:cs typeface="Arial"/>
              </a:rPr>
              <a:t>biddable </a:t>
            </a:r>
            <a:r>
              <a:rPr dirty="0">
                <a:latin typeface="Arial"/>
                <a:cs typeface="Arial"/>
              </a:rPr>
              <a:t>for the effective</a:t>
            </a:r>
            <a:r>
              <a:rPr spc="-2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market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10972800" cy="533400"/>
          </a:xfrm>
        </p:spPr>
        <p:txBody>
          <a:bodyPr/>
          <a:lstStyle/>
          <a:p>
            <a:r>
              <a:rPr lang="en-US" sz="2400" dirty="0" smtClean="0"/>
              <a:t>RECAP: CRR </a:t>
            </a:r>
            <a:r>
              <a:rPr lang="en-US" sz="2400" spc="-5" dirty="0" smtClean="0"/>
              <a:t>Upgrade </a:t>
            </a:r>
            <a:r>
              <a:rPr lang="en-US" sz="2400" dirty="0"/>
              <a:t>Project– </a:t>
            </a:r>
            <a:r>
              <a:rPr lang="en-US" sz="2400" spc="-5" dirty="0"/>
              <a:t>Overview </a:t>
            </a:r>
            <a:r>
              <a:rPr lang="en-US" sz="2400" dirty="0"/>
              <a:t>of</a:t>
            </a:r>
            <a:r>
              <a:rPr lang="en-US" sz="2400" spc="-10" dirty="0"/>
              <a:t> </a:t>
            </a:r>
            <a:r>
              <a:rPr lang="en-US" sz="2400" dirty="0" smtClean="0"/>
              <a:t>changes cont.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6384925"/>
            <a:ext cx="762000" cy="168275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5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05511"/>
            <a:ext cx="772223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CAISO </a:t>
            </a:r>
            <a:r>
              <a:rPr spc="-10" dirty="0"/>
              <a:t>B2B Improvements </a:t>
            </a:r>
            <a:r>
              <a:rPr spc="-5" dirty="0"/>
              <a:t>– Goals </a:t>
            </a:r>
            <a:r>
              <a:rPr spc="-10" dirty="0"/>
              <a:t>&amp; </a:t>
            </a:r>
            <a:r>
              <a:rPr spc="-5" dirty="0"/>
              <a:t>Current</a:t>
            </a:r>
            <a:r>
              <a:rPr spc="245" dirty="0"/>
              <a:t> </a:t>
            </a:r>
            <a:r>
              <a:rPr spc="-5" dirty="0" smtClean="0"/>
              <a:t>Status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172032"/>
            <a:ext cx="8627110" cy="3927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0990" marR="0" lvl="0" indent="-288925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0990" algn="l"/>
                <a:tab pos="301625" algn="l"/>
              </a:tabLst>
              <a:defRPr/>
            </a:pPr>
            <a:r>
              <a:rPr kumimoji="0" sz="15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 the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developer experience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CAISO </a:t>
            </a:r>
            <a:r>
              <a:rPr kumimoji="0" sz="15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</a:t>
            </a:r>
            <a:r>
              <a:rPr kumimoji="0" sz="1550" b="0" i="0" u="none" strike="noStrike" kern="1200" cap="none" spc="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API’s</a:t>
            </a: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API’s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REST/JSON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OpenAPI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3.0</a:t>
            </a:r>
            <a:r>
              <a:rPr kumimoji="0" sz="15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specification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examples, 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mock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tooling to generate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client/server</a:t>
            </a:r>
            <a:r>
              <a:rPr kumimoji="0" sz="155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stubs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SDK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tests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API’s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Postman</a:t>
            </a:r>
            <a:r>
              <a:rPr kumimoji="0" sz="1550" b="0" i="0" u="none" strike="noStrike" kern="1200" cap="none" spc="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collections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Collaboration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Git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forums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550" b="0" i="0" u="none" strike="noStrike" kern="1200" cap="none" spc="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developer.caiso.com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Simplify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authentication using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mutual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TLS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X.509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certificates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0990" marR="0" lvl="0" indent="-288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00990" algn="l"/>
                <a:tab pos="301625" algn="l"/>
              </a:tabLst>
              <a:defRPr/>
            </a:pPr>
            <a:r>
              <a:rPr kumimoji="0" sz="155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POC</a:t>
            </a:r>
            <a:r>
              <a:rPr kumimoji="0" sz="155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updates</a:t>
            </a:r>
            <a:r>
              <a:rPr kumimoji="0" sz="155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55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notes</a:t>
            </a:r>
            <a:r>
              <a:rPr kumimoji="0" sz="155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55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recording</a:t>
            </a:r>
            <a:r>
              <a:rPr kumimoji="0" sz="155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55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meetings</a:t>
            </a:r>
            <a:r>
              <a:rPr kumimoji="0" sz="15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155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posted</a:t>
            </a:r>
            <a:r>
              <a:rPr kumimoji="0" sz="155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55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developer</a:t>
            </a:r>
            <a:r>
              <a:rPr kumimoji="0" sz="155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forum</a:t>
            </a:r>
            <a:r>
              <a:rPr kumimoji="0" sz="155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sng" strike="noStrike" kern="1200" cap="none" spc="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https://developer.caiso.com/forum/topics.aspx?ForumID=4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1" indent="-288925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758190" algn="l"/>
                <a:tab pos="758825" algn="l"/>
              </a:tabLst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Documents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uploaded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Developer</a:t>
            </a:r>
            <a:r>
              <a:rPr kumimoji="0" sz="1550" b="0" i="0" u="none" strike="noStrike" kern="1200" cap="none" spc="3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Forum: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819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0" i="0" u="sng" strike="noStrike" kern="1200" cap="none" spc="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Arial"/>
                <a:ea typeface="+mn-ea"/>
                <a:cs typeface="Arial"/>
                <a:hlinkClick r:id="rId3"/>
              </a:rPr>
              <a:t>https://developer.caiso.com/forum/messages.aspx?TopicID=6119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15390" marR="0" lvl="2" indent="-288925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15390" algn="l"/>
                <a:tab pos="1216025" algn="l"/>
              </a:tabLst>
              <a:defRPr/>
            </a:pP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PowerPoint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 and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webinar</a:t>
            </a:r>
            <a:r>
              <a:rPr kumimoji="0" sz="155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recording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15390" marR="0" lvl="2" indent="-28892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15390" algn="l"/>
                <a:tab pos="1216025" algn="l"/>
              </a:tabLst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Draft version </a:t>
            </a:r>
            <a:r>
              <a:rPr kumimoji="0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CRR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Auction </a:t>
            </a: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OpenAPI</a:t>
            </a:r>
            <a:r>
              <a:rPr kumimoji="0" sz="1550" b="0" i="0" u="none" strike="noStrike" kern="1200" cap="none" spc="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Specifications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15390" marR="0" lvl="2" indent="-288925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215390" algn="l"/>
                <a:tab pos="1216025" algn="l"/>
              </a:tabLst>
              <a:defRPr/>
            </a:pPr>
            <a:r>
              <a:rPr kumimoji="0" sz="15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Draft version </a:t>
            </a:r>
            <a:r>
              <a:rPr kumimoji="0" sz="15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5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CRR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validate </a:t>
            </a:r>
            <a:r>
              <a:rPr kumimoji="0" sz="15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message</a:t>
            </a:r>
            <a:r>
              <a:rPr kumimoji="0" sz="155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bundle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5719"/>
            <a:ext cx="83940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CAISO B2B </a:t>
            </a:r>
            <a:r>
              <a:rPr spc="-10" dirty="0"/>
              <a:t>Improvements </a:t>
            </a:r>
            <a:r>
              <a:rPr spc="-5" dirty="0"/>
              <a:t>– </a:t>
            </a:r>
            <a:r>
              <a:rPr lang="en-US" spc="-5" dirty="0" smtClean="0"/>
              <a:t>SOAP vs REST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6123" t="6923" r="9524" b="15668"/>
          <a:stretch/>
        </p:blipFill>
        <p:spPr>
          <a:xfrm>
            <a:off x="914400" y="1587606"/>
            <a:ext cx="4724400" cy="3352800"/>
          </a:xfrm>
          <a:prstGeom prst="rect">
            <a:avLst/>
          </a:prstGeom>
        </p:spPr>
      </p:pic>
      <p:sp>
        <p:nvSpPr>
          <p:cNvPr id="39" name="Content Placeholder 10"/>
          <p:cNvSpPr txBox="1">
            <a:spLocks/>
          </p:cNvSpPr>
          <p:nvPr/>
        </p:nvSpPr>
        <p:spPr>
          <a:xfrm>
            <a:off x="6096000" y="1147975"/>
            <a:ext cx="5149197" cy="39623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SOAP (Simple Object Access Protocol) provides the following advantages when compared to REST: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Language, platform, and transport independent (REST requires use of HTTP)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 well in distributed enterprise environments (REST assumes direct point-to-point communication)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Standardized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significant pre-build extensibility in the form of the WS* standards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Built-in error handling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Automation when used with certain language products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REST (Representational State Transfer) is easier to use for the most part and is more flexible. It has the following advantages when compared to SOAP: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Uses easy to understand standards like swagger and OpenAPI Specification 3.0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Smaller learning curve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Efficient (SOAP uses XML for all messages, REST mostly uses smaller message formats like JSON)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 (no extensive processing required)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Closer to other Web technologies in design philosophy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one REST API tutorial put it: SOAP is like an envelope while REST is just a postcard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77000" y="6039826"/>
            <a:ext cx="3545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https://www.soapui.org/learn/api/soap-vs-rest-api/</a:t>
            </a:r>
          </a:p>
        </p:txBody>
      </p:sp>
    </p:spTree>
    <p:extLst>
      <p:ext uri="{BB962C8B-B14F-4D97-AF65-F5344CB8AC3E}">
        <p14:creationId xmlns:p14="http://schemas.microsoft.com/office/powerpoint/2010/main" val="3503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5719"/>
            <a:ext cx="83940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CAISO B2B </a:t>
            </a:r>
            <a:r>
              <a:rPr spc="-10" dirty="0"/>
              <a:t>Improvements </a:t>
            </a:r>
            <a:r>
              <a:rPr spc="-5" dirty="0" smtClean="0"/>
              <a:t>–</a:t>
            </a:r>
            <a:r>
              <a:rPr lang="en-US" spc="-5" dirty="0" smtClean="0"/>
              <a:t> </a:t>
            </a:r>
            <a:r>
              <a:rPr spc="-5" dirty="0" smtClean="0"/>
              <a:t>CRR</a:t>
            </a:r>
            <a:r>
              <a:rPr lang="en-US" spc="-5" dirty="0" smtClean="0"/>
              <a:t> Developer Forum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92365"/>
            <a:ext cx="7848599" cy="45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0" y="1003013"/>
            <a:ext cx="600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https://developer.caiso.com/pages/application.aspx?app=CRR</a:t>
            </a:r>
          </a:p>
        </p:txBody>
      </p:sp>
    </p:spTree>
    <p:extLst>
      <p:ext uri="{BB962C8B-B14F-4D97-AF65-F5344CB8AC3E}">
        <p14:creationId xmlns:p14="http://schemas.microsoft.com/office/powerpoint/2010/main" val="6837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5719"/>
            <a:ext cx="83940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CAISO </a:t>
            </a:r>
            <a:r>
              <a:rPr spc="-5" dirty="0" smtClean="0"/>
              <a:t>CRR</a:t>
            </a:r>
            <a:r>
              <a:rPr lang="en-US" spc="-5" dirty="0" smtClean="0"/>
              <a:t> API Mock Services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990600"/>
            <a:ext cx="572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https://mapstage-apimock.caiso.com/mocks?appname=crr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8085714" cy="44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6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5719"/>
            <a:ext cx="83940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CAISO B2B </a:t>
            </a:r>
            <a:r>
              <a:rPr spc="-10" dirty="0"/>
              <a:t>Improvements </a:t>
            </a:r>
            <a:r>
              <a:rPr spc="-5" dirty="0"/>
              <a:t>– </a:t>
            </a:r>
            <a:r>
              <a:rPr lang="en-US" spc="-5" dirty="0" smtClean="0"/>
              <a:t>Example: CRR Auction API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5357"/>
            <a:ext cx="6019800" cy="4733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18" y="1867988"/>
            <a:ext cx="6912019" cy="42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5719"/>
            <a:ext cx="83940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CAISO B2B </a:t>
            </a:r>
            <a:r>
              <a:rPr spc="-10" dirty="0"/>
              <a:t>Improvements </a:t>
            </a:r>
            <a:r>
              <a:rPr spc="-5" dirty="0"/>
              <a:t>– </a:t>
            </a:r>
            <a:r>
              <a:rPr lang="en-US" spc="-5" dirty="0" smtClean="0"/>
              <a:t>Free Swagger Editor Tool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06137"/>
            <a:ext cx="7936992" cy="480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219200"/>
            <a:ext cx="257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https://editor.swagger.io/</a:t>
            </a:r>
          </a:p>
        </p:txBody>
      </p:sp>
    </p:spTree>
    <p:extLst>
      <p:ext uri="{BB962C8B-B14F-4D97-AF65-F5344CB8AC3E}">
        <p14:creationId xmlns:p14="http://schemas.microsoft.com/office/powerpoint/2010/main" val="42694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5719"/>
            <a:ext cx="839406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CAISO B2B </a:t>
            </a:r>
            <a:r>
              <a:rPr spc="-10" dirty="0"/>
              <a:t>Improvements </a:t>
            </a:r>
            <a:r>
              <a:rPr spc="-5" dirty="0"/>
              <a:t>– New </a:t>
            </a:r>
            <a:r>
              <a:rPr spc="25" dirty="0"/>
              <a:t>Web </a:t>
            </a:r>
            <a:r>
              <a:rPr dirty="0"/>
              <a:t>Services </a:t>
            </a:r>
            <a:r>
              <a:rPr spc="5" dirty="0"/>
              <a:t>for</a:t>
            </a:r>
            <a:r>
              <a:rPr spc="-15" dirty="0"/>
              <a:t> </a:t>
            </a:r>
            <a:r>
              <a:rPr spc="-5" dirty="0"/>
              <a:t>CRR</a:t>
            </a:r>
          </a:p>
        </p:txBody>
      </p:sp>
      <p:sp>
        <p:nvSpPr>
          <p:cNvPr id="3" name="object 3"/>
          <p:cNvSpPr/>
          <p:nvPr/>
        </p:nvSpPr>
        <p:spPr>
          <a:xfrm>
            <a:off x="2162549" y="1658851"/>
            <a:ext cx="6874015" cy="3979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2241550" y="1698232"/>
          <a:ext cx="6781165" cy="3886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622">
                <a:tc>
                  <a:txBody>
                    <a:bodyPr/>
                    <a:lstStyle/>
                    <a:p>
                      <a:pPr marL="3810" algn="ctr">
                        <a:lnSpc>
                          <a:spcPts val="1850"/>
                        </a:lnSpc>
                        <a:spcBef>
                          <a:spcPts val="235"/>
                        </a:spcBef>
                      </a:pPr>
                      <a:r>
                        <a:rPr sz="1550" b="1" spc="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235"/>
                        </a:spcBef>
                      </a:pPr>
                      <a:r>
                        <a:rPr sz="1550" b="1" spc="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Operation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marL="69215">
                        <a:lnSpc>
                          <a:spcPts val="1675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Allocation Nomination</a:t>
                      </a:r>
                      <a:r>
                        <a:rPr sz="1400" spc="-10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Portfolio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  <a:spcBef>
                          <a:spcPts val="409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POST/GET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414"/>
                        </a:spcBef>
                      </a:pP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Auction Bid</a:t>
                      </a:r>
                      <a:r>
                        <a:rPr sz="1400" spc="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Portfolio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0"/>
                        </a:lnSpc>
                        <a:spcBef>
                          <a:spcPts val="414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POST/GET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409"/>
                        </a:spcBef>
                      </a:pP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Historical and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Forecasted</a:t>
                      </a:r>
                      <a:r>
                        <a:rPr sz="1400" spc="-5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Load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0"/>
                        </a:lnSpc>
                        <a:spcBef>
                          <a:spcPts val="409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POST/GET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415"/>
                        </a:spcBef>
                      </a:pP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Existing CRRs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(CRR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00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marL="69215">
                        <a:lnSpc>
                          <a:spcPts val="1670"/>
                        </a:lnSpc>
                        <a:spcBef>
                          <a:spcPts val="415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 (CRR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00" spc="-9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64"/>
                        </a:lnSpc>
                        <a:spcBef>
                          <a:spcPts val="415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 </a:t>
                      </a:r>
                      <a:r>
                        <a:rPr sz="1400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(CRR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00" spc="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4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64"/>
                        </a:lnSpc>
                        <a:spcBef>
                          <a:spcPts val="420"/>
                        </a:spcBef>
                      </a:pP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Private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Allocation </a:t>
                      </a:r>
                      <a:r>
                        <a:rPr sz="1400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(CRR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00" spc="-8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4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marL="69215">
                        <a:lnSpc>
                          <a:spcPts val="1664"/>
                        </a:lnSpc>
                        <a:spcBef>
                          <a:spcPts val="420"/>
                        </a:spcBef>
                      </a:pP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Private Auction </a:t>
                      </a:r>
                      <a:r>
                        <a:rPr sz="1400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(CRR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4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621">
                <a:tc>
                  <a:txBody>
                    <a:bodyPr/>
                    <a:lstStyle/>
                    <a:p>
                      <a:pPr marL="69215">
                        <a:lnSpc>
                          <a:spcPts val="1664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Load </a:t>
                      </a: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Migration</a:t>
                      </a:r>
                      <a:r>
                        <a:rPr sz="1400" spc="-7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4"/>
                        </a:lnSpc>
                        <a:spcBef>
                          <a:spcPts val="420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POST/GET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 </a:t>
                      </a: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Status (Market</a:t>
                      </a:r>
                      <a:r>
                        <a:rPr sz="1400" spc="-6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Info)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621">
                <a:tc>
                  <a:txBody>
                    <a:bodyPr/>
                    <a:lstStyle/>
                    <a:p>
                      <a:pPr marL="69215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CRR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Messages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marL="69215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Secondary</a:t>
                      </a:r>
                      <a:r>
                        <a:rPr sz="1400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Market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POST/GET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 marL="69215">
                        <a:lnSpc>
                          <a:spcPts val="1655"/>
                        </a:lnSpc>
                        <a:spcBef>
                          <a:spcPts val="430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TOR </a:t>
                      </a:r>
                      <a:r>
                        <a:rPr sz="1400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Conversion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55"/>
                        </a:lnSpc>
                        <a:spcBef>
                          <a:spcPts val="430"/>
                        </a:spcBef>
                      </a:pPr>
                      <a:r>
                        <a:rPr sz="1400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POST/GET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2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405511"/>
            <a:ext cx="785495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CAISO </a:t>
            </a:r>
            <a:r>
              <a:rPr spc="-10" dirty="0"/>
              <a:t>B2B Improvements </a:t>
            </a:r>
            <a:r>
              <a:rPr spc="-5" dirty="0"/>
              <a:t>– File </a:t>
            </a:r>
            <a:r>
              <a:rPr spc="-10" dirty="0"/>
              <a:t>Naming</a:t>
            </a:r>
            <a:r>
              <a:rPr spc="254" dirty="0"/>
              <a:t> </a:t>
            </a:r>
            <a:r>
              <a:rPr dirty="0"/>
              <a:t>Convention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199210"/>
            <a:ext cx="9532620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A2A/B2B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OpenAPI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Naming Conventions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1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versioning: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4870" algn="l"/>
              </a:tabLst>
              <a:defRPr/>
            </a:pP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	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caiso_crr_market_info_v1.0.0_openapi.yaml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Numbering Format: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MAJOR.MINOR.MINI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incremented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any new</a:t>
            </a:r>
            <a:r>
              <a:rPr kumimoji="0" sz="1800" b="0" i="0" u="none" strike="noStrike" kern="1200" cap="none" spc="-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any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to any of the existing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be incremented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any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</a:t>
            </a:r>
            <a:r>
              <a:rPr kumimoji="0" sz="1800" b="0" i="0" u="none" strike="noStrike" kern="1200" cap="none" spc="-2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</a:t>
            </a: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any of the existing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	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be incremented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</a:t>
            </a:r>
            <a:r>
              <a:rPr kumimoji="0" sz="1800" b="0" i="0" u="none" strike="noStrike" kern="1200" cap="none" spc="-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documentation</a:t>
            </a:r>
          </a:p>
          <a:p>
            <a:pPr marL="927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changes/corrections,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changes.</a:t>
            </a:r>
          </a:p>
        </p:txBody>
      </p:sp>
    </p:spTree>
    <p:extLst>
      <p:ext uri="{BB962C8B-B14F-4D97-AF65-F5344CB8AC3E}">
        <p14:creationId xmlns:p14="http://schemas.microsoft.com/office/powerpoint/2010/main" val="7353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404" y="381000"/>
            <a:ext cx="115951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ISO</a:t>
            </a:r>
            <a:r>
              <a:rPr sz="1000" spc="-114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8971" y="6385596"/>
            <a:ext cx="45148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4</a:t>
            </a:fld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57554"/>
              </p:ext>
            </p:extLst>
          </p:nvPr>
        </p:nvGraphicFramePr>
        <p:xfrm>
          <a:off x="984250" y="1212850"/>
          <a:ext cx="9315310" cy="3515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lang="en-US" sz="1800" b="1" spc="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(PST)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0" dirty="0" smtClean="0">
                          <a:latin typeface="Arial"/>
                          <a:cs typeface="Arial"/>
                        </a:rPr>
                        <a:t>:00 </a:t>
                      </a:r>
                      <a:r>
                        <a:rPr sz="1800" b="0" spc="1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0" spc="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0" dirty="0" smtClean="0">
                          <a:latin typeface="Arial"/>
                          <a:cs typeface="Arial"/>
                        </a:rPr>
                        <a:t>:05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36194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spc="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Welcome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10:05 – 10:00 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47625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CRR User Support for Cutover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33075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10:00 – 10:15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47625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2000" spc="2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CRR </a:t>
                      </a:r>
                      <a:r>
                        <a:rPr lang="en-US" sz="200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Upgrade </a:t>
                      </a:r>
                      <a:r>
                        <a:rPr lang="en-US" sz="2000" spc="1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Project </a:t>
                      </a:r>
                      <a:r>
                        <a:rPr lang="en-US" sz="2000" spc="15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timeline Update 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640780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10:15 – 10:25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47625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Cutover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plans </a:t>
                      </a:r>
                      <a:endParaRPr lang="en-US" sz="2000" spc="5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99831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10:25 – 10:35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</a:txBody>
                  <a:tcPr marL="0" marR="0" marT="47625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Mapping FNM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File From Old System to New System </a:t>
                      </a:r>
                      <a:endParaRPr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78">
                <a:tc>
                  <a:txBody>
                    <a:bodyPr/>
                    <a:lstStyle/>
                    <a:p>
                      <a:pPr marL="9144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/>
                          <a:cs typeface="Arial"/>
                        </a:rPr>
                        <a:t>10:35 – 10:45</a:t>
                      </a:r>
                    </a:p>
                  </a:txBody>
                  <a:tcPr marL="0" marR="0" marT="47625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Questions and Next steps</a:t>
                      </a:r>
                    </a:p>
                  </a:txBody>
                  <a:tcPr marL="0" marR="0" marT="43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 cap="flat" cmpd="sng" algn="ctr">
                      <a:solidFill>
                        <a:srgbClr val="4F81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267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05511"/>
            <a:ext cx="394716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CAISO </a:t>
            </a:r>
            <a:r>
              <a:rPr spc="-10" dirty="0"/>
              <a:t>B2B</a:t>
            </a:r>
            <a:r>
              <a:rPr spc="20" dirty="0"/>
              <a:t> </a:t>
            </a:r>
            <a:r>
              <a:rPr spc="-10" dirty="0"/>
              <a:t>Improvements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1802" y="6385596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316" y="1199210"/>
            <a:ext cx="80892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16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	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of the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reset the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the</a:t>
            </a:r>
            <a:r>
              <a:rPr kumimoji="0" sz="1800" b="0" i="0" u="none" strike="noStrike" kern="1200" cap="none" spc="-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tracked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YAML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part of the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Release</a:t>
            </a:r>
            <a:r>
              <a:rPr kumimoji="0" sz="18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3316" y="2297684"/>
            <a:ext cx="97091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v1.0.0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v1.0.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v1.0.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v1.0.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v1.1.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v1.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.0.0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v2.0.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5822" y="2571699"/>
            <a:ext cx="6016625" cy="304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File is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published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market</a:t>
            </a:r>
            <a:r>
              <a:rPr kumimoji="0" sz="18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participants</a:t>
            </a:r>
          </a:p>
          <a:p>
            <a:pPr marL="12700" marR="5080" lvl="0" indent="889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documentations, no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functional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  Edits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documentations,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functional changes  Edits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documentations,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functional changes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59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documentations,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functional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</a:t>
            </a:r>
          </a:p>
          <a:p>
            <a:pPr marL="12700" marR="240220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a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590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documentations, no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functional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new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8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2133600"/>
            <a:ext cx="3301377" cy="3292137"/>
            <a:chOff x="0" y="0"/>
            <a:chExt cx="1379812" cy="1375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9812" cy="1375950"/>
            </a:xfrm>
            <a:custGeom>
              <a:avLst/>
              <a:gdLst/>
              <a:ahLst/>
              <a:cxnLst/>
              <a:rect l="l" t="t" r="r" b="b"/>
              <a:pathLst>
                <a:path w="1379812" h="1375950">
                  <a:moveTo>
                    <a:pt x="79732" y="0"/>
                  </a:moveTo>
                  <a:lnTo>
                    <a:pt x="1300080" y="0"/>
                  </a:lnTo>
                  <a:cubicBezTo>
                    <a:pt x="1344115" y="0"/>
                    <a:pt x="1379812" y="35697"/>
                    <a:pt x="1379812" y="79732"/>
                  </a:cubicBezTo>
                  <a:lnTo>
                    <a:pt x="1379812" y="1296218"/>
                  </a:lnTo>
                  <a:cubicBezTo>
                    <a:pt x="1379812" y="1317364"/>
                    <a:pt x="1371412" y="1337644"/>
                    <a:pt x="1356459" y="1352597"/>
                  </a:cubicBezTo>
                  <a:cubicBezTo>
                    <a:pt x="1341506" y="1367550"/>
                    <a:pt x="1321226" y="1375950"/>
                    <a:pt x="1300080" y="1375950"/>
                  </a:cubicBezTo>
                  <a:lnTo>
                    <a:pt x="79732" y="1375950"/>
                  </a:lnTo>
                  <a:cubicBezTo>
                    <a:pt x="58586" y="1375950"/>
                    <a:pt x="38306" y="1367550"/>
                    <a:pt x="23353" y="1352597"/>
                  </a:cubicBezTo>
                  <a:cubicBezTo>
                    <a:pt x="8400" y="1337644"/>
                    <a:pt x="0" y="1317364"/>
                    <a:pt x="0" y="1296218"/>
                  </a:cubicBezTo>
                  <a:lnTo>
                    <a:pt x="0" y="79732"/>
                  </a:lnTo>
                  <a:cubicBezTo>
                    <a:pt x="0" y="58586"/>
                    <a:pt x="8400" y="38306"/>
                    <a:pt x="23353" y="23353"/>
                  </a:cubicBezTo>
                  <a:cubicBezTo>
                    <a:pt x="38306" y="8400"/>
                    <a:pt x="58586" y="0"/>
                    <a:pt x="79732" y="0"/>
                  </a:cubicBezTo>
                  <a:close/>
                </a:path>
              </a:pathLst>
            </a:custGeom>
            <a:solidFill>
              <a:srgbClr val="F6F5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379812" cy="1480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34958" y="2133600"/>
            <a:ext cx="3301377" cy="3292137"/>
            <a:chOff x="0" y="0"/>
            <a:chExt cx="1379812" cy="1375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9812" cy="1375950"/>
            </a:xfrm>
            <a:custGeom>
              <a:avLst/>
              <a:gdLst/>
              <a:ahLst/>
              <a:cxnLst/>
              <a:rect l="l" t="t" r="r" b="b"/>
              <a:pathLst>
                <a:path w="1379812" h="1375950">
                  <a:moveTo>
                    <a:pt x="79732" y="0"/>
                  </a:moveTo>
                  <a:lnTo>
                    <a:pt x="1300080" y="0"/>
                  </a:lnTo>
                  <a:cubicBezTo>
                    <a:pt x="1344115" y="0"/>
                    <a:pt x="1379812" y="35697"/>
                    <a:pt x="1379812" y="79732"/>
                  </a:cubicBezTo>
                  <a:lnTo>
                    <a:pt x="1379812" y="1296218"/>
                  </a:lnTo>
                  <a:cubicBezTo>
                    <a:pt x="1379812" y="1317364"/>
                    <a:pt x="1371412" y="1337644"/>
                    <a:pt x="1356459" y="1352597"/>
                  </a:cubicBezTo>
                  <a:cubicBezTo>
                    <a:pt x="1341506" y="1367550"/>
                    <a:pt x="1321226" y="1375950"/>
                    <a:pt x="1300080" y="1375950"/>
                  </a:cubicBezTo>
                  <a:lnTo>
                    <a:pt x="79732" y="1375950"/>
                  </a:lnTo>
                  <a:cubicBezTo>
                    <a:pt x="58586" y="1375950"/>
                    <a:pt x="38306" y="1367550"/>
                    <a:pt x="23353" y="1352597"/>
                  </a:cubicBezTo>
                  <a:cubicBezTo>
                    <a:pt x="8400" y="1337644"/>
                    <a:pt x="0" y="1317364"/>
                    <a:pt x="0" y="1296218"/>
                  </a:cubicBezTo>
                  <a:lnTo>
                    <a:pt x="0" y="79732"/>
                  </a:lnTo>
                  <a:cubicBezTo>
                    <a:pt x="0" y="58586"/>
                    <a:pt x="8400" y="38306"/>
                    <a:pt x="23353" y="23353"/>
                  </a:cubicBezTo>
                  <a:cubicBezTo>
                    <a:pt x="38306" y="8400"/>
                    <a:pt x="58586" y="0"/>
                    <a:pt x="79732" y="0"/>
                  </a:cubicBezTo>
                  <a:close/>
                </a:path>
              </a:pathLst>
            </a:custGeom>
            <a:solidFill>
              <a:srgbClr val="F6F5F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379812" cy="1480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31716" y="2133600"/>
            <a:ext cx="3301377" cy="3292137"/>
            <a:chOff x="0" y="0"/>
            <a:chExt cx="1379812" cy="1375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9812" cy="1375950"/>
            </a:xfrm>
            <a:custGeom>
              <a:avLst/>
              <a:gdLst/>
              <a:ahLst/>
              <a:cxnLst/>
              <a:rect l="l" t="t" r="r" b="b"/>
              <a:pathLst>
                <a:path w="1379812" h="1375950">
                  <a:moveTo>
                    <a:pt x="79732" y="0"/>
                  </a:moveTo>
                  <a:lnTo>
                    <a:pt x="1300080" y="0"/>
                  </a:lnTo>
                  <a:cubicBezTo>
                    <a:pt x="1344115" y="0"/>
                    <a:pt x="1379812" y="35697"/>
                    <a:pt x="1379812" y="79732"/>
                  </a:cubicBezTo>
                  <a:lnTo>
                    <a:pt x="1379812" y="1296218"/>
                  </a:lnTo>
                  <a:cubicBezTo>
                    <a:pt x="1379812" y="1317364"/>
                    <a:pt x="1371412" y="1337644"/>
                    <a:pt x="1356459" y="1352597"/>
                  </a:cubicBezTo>
                  <a:cubicBezTo>
                    <a:pt x="1341506" y="1367550"/>
                    <a:pt x="1321226" y="1375950"/>
                    <a:pt x="1300080" y="1375950"/>
                  </a:cubicBezTo>
                  <a:lnTo>
                    <a:pt x="79732" y="1375950"/>
                  </a:lnTo>
                  <a:cubicBezTo>
                    <a:pt x="58586" y="1375950"/>
                    <a:pt x="38306" y="1367550"/>
                    <a:pt x="23353" y="1352597"/>
                  </a:cubicBezTo>
                  <a:cubicBezTo>
                    <a:pt x="8400" y="1337644"/>
                    <a:pt x="0" y="1317364"/>
                    <a:pt x="0" y="1296218"/>
                  </a:cubicBezTo>
                  <a:lnTo>
                    <a:pt x="0" y="79732"/>
                  </a:lnTo>
                  <a:cubicBezTo>
                    <a:pt x="0" y="58586"/>
                    <a:pt x="8400" y="38306"/>
                    <a:pt x="23353" y="23353"/>
                  </a:cubicBezTo>
                  <a:cubicBezTo>
                    <a:pt x="38306" y="8400"/>
                    <a:pt x="58586" y="0"/>
                    <a:pt x="79732" y="0"/>
                  </a:cubicBezTo>
                  <a:close/>
                </a:path>
              </a:pathLst>
            </a:custGeom>
            <a:solidFill>
              <a:srgbClr val="F6F5F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1379812" cy="14807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27840" y="2202476"/>
            <a:ext cx="922097" cy="925567"/>
          </a:xfrm>
          <a:custGeom>
            <a:avLst/>
            <a:gdLst/>
            <a:ahLst/>
            <a:cxnLst/>
            <a:rect l="l" t="t" r="r" b="b"/>
            <a:pathLst>
              <a:path w="1383145" h="1388351">
                <a:moveTo>
                  <a:pt x="0" y="0"/>
                </a:moveTo>
                <a:lnTo>
                  <a:pt x="1383146" y="0"/>
                </a:lnTo>
                <a:lnTo>
                  <a:pt x="1383146" y="1388352"/>
                </a:lnTo>
                <a:lnTo>
                  <a:pt x="0" y="1388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677832" y="2216726"/>
            <a:ext cx="815629" cy="911317"/>
          </a:xfrm>
          <a:custGeom>
            <a:avLst/>
            <a:gdLst/>
            <a:ahLst/>
            <a:cxnLst/>
            <a:rect l="l" t="t" r="r" b="b"/>
            <a:pathLst>
              <a:path w="1223443" h="1366975">
                <a:moveTo>
                  <a:pt x="0" y="0"/>
                </a:moveTo>
                <a:lnTo>
                  <a:pt x="1223444" y="0"/>
                </a:lnTo>
                <a:lnTo>
                  <a:pt x="1223444" y="1366976"/>
                </a:lnTo>
                <a:lnTo>
                  <a:pt x="0" y="1366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208561" y="2234849"/>
            <a:ext cx="947687" cy="893195"/>
          </a:xfrm>
          <a:custGeom>
            <a:avLst/>
            <a:gdLst/>
            <a:ahLst/>
            <a:cxnLst/>
            <a:rect l="l" t="t" r="r" b="b"/>
            <a:pathLst>
              <a:path w="1421531" h="1339793">
                <a:moveTo>
                  <a:pt x="0" y="0"/>
                </a:moveTo>
                <a:lnTo>
                  <a:pt x="1421532" y="0"/>
                </a:lnTo>
                <a:lnTo>
                  <a:pt x="1421532" y="1339793"/>
                </a:lnTo>
                <a:lnTo>
                  <a:pt x="0" y="1339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55606" y="3150407"/>
            <a:ext cx="266656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b="1" spc="-3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Access Issues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34958" y="3150407"/>
            <a:ext cx="334522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b="1" spc="-3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Content/Functionality Issues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5808" y="3533450"/>
            <a:ext cx="286616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66" spc="-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experiencing trouble or are unable to log into the new CRR system you should....</a:t>
            </a:r>
          </a:p>
          <a:p>
            <a:pPr algn="ctr">
              <a:lnSpc>
                <a:spcPts val="1773"/>
              </a:lnSpc>
            </a:pPr>
            <a:endParaRPr lang="en-US" sz="1266" spc="-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1773"/>
              </a:lnSpc>
            </a:pPr>
            <a:r>
              <a:rPr lang="en-US" sz="1266" spc="-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a CIDI inquiry ticket for the Production environment with the subject line</a:t>
            </a:r>
            <a:r>
              <a:rPr lang="en-US" sz="1266" b="1" spc="-2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"New CRR System Access."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9122" y="3150407"/>
            <a:ext cx="266656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b="1" spc="-3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Live Assistance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83615" y="3533450"/>
            <a:ext cx="279757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66" spc="-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May 22, 2025, and May 23, 2025, the ISO will have a bridge open from 1:00 PM to 3:00 PM for questions.</a:t>
            </a:r>
          </a:p>
          <a:p>
            <a:pPr algn="ctr">
              <a:lnSpc>
                <a:spcPts val="1773"/>
              </a:lnSpc>
            </a:pPr>
            <a:endParaRPr lang="en-US" sz="1266" spc="-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1773"/>
              </a:lnSpc>
            </a:pPr>
            <a:r>
              <a:rPr lang="en-US" sz="1266" spc="-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submit a CIDI inquiry ticket beforehand for reference during the call.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63996" y="3533450"/>
            <a:ext cx="28433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266" spc="-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experience issues within the new system related to its functionality, content, or have technical questions you should...</a:t>
            </a:r>
          </a:p>
          <a:p>
            <a:pPr algn="ctr">
              <a:lnSpc>
                <a:spcPts val="1773"/>
              </a:lnSpc>
            </a:pPr>
            <a:endParaRPr lang="en-US" sz="1266" spc="-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1773"/>
              </a:lnSpc>
            </a:pPr>
            <a:r>
              <a:rPr lang="en-US" sz="1266" spc="-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 a CIDI inquiry ticket for the Production environment with the subject line </a:t>
            </a:r>
            <a:r>
              <a:rPr lang="en-US" sz="1266" b="1" spc="-2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"New CRR System Issue."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CRR </a:t>
            </a:r>
            <a:r>
              <a:rPr lang="en-US" dirty="0" smtClean="0"/>
              <a:t>User Support </a:t>
            </a:r>
            <a:r>
              <a:rPr lang="en-US" dirty="0"/>
              <a:t>for Cutover 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11078971" y="6385596"/>
            <a:ext cx="45148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5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93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772" y="457200"/>
            <a:ext cx="10485628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spc="-5" dirty="0" smtClean="0"/>
              <a:t>CRR System Upgrade – Project Update &amp; Timeline</a:t>
            </a:r>
            <a:r>
              <a:rPr lang="en-US" sz="2400" spc="-5" dirty="0" smtClean="0">
                <a:solidFill>
                  <a:srgbClr val="FF0000"/>
                </a:solidFill>
              </a:rPr>
              <a:t/>
            </a:r>
            <a:br>
              <a:rPr lang="en-US" sz="2400" spc="-5" dirty="0" smtClean="0">
                <a:solidFill>
                  <a:srgbClr val="FF0000"/>
                </a:solidFill>
              </a:rPr>
            </a:br>
            <a:r>
              <a:rPr lang="en-US" sz="1400" i="1" spc="-5" dirty="0" smtClean="0"/>
              <a:t>Last Updated May 2025</a:t>
            </a:r>
            <a:endParaRPr sz="14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687" y="1211376"/>
            <a:ext cx="11367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Second </a:t>
            </a:r>
            <a:r>
              <a:rPr lang="en-US" sz="1600" dirty="0"/>
              <a:t>round of Stage </a:t>
            </a:r>
            <a:r>
              <a:rPr lang="en-US" sz="1600" dirty="0" smtClean="0"/>
              <a:t>Load &amp; Performance </a:t>
            </a:r>
            <a:r>
              <a:rPr lang="en-US" sz="1600" dirty="0"/>
              <a:t>testing </a:t>
            </a:r>
            <a:r>
              <a:rPr lang="en-US" sz="1600" dirty="0" smtClean="0"/>
              <a:t>complete and ready for Go-Live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Having passed testing on stage, deployed Source Apps and CRRMOI App and Database on production, and migrated data from current CRR system to the new CRR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Upcoming: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May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- Complete </a:t>
            </a: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round </a:t>
            </a:r>
            <a:r>
              <a:rPr lang="en-US" sz="1600" dirty="0" smtClean="0"/>
              <a:t>of testing for Credit UAT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Complete production deployment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May 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- MUI and API’s available in production environment.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May 23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– July CRR FNM Posts on new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See caiso.com </a:t>
            </a:r>
            <a:r>
              <a:rPr lang="en-US" sz="1600" dirty="0" smtClean="0">
                <a:hlinkClick r:id="rId3"/>
              </a:rPr>
              <a:t>posted calendar </a:t>
            </a:r>
            <a:r>
              <a:rPr lang="en-US" sz="1600" dirty="0" smtClean="0"/>
              <a:t>for details</a:t>
            </a:r>
          </a:p>
          <a:p>
            <a:endParaRPr lang="en-US" sz="1600" dirty="0"/>
          </a:p>
        </p:txBody>
      </p:sp>
      <p:sp>
        <p:nvSpPr>
          <p:cNvPr id="6" name="object 5"/>
          <p:cNvSpPr txBox="1"/>
          <p:nvPr/>
        </p:nvSpPr>
        <p:spPr>
          <a:xfrm>
            <a:off x="5781802" y="6248400"/>
            <a:ext cx="628650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ISO</a:t>
            </a:r>
            <a:r>
              <a:rPr sz="1000" spc="-114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686868"/>
                </a:solidFill>
                <a:latin typeface="Arial"/>
                <a:cs typeface="Arial"/>
              </a:rPr>
              <a:t>Public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1005819" y="6385596"/>
            <a:ext cx="527050" cy="16890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8" name="object 5"/>
          <p:cNvSpPr txBox="1"/>
          <p:nvPr/>
        </p:nvSpPr>
        <p:spPr>
          <a:xfrm>
            <a:off x="11078971" y="6231890"/>
            <a:ext cx="45148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6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7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44" y="405511"/>
            <a:ext cx="10821060" cy="400110"/>
          </a:xfrm>
        </p:spPr>
        <p:txBody>
          <a:bodyPr/>
          <a:lstStyle/>
          <a:p>
            <a:r>
              <a:rPr lang="en-US" dirty="0" smtClean="0"/>
              <a:t>Cutover Plan and other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75" y="1091260"/>
            <a:ext cx="10867999" cy="30777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Cutover Plan: </a:t>
            </a:r>
            <a:r>
              <a:rPr lang="en-US" sz="2000" dirty="0">
                <a:hlinkClick r:id="rId2"/>
              </a:rPr>
              <a:t>https://www.caiso.com/documents/2025-monthly-and-2026-annual-allocation-and-auction-calendar-revised.pdf</a:t>
            </a:r>
            <a:endParaRPr lang="en-US" sz="2000" dirty="0"/>
          </a:p>
          <a:p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4"/>
              </a:rPr>
              <a:t>Business </a:t>
            </a:r>
            <a:r>
              <a:rPr lang="en-US" sz="2000" dirty="0">
                <a:hlinkClick r:id="rId4"/>
              </a:rPr>
              <a:t>Requirements Specifications v1.7 - Congestion Revenue Rights System </a:t>
            </a:r>
            <a:r>
              <a:rPr lang="en-US" sz="2000" dirty="0" smtClean="0">
                <a:hlinkClick r:id="rId4"/>
              </a:rPr>
              <a:t>Upgrade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Wep</a:t>
            </a:r>
            <a:r>
              <a:rPr lang="en-US" sz="2000" dirty="0" smtClean="0"/>
              <a:t> Posting Changes</a:t>
            </a:r>
            <a:r>
              <a:rPr lang="en-US" sz="2000" dirty="0"/>
              <a:t>: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www.caiso.com/documents/congestion-revenue-rights-system-upgrade-changes-to-web-posting.pdf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dirty="0" smtClean="0"/>
              <a:t>Page</a:t>
            </a:r>
            <a:r>
              <a:rPr lang="en-US" spc="-80" dirty="0" smtClean="0"/>
              <a:t> </a:t>
            </a:r>
            <a:fld id="{81D60167-4931-47E6-BA6A-407CBD079E47}" type="slidenum">
              <a:rPr smtClean="0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V0 release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35459"/>
              </p:ext>
            </p:extLst>
          </p:nvPr>
        </p:nvGraphicFramePr>
        <p:xfrm>
          <a:off x="443814" y="1143000"/>
          <a:ext cx="11391545" cy="45309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01561">
                  <a:extLst>
                    <a:ext uri="{9D8B030D-6E8A-4147-A177-3AD203B41FA5}">
                      <a16:colId xmlns:a16="http://schemas.microsoft.com/office/drawing/2014/main" val="3745500873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3536903284"/>
                    </a:ext>
                  </a:extLst>
                </a:gridCol>
                <a:gridCol w="4589359">
                  <a:extLst>
                    <a:ext uri="{9D8B030D-6E8A-4147-A177-3AD203B41FA5}">
                      <a16:colId xmlns:a16="http://schemas.microsoft.com/office/drawing/2014/main" val="1043342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CRR system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Current</a:t>
                      </a:r>
                      <a:r>
                        <a:rPr lang="en-US" sz="1400" b="1" baseline="0" dirty="0" smtClean="0">
                          <a:effectLst/>
                        </a:rPr>
                        <a:t> CRR</a:t>
                      </a:r>
                      <a:r>
                        <a:rPr lang="en-US" sz="1400" b="1" dirty="0" smtClean="0">
                          <a:effectLst/>
                        </a:rPr>
                        <a:t> system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New CRR system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30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Network</a:t>
                      </a:r>
                      <a:r>
                        <a:rPr lang="en-US" sz="1400" baseline="0" dirty="0" smtClean="0">
                          <a:effectLst/>
                        </a:rPr>
                        <a:t> Model posting location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CRR_FNM Website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CRR MUI restricted/public download and CRR_FNM Website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40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Network model file</a:t>
                      </a:r>
                      <a:r>
                        <a:rPr lang="en-US" sz="1400" baseline="0" dirty="0" smtClean="0">
                          <a:effectLst/>
                        </a:rPr>
                        <a:t> name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MN_xxx_YYYY_T1_DBxxx_V0.zip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</a:t>
                      </a:r>
                      <a:r>
                        <a:rPr lang="en-US" sz="1400" dirty="0" smtClean="0">
                          <a:effectLst/>
                        </a:rPr>
                        <a:t>_YYYY_T1_DBxxx_V0.zip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MN_YYYY_Mxx_V0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AN_YYYY_V0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32219"/>
                  </a:ext>
                </a:extLst>
              </a:tr>
              <a:tr h="421908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MUI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restricted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APSSExxxxxxxxxxxxxxxx_SUMMER</a:t>
                      </a:r>
                      <a:r>
                        <a:rPr lang="en-US" sz="1400" dirty="0" smtClean="0">
                          <a:effectLst/>
                        </a:rPr>
                        <a:t>/</a:t>
                      </a:r>
                      <a:r>
                        <a:rPr lang="en-US" sz="1400" dirty="0" err="1" smtClean="0">
                          <a:effectLst/>
                        </a:rPr>
                        <a:t>WINTER_W_ITC.raw</a:t>
                      </a:r>
                      <a:r>
                        <a:rPr lang="en-US" sz="1400" dirty="0" smtClean="0">
                          <a:effectLst/>
                        </a:rPr>
                        <a:t>(V0)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Network Model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312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MPDATA_Contingency</a:t>
                      </a:r>
                      <a:r>
                        <a:rPr lang="en-US" sz="1400" dirty="0">
                          <a:effectLst/>
                        </a:rPr>
                        <a:t>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</a:t>
                      </a:r>
                      <a:r>
                        <a:rPr lang="en-US" sz="1400" dirty="0" smtClean="0">
                          <a:effectLst/>
                        </a:rPr>
                        <a:t>Contingencies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751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MPDATA_Contingency_GDF</a:t>
                      </a:r>
                      <a:r>
                        <a:rPr lang="en-US" sz="1400" dirty="0">
                          <a:effectLst/>
                        </a:rPr>
                        <a:t>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Generator Distribution </a:t>
                      </a:r>
                      <a:r>
                        <a:rPr lang="en-US" sz="1400" dirty="0" smtClean="0">
                          <a:effectLst/>
                        </a:rPr>
                        <a:t>Factor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874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MPDATA_Generation_PMAX_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Resources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329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MPDATA_Interface_Definitions_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</a:t>
                      </a:r>
                      <a:r>
                        <a:rPr lang="en-US" sz="1400" dirty="0" smtClean="0">
                          <a:effectLst/>
                        </a:rPr>
                        <a:t>Interfaces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177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MPDATA_Interface_Limits</a:t>
                      </a:r>
                      <a:r>
                        <a:rPr lang="en-US" sz="1400" dirty="0">
                          <a:effectLst/>
                        </a:rPr>
                        <a:t>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063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MPDATA_Monitored_Facilities_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Lines and </a:t>
                      </a:r>
                      <a:r>
                        <a:rPr lang="en-US" sz="1400" dirty="0" smtClean="0">
                          <a:effectLst/>
                        </a:rPr>
                        <a:t>Transformers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104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MPDATA_TH_to_GEN_Mapping_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Trading </a:t>
                      </a:r>
                      <a:r>
                        <a:rPr lang="en-US" sz="1400" dirty="0" smtClean="0">
                          <a:effectLst/>
                        </a:rPr>
                        <a:t>Hub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693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Downloads&gt; Restricted&gt; </a:t>
                      </a:r>
                      <a:r>
                        <a:rPr lang="en-US" sz="1400" dirty="0" smtClean="0">
                          <a:effectLst/>
                        </a:rPr>
                        <a:t>Outages</a:t>
                      </a:r>
                      <a:r>
                        <a:rPr lang="en-US" sz="1400" baseline="0" dirty="0" smtClean="0">
                          <a:effectLst/>
                        </a:rPr>
                        <a:t> (</a:t>
                      </a:r>
                      <a:r>
                        <a:rPr lang="en-US" sz="1400" b="1" baseline="0" dirty="0" smtClean="0">
                          <a:effectLst/>
                        </a:rPr>
                        <a:t>New</a:t>
                      </a:r>
                      <a:r>
                        <a:rPr lang="en-US" sz="1400" baseline="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8712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MUI public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MPDATA_Apnode_Mapping_MN_xxx_YYYY_T1_DBxxx_V0.xlsx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Public&gt; Market&gt; Sources and </a:t>
                      </a:r>
                      <a:r>
                        <a:rPr lang="en-US" sz="1400" dirty="0" smtClean="0">
                          <a:effectLst/>
                        </a:rPr>
                        <a:t>Sinks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215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MPDATA_TOR_ETC_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MUI&gt; Public&gt; General&gt; Existing CRRs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686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FNM Website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MPDATA_Supplemental_Branch_Data</a:t>
                      </a:r>
                      <a:r>
                        <a:rPr lang="en-US" sz="1400" dirty="0">
                          <a:effectLst/>
                        </a:rPr>
                        <a:t>_ MN_xxx_YYYY_T1_DBxxx _V0.xlsx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MPP&gt; CRR_FNM&gt; RDFID-PSLF </a:t>
                      </a:r>
                      <a:r>
                        <a:rPr lang="en-US" sz="1400" dirty="0" smtClean="0">
                          <a:effectLst/>
                        </a:rPr>
                        <a:t>mapping*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437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814" y="5805816"/>
            <a:ext cx="54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CRR team is sun setting this report, date TBD</a:t>
            </a:r>
            <a:endParaRPr lang="en-US" dirty="0"/>
          </a:p>
        </p:txBody>
      </p:sp>
      <p:sp>
        <p:nvSpPr>
          <p:cNvPr id="6" name="object 5"/>
          <p:cNvSpPr txBox="1"/>
          <p:nvPr/>
        </p:nvSpPr>
        <p:spPr>
          <a:xfrm>
            <a:off x="11078971" y="6385596"/>
            <a:ext cx="45148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8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9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V1 and V2 Release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60412"/>
              </p:ext>
            </p:extLst>
          </p:nvPr>
        </p:nvGraphicFramePr>
        <p:xfrm>
          <a:off x="400227" y="1568450"/>
          <a:ext cx="11391545" cy="415348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01561">
                  <a:extLst>
                    <a:ext uri="{9D8B030D-6E8A-4147-A177-3AD203B41FA5}">
                      <a16:colId xmlns:a16="http://schemas.microsoft.com/office/drawing/2014/main" val="1285965443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10900311"/>
                    </a:ext>
                  </a:extLst>
                </a:gridCol>
                <a:gridCol w="4589359">
                  <a:extLst>
                    <a:ext uri="{9D8B030D-6E8A-4147-A177-3AD203B41FA5}">
                      <a16:colId xmlns:a16="http://schemas.microsoft.com/office/drawing/2014/main" val="1895323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CRR system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Current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</a:rPr>
                        <a:t> CRR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 system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New CRR system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46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Network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Model posting location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CRR_FNM Website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CRR MUI restricted/public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23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Network model file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MN_xxx_YYYY_T1_DBxxx_V1.zip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MN_xxx_YYYY_T1_DBxxx_V2.zip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AN_YYYY_DBxxx_V1.zip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AN_YYYY_DBxxx_V2.zip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ALLOC_MN_YYYY_Mxx_ETC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,ALLOC_MN_YYYY_Mxx_T1, ALLOC_MN_YYYY_Mxx_T2 and </a:t>
                      </a:r>
                      <a:r>
                        <a:rPr lang="en-US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AUC_MN_YYYY_Mxx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Market: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sng" dirty="0" smtClean="0">
                          <a:effectLst/>
                        </a:rPr>
                        <a:t>AN_YYYY_V1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ALLOC_AN_YYYY_ETC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ALLOC_AN_YYYY_T1, ALLOC_AN_YYYY_LT, ALLOC_AN_YYYY_T2, ALLOC_AN_YYYY_T3 and  AUC_AN_YYYY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2313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MUI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restricted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MPDATA_Outage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 MN_xxx_YYYY_T1_DBxxx _V1.xlsx (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V1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MUI&gt; Downloads&gt; Restricted&gt; Outages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00975"/>
                  </a:ext>
                </a:extLst>
              </a:tr>
              <a:tr h="42190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</a:rPr>
                        <a:t>APSSExxxxxxxxxxxxxxxx_SUMMER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dirty="0" err="1" smtClean="0">
                          <a:effectLst/>
                          <a:latin typeface="+mn-lt"/>
                        </a:rPr>
                        <a:t>WINTER_W_ITC.raw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(V2)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MUI&gt; Downloads&gt; Restricted&gt; Network Model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55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MPDATA_Limit_Expansion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 MN_xxx_YYYY_T1_DBxxx _V2.xlsx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MUI&gt; Downloads&gt; Restricted&gt; Lines and Transformers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MUI&gt; Downloads&gt; Restricted&gt; Interfaces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126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MPDATA_Interface_Definitions_ MN_xxx_YYYY_T1_DBxxx _V2.xlsx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MUI&gt; Downloads&gt; Restricted&gt;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Interfaces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192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MPDATA_Interface_Limits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 MN_xxx_YYYY_T1_DBxxx _V2.xlsx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840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MPDATA_Monitored_Facilities_ MN_xxx_YYYY_T1_DBxxx _V2.xlsx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MUI&gt; Downloads&gt; Restricted&gt; Lines and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Transformers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MUI public download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MPDATA_Fixed_CRRs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 MN_xxx_YYYY_T1_DBxxx _V2.xlsx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MUI&gt; Public&gt; General&gt; Existing CRRs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</a:tbl>
          </a:graphicData>
        </a:graphic>
      </p:graphicFrame>
      <p:sp>
        <p:nvSpPr>
          <p:cNvPr id="4" name="object 5"/>
          <p:cNvSpPr txBox="1"/>
          <p:nvPr/>
        </p:nvSpPr>
        <p:spPr>
          <a:xfrm>
            <a:off x="11078970" y="6385596"/>
            <a:ext cx="712801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solidFill>
                  <a:srgbClr val="686868"/>
                </a:solidFill>
                <a:latin typeface="Arial"/>
                <a:cs typeface="Arial"/>
              </a:rPr>
              <a:t>Page</a:t>
            </a:r>
            <a:r>
              <a:rPr sz="1000" spc="-85" dirty="0">
                <a:solidFill>
                  <a:srgbClr val="686868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000" dirty="0">
                <a:solidFill>
                  <a:srgbClr val="686868"/>
                </a:solidFill>
                <a:latin typeface="Arial"/>
                <a:cs typeface="Arial"/>
              </a:rPr>
              <a:t>9</a:t>
            </a:fld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199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bf343c01-31b6-4896-b0b4-fbf4cf1c74c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 PP Template-Standard" id="{9B48AF94-3AB3-40B6-AB02-8FAB2A993F25}" vid="{E82E111C-B0F7-484B-B814-36631BC46C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ItemUpdatedEventHandlerForConceptSearch</Name>
    <Synchronization>Asynchronous</Synchronization>
    <Type>10002</Type>
    <SequenceNumber>10001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ItemUpdatingEventHandlerForConceptSearch</Name>
    <Synchronization>Synchronous</Synchronization>
    <Type>2</Type>
    <SequenceNumber>10001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092249CC62C48AA17033F357BFB4B" ma:contentTypeVersion="0" ma:contentTypeDescription="Create a new document." ma:contentTypeScope="" ma:versionID="f85f54304d83be0e0a0a7c50401539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937524-2A76-49BD-A84D-E583E95435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1B1D6-7623-486B-B7FE-4366FB091A8D}">
  <ds:schemaRefs>
    <ds:schemaRef ds:uri="http://schemas.microsoft.com/office/2006/metadata/properties"/>
    <ds:schemaRef ds:uri="http://purl.org/dc/elements/1.1/"/>
    <ds:schemaRef ds:uri="http://schemas.microsoft.com/sharepoint/v3"/>
    <ds:schemaRef ds:uri="2e64aaae-efe8-4b36-9ab4-486f04499e09"/>
    <ds:schemaRef ds:uri="dcc7e218-8b47-4273-ba28-07719656e1a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b8cc46-57c2-4d69-a632-5a0693cbd7fa"/>
    <ds:schemaRef ds:uri="a7f9dc59-7069-4c09-95f9-54d41c3cd9a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9DF73F-333D-4113-A633-78C20143BB3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57BCDC2-1C63-435E-B96F-1305BC8140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18576</TotalTime>
  <Words>3907</Words>
  <Application>Microsoft Office PowerPoint</Application>
  <PresentationFormat>Widescreen</PresentationFormat>
  <Paragraphs>589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Bold</vt:lpstr>
      <vt:lpstr>Calibri</vt:lpstr>
      <vt:lpstr>Times New Roman</vt:lpstr>
      <vt:lpstr>Office Theme</vt:lpstr>
      <vt:lpstr>1_Office Theme</vt:lpstr>
      <vt:lpstr>Congestion Revenue Rights (CRR) Upgrade Project  Customer Partnership Group</vt:lpstr>
      <vt:lpstr>Housekeeping reminders</vt:lpstr>
      <vt:lpstr>Instructions for raising your hand to ask a question</vt:lpstr>
      <vt:lpstr>Agenda</vt:lpstr>
      <vt:lpstr>CRR User Support for Cutover </vt:lpstr>
      <vt:lpstr>CRR System Upgrade – Project Update &amp; Timeline Last Updated May 2025</vt:lpstr>
      <vt:lpstr>Cutover Plan and other links</vt:lpstr>
      <vt:lpstr>V0 release</vt:lpstr>
      <vt:lpstr>V1 and V2 Release</vt:lpstr>
      <vt:lpstr>V3 Release</vt:lpstr>
      <vt:lpstr>Open Discussion and QUESTIONS</vt:lpstr>
      <vt:lpstr>Next Steps</vt:lpstr>
      <vt:lpstr>This Week at the ISO – 05/12/25</vt:lpstr>
      <vt:lpstr>This Week at the ISO continued</vt:lpstr>
      <vt:lpstr>PowerPoint Presentation</vt:lpstr>
      <vt:lpstr>REFERENCE SLIDES</vt:lpstr>
      <vt:lpstr>Production AIM Provisioning </vt:lpstr>
      <vt:lpstr>Production AIM Provisioning cont. </vt:lpstr>
      <vt:lpstr>MapStage AIM Provisioning</vt:lpstr>
      <vt:lpstr>MapStage AIM Provisioning</vt:lpstr>
      <vt:lpstr>CRR Refresher Training Dates/Times </vt:lpstr>
      <vt:lpstr>CRR – B2B Spec Updates</vt:lpstr>
      <vt:lpstr>CRR – JSON Schema Update</vt:lpstr>
      <vt:lpstr>PowerPoint Presentation</vt:lpstr>
      <vt:lpstr>PowerPoint Presentation</vt:lpstr>
      <vt:lpstr>CRR Service Endpoint Details</vt:lpstr>
      <vt:lpstr>CRR Service Endpoint Details</vt:lpstr>
      <vt:lpstr>RECAP: CRR Upgrade Project - Overview</vt:lpstr>
      <vt:lpstr>RECAP: CRR Upgrade Project – Overview of changes</vt:lpstr>
      <vt:lpstr>Market Sim - Overview</vt:lpstr>
      <vt:lpstr>RECAP: CRR Upgrade Project– Overview of changes cont.</vt:lpstr>
      <vt:lpstr>CAISO B2B Improvements – Goals &amp; Current Status</vt:lpstr>
      <vt:lpstr>CAISO B2B Improvements – SOAP vs REST</vt:lpstr>
      <vt:lpstr>CAISO B2B Improvements – CRR Developer Forum</vt:lpstr>
      <vt:lpstr>CAISO CRR API Mock Services</vt:lpstr>
      <vt:lpstr>CAISO B2B Improvements – Example: CRR Auction API</vt:lpstr>
      <vt:lpstr>CAISO B2B Improvements – Free Swagger Editor Tool</vt:lpstr>
      <vt:lpstr>CAISO B2B Improvements – New Web Services for CRR</vt:lpstr>
      <vt:lpstr>CAISO B2B Improvements – File Naming Convention</vt:lpstr>
      <vt:lpstr>CAISO B2B Improvements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Congestion Revenue Rights (CRR) Upgrade  Project - Customer Partnership Group</dc:title>
  <dc:creator>Corona, Brenda</dc:creator>
  <cp:lastModifiedBy>Pearson, Hannah</cp:lastModifiedBy>
  <cp:revision>351</cp:revision>
  <dcterms:created xsi:type="dcterms:W3CDTF">2022-07-06T17:32:44Z</dcterms:created>
  <dcterms:modified xsi:type="dcterms:W3CDTF">2025-05-15T20:22:21Z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2022-07-06T00:00:00Z</vt:filetime>
  </property>
  <property fmtid="{D5CDD505-2E9C-101B-9397-08002B2CF9AE}" pid="5" name="ContentTypeId">
    <vt:lpwstr>0x010100776092249CC62C48AA17033F357BFB4B</vt:lpwstr>
  </property>
  <property fmtid="{D5CDD505-2E9C-101B-9397-08002B2CF9AE}" pid="6" name="_dlc_DocIdItemGuid">
    <vt:lpwstr>6d88071a-b4e0-481e-8c2e-28dfe1721fdf</vt:lpwstr>
  </property>
</Properties>
</file>