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7"/>
  </p:sldMasterIdLst>
  <p:notesMasterIdLst>
    <p:notesMasterId r:id="rId33"/>
  </p:notesMasterIdLst>
  <p:handoutMasterIdLst>
    <p:handoutMasterId r:id="rId34"/>
  </p:handoutMasterIdLst>
  <p:sldIdLst>
    <p:sldId id="268" r:id="rId8"/>
    <p:sldId id="273" r:id="rId9"/>
    <p:sldId id="1047" r:id="rId10"/>
    <p:sldId id="1035" r:id="rId11"/>
    <p:sldId id="1037" r:id="rId12"/>
    <p:sldId id="1044" r:id="rId13"/>
    <p:sldId id="1036" r:id="rId14"/>
    <p:sldId id="281" r:id="rId15"/>
    <p:sldId id="1048" r:id="rId16"/>
    <p:sldId id="274" r:id="rId17"/>
    <p:sldId id="270" r:id="rId18"/>
    <p:sldId id="271" r:id="rId19"/>
    <p:sldId id="272" r:id="rId20"/>
    <p:sldId id="1041" r:id="rId21"/>
    <p:sldId id="277" r:id="rId22"/>
    <p:sldId id="278" r:id="rId23"/>
    <p:sldId id="279" r:id="rId24"/>
    <p:sldId id="1042" r:id="rId25"/>
    <p:sldId id="280" r:id="rId26"/>
    <p:sldId id="282" r:id="rId27"/>
    <p:sldId id="1039" r:id="rId28"/>
    <p:sldId id="1045" r:id="rId29"/>
    <p:sldId id="286" r:id="rId30"/>
    <p:sldId id="1046" r:id="rId31"/>
    <p:sldId id="1040" r:id="rId3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F758B"/>
    <a:srgbClr val="686868"/>
    <a:srgbClr val="963821"/>
    <a:srgbClr val="727337"/>
    <a:srgbClr val="B8CBD6"/>
    <a:srgbClr val="6B823E"/>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3477" autoAdjust="0"/>
  </p:normalViewPr>
  <p:slideViewPr>
    <p:cSldViewPr>
      <p:cViewPr varScale="1">
        <p:scale>
          <a:sx n="89" d="100"/>
          <a:sy n="89" d="100"/>
        </p:scale>
        <p:origin x="18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0" d="100"/>
          <a:sy n="90" d="100"/>
        </p:scale>
        <p:origin x="37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8/10/relationships/authors" Target="authors.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defRPr>
            </a:lvl1pPr>
          </a:lstStyle>
          <a:p>
            <a:pPr>
              <a:defRPr/>
            </a:pPr>
            <a:fld id="{50DB6BB2-093B-41D3-80AB-C56384B590B4}" type="datetimeFigureOut">
              <a:rPr lang="en-US"/>
              <a:pPr>
                <a:defRPr/>
              </a:pPr>
              <a:t>12/11/2025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631CFDFF-4183-4ACD-A50D-82202B02C120}" type="slidenum">
              <a:rPr lang="en-US" altLang="en-US"/>
              <a:pPr/>
              <a:t>‹#›</a:t>
            </a:fld>
            <a:endParaRPr lang="en-US" altLang="en-US"/>
          </a:p>
        </p:txBody>
      </p:sp>
    </p:spTree>
    <p:extLst>
      <p:ext uri="{BB962C8B-B14F-4D97-AF65-F5344CB8AC3E}">
        <p14:creationId xmlns:p14="http://schemas.microsoft.com/office/powerpoint/2010/main" val="889222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defRPr>
            </a:lvl1pPr>
          </a:lstStyle>
          <a:p>
            <a:pPr>
              <a:defRPr/>
            </a:pPr>
            <a:fld id="{449105C9-BB34-48FE-BAF9-3AE514611FC0}" type="datetimeFigureOut">
              <a:rPr lang="en-US"/>
              <a:pPr>
                <a:defRPr/>
              </a:pPr>
              <a:t>12/11/2025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BBA16C7-CDC5-4224-A290-4C3986DA1597}" type="slidenum">
              <a:rPr lang="en-US" altLang="en-US"/>
              <a:pPr/>
              <a:t>‹#›</a:t>
            </a:fld>
            <a:endParaRPr lang="en-US" altLang="en-US"/>
          </a:p>
        </p:txBody>
      </p:sp>
    </p:spTree>
    <p:extLst>
      <p:ext uri="{BB962C8B-B14F-4D97-AF65-F5344CB8AC3E}">
        <p14:creationId xmlns:p14="http://schemas.microsoft.com/office/powerpoint/2010/main" val="237858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Range of uncertainty: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These imbalances are caused by uncertainty in the day-ahead net load forecast and granularity differences between </a:t>
            </a:r>
            <a:r>
              <a:rPr lang="en-US" sz="1200" b="1" dirty="0"/>
              <a:t>day-ahead hourly </a:t>
            </a:r>
            <a:r>
              <a:rPr lang="en-US" sz="1200" dirty="0"/>
              <a:t>forecasts and </a:t>
            </a:r>
            <a:r>
              <a:rPr lang="en-US" sz="1200" b="1" dirty="0"/>
              <a:t>real-time fifteen-minute </a:t>
            </a:r>
            <a:r>
              <a:rPr lang="en-US" sz="1200" dirty="0"/>
              <a:t>forecasts.  </a:t>
            </a:r>
          </a:p>
          <a:p>
            <a:pPr marL="0" indent="0">
              <a:buNone/>
            </a:pPr>
            <a:endParaRPr lang="en-US" dirty="0"/>
          </a:p>
        </p:txBody>
      </p:sp>
      <p:sp>
        <p:nvSpPr>
          <p:cNvPr id="4" name="Slide Number Placeholder 3"/>
          <p:cNvSpPr>
            <a:spLocks noGrp="1"/>
          </p:cNvSpPr>
          <p:nvPr>
            <p:ph type="sldNum" sz="quarter" idx="10"/>
          </p:nvPr>
        </p:nvSpPr>
        <p:spPr/>
        <p:txBody>
          <a:bodyPr/>
          <a:lstStyle/>
          <a:p>
            <a:fld id="{DBBA16C7-CDC5-4224-A290-4C3986DA1597}" type="slidenum">
              <a:rPr lang="en-US" altLang="en-US" smtClean="0"/>
              <a:pPr/>
              <a:t>4</a:t>
            </a:fld>
            <a:endParaRPr lang="en-US" altLang="en-US" dirty="0"/>
          </a:p>
        </p:txBody>
      </p:sp>
    </p:spTree>
    <p:extLst>
      <p:ext uri="{BB962C8B-B14F-4D97-AF65-F5344CB8AC3E}">
        <p14:creationId xmlns:p14="http://schemas.microsoft.com/office/powerpoint/2010/main" val="612488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A16C7-CDC5-4224-A290-4C3986DA1597}" type="slidenum">
              <a:rPr lang="en-US" altLang="en-US" smtClean="0"/>
              <a:pPr/>
              <a:t>5</a:t>
            </a:fld>
            <a:endParaRPr lang="en-US" altLang="en-US"/>
          </a:p>
        </p:txBody>
      </p:sp>
    </p:spTree>
    <p:extLst>
      <p:ext uri="{BB962C8B-B14F-4D97-AF65-F5344CB8AC3E}">
        <p14:creationId xmlns:p14="http://schemas.microsoft.com/office/powerpoint/2010/main" val="384494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7AD81-1A78-AA7B-2169-F08B74B3E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79168-6969-92EB-ED6E-3CBE7A0B5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8CF2D9-2C1B-7012-FB1F-817F63D129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C248B5-5CC1-3E65-823B-5738167D1E00}"/>
              </a:ext>
            </a:extLst>
          </p:cNvPr>
          <p:cNvSpPr>
            <a:spLocks noGrp="1"/>
          </p:cNvSpPr>
          <p:nvPr>
            <p:ph type="sldNum" sz="quarter" idx="5"/>
          </p:nvPr>
        </p:nvSpPr>
        <p:spPr/>
        <p:txBody>
          <a:bodyPr/>
          <a:lstStyle/>
          <a:p>
            <a:fld id="{DBBA16C7-CDC5-4224-A290-4C3986DA1597}" type="slidenum">
              <a:rPr lang="en-US" altLang="en-US" smtClean="0"/>
              <a:pPr/>
              <a:t>6</a:t>
            </a:fld>
            <a:endParaRPr lang="en-US" altLang="en-US"/>
          </a:p>
        </p:txBody>
      </p:sp>
    </p:spTree>
    <p:extLst>
      <p:ext uri="{BB962C8B-B14F-4D97-AF65-F5344CB8AC3E}">
        <p14:creationId xmlns:p14="http://schemas.microsoft.com/office/powerpoint/2010/main" val="12397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A16C7-CDC5-4224-A290-4C3986DA1597}" type="slidenum">
              <a:rPr lang="en-US" altLang="en-US" smtClean="0"/>
              <a:pPr/>
              <a:t>24</a:t>
            </a:fld>
            <a:endParaRPr lang="en-US" altLang="en-US"/>
          </a:p>
        </p:txBody>
      </p:sp>
    </p:spTree>
    <p:extLst>
      <p:ext uri="{BB962C8B-B14F-4D97-AF65-F5344CB8AC3E}">
        <p14:creationId xmlns:p14="http://schemas.microsoft.com/office/powerpoint/2010/main" val="3650071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536192"/>
          </a:xfrm>
          <a:prstGeom prst="rect">
            <a:avLst/>
          </a:prstGeom>
        </p:spPr>
      </p:pic>
      <p:sp>
        <p:nvSpPr>
          <p:cNvPr id="2" name="Title 1"/>
          <p:cNvSpPr>
            <a:spLocks noGrp="1"/>
          </p:cNvSpPr>
          <p:nvPr>
            <p:ph type="ctrTitle"/>
          </p:nvPr>
        </p:nvSpPr>
        <p:spPr>
          <a:xfrm>
            <a:off x="685800" y="2286000"/>
            <a:ext cx="7772400" cy="993775"/>
          </a:xfrm>
          <a:prstGeom prst="rect">
            <a:avLst/>
          </a:prstGeom>
        </p:spPr>
        <p:txBody>
          <a:bodyPr/>
          <a:lstStyle>
            <a:lvl1pPr algn="l">
              <a:defRPr sz="3600" baseline="0">
                <a:solidFill>
                  <a:srgbClr val="4F758B"/>
                </a:solidFill>
              </a:defRPr>
            </a:lvl1pPr>
          </a:lstStyle>
          <a:p>
            <a:r>
              <a:rPr lang="en-US" dirty="0"/>
              <a:t>Click to edit Master title style</a:t>
            </a:r>
          </a:p>
        </p:txBody>
      </p:sp>
      <p:sp>
        <p:nvSpPr>
          <p:cNvPr id="3" name="Subtitle 2"/>
          <p:cNvSpPr>
            <a:spLocks noGrp="1"/>
          </p:cNvSpPr>
          <p:nvPr>
            <p:ph type="subTitle" idx="1"/>
          </p:nvPr>
        </p:nvSpPr>
        <p:spPr>
          <a:xfrm>
            <a:off x="685800" y="3352800"/>
            <a:ext cx="7772400" cy="2209800"/>
          </a:xfrm>
          <a:prstGeom prst="rect">
            <a:avLst/>
          </a:prstGeom>
        </p:spPr>
        <p:txBody>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25312"/>
            <a:ext cx="9144000" cy="935736"/>
          </a:xfrm>
          <a:prstGeom prst="rect">
            <a:avLst/>
          </a:prstGeom>
        </p:spPr>
      </p:pic>
      <p:sp>
        <p:nvSpPr>
          <p:cNvPr id="9" name="TextBox 8"/>
          <p:cNvSpPr txBox="1"/>
          <p:nvPr userDrawn="1"/>
        </p:nvSpPr>
        <p:spPr>
          <a:xfrm>
            <a:off x="76200" y="5967350"/>
            <a:ext cx="8991600" cy="553998"/>
          </a:xfrm>
          <a:prstGeom prst="rect">
            <a:avLst/>
          </a:prstGeom>
          <a:noFill/>
        </p:spPr>
        <p:txBody>
          <a:bodyPr wrap="square" rtlCol="0">
            <a:spAutoFit/>
          </a:bodyPr>
          <a:lstStyle/>
          <a:p>
            <a:r>
              <a:rPr lang="en-US" sz="1000" dirty="0">
                <a:solidFill>
                  <a:schemeClr val="tx1">
                    <a:lumMod val="50000"/>
                    <a:lumOff val="50000"/>
                  </a:schemeClr>
                </a:solidFill>
              </a:rPr>
              <a:t>The information contained in these materials is provided for general information only and does not constitute legal or regulatory advice. The ultimate responsibility for complying with the ISO FERC Tariff and other applicable laws, rules or regulations lies with you. In no event shall the ISO or its employees be liable to you or anyone else for any decision made or action taken in reliance on the information in these materials.</a:t>
            </a:r>
          </a:p>
        </p:txBody>
      </p:sp>
    </p:spTree>
    <p:extLst>
      <p:ext uri="{BB962C8B-B14F-4D97-AF65-F5344CB8AC3E}">
        <p14:creationId xmlns:p14="http://schemas.microsoft.com/office/powerpoint/2010/main" val="98668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963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a:prstGeom prst="rect">
            <a:avLst/>
          </a:prstGeom>
        </p:spPr>
        <p:txBody>
          <a:bodyPr/>
          <a:lstStyle>
            <a:lvl1pPr algn="l">
              <a:defRPr sz="2600">
                <a:solidFill>
                  <a:srgbClr val="4F758B"/>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3434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r>
              <a:rPr lang="en-US" altLang="en-US" dirty="0"/>
              <a:t>Page </a:t>
            </a:r>
            <a:fld id="{E188C49E-526C-4CA2-87C2-E99663D5313E}" type="slidenum">
              <a:rPr lang="en-US" altLang="en-US"/>
              <a:pPr/>
              <a:t>‹#›</a:t>
            </a:fld>
            <a:endParaRPr lang="en-US" altLang="en-US" dirty="0"/>
          </a:p>
        </p:txBody>
      </p:sp>
    </p:spTree>
    <p:extLst>
      <p:ext uri="{BB962C8B-B14F-4D97-AF65-F5344CB8AC3E}">
        <p14:creationId xmlns:p14="http://schemas.microsoft.com/office/powerpoint/2010/main" val="82604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4F758B"/>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336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858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008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a:t>Click to edit Master title style</a:t>
            </a:r>
            <a:endParaRPr lang="en-US" dirty="0"/>
          </a:p>
        </p:txBody>
      </p:sp>
    </p:spTree>
    <p:extLst>
      <p:ext uri="{BB962C8B-B14F-4D97-AF65-F5344CB8AC3E}">
        <p14:creationId xmlns:p14="http://schemas.microsoft.com/office/powerpoint/2010/main" val="83101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75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4F758B"/>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74923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93546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2" cstate="print">
            <a:extLst>
              <a:ext uri="{28A0092B-C50C-407E-A947-70E740481C1C}">
                <a14:useLocalDpi xmlns:a14="http://schemas.microsoft.com/office/drawing/2010/main" val="0"/>
              </a:ext>
            </a:extLst>
          </a:blip>
          <a:srcRect b="15040"/>
          <a:stretch/>
        </p:blipFill>
        <p:spPr>
          <a:xfrm>
            <a:off x="0" y="6373749"/>
            <a:ext cx="9144000" cy="484251"/>
          </a:xfrm>
          <a:prstGeom prst="rect">
            <a:avLst/>
          </a:prstGeom>
        </p:spPr>
      </p:pic>
      <p:sp>
        <p:nvSpPr>
          <p:cNvPr id="9" name="Slide Number Placeholder 5"/>
          <p:cNvSpPr>
            <a:spLocks noGrp="1"/>
          </p:cNvSpPr>
          <p:nvPr>
            <p:ph type="sldNum" sz="quarter" idx="4"/>
          </p:nvPr>
        </p:nvSpPr>
        <p:spPr>
          <a:xfrm>
            <a:off x="6553200" y="6340475"/>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rgbClr val="686868"/>
                </a:solidFill>
              </a:defRPr>
            </a:lvl1pPr>
          </a:lstStyle>
          <a:p>
            <a:r>
              <a:rPr lang="en-US" altLang="en-US" dirty="0"/>
              <a:t>Page </a:t>
            </a:r>
            <a:fld id="{08221C61-D8E7-408F-9FD3-E2914F976291}" type="slidenum">
              <a:rPr lang="en-US" altLang="en-US"/>
              <a:pPr/>
              <a:t>‹#›</a:t>
            </a:fld>
            <a:endParaRPr lang="en-US" altLang="en-US" dirty="0"/>
          </a:p>
        </p:txBody>
      </p:sp>
      <p:pic>
        <p:nvPicPr>
          <p:cNvPr id="2" name="Picture 1"/>
          <p:cNvPicPr>
            <a:picLocks noChangeAspect="1"/>
          </p:cNvPicPr>
          <p:nvPr userDrawn="1"/>
        </p:nvPicPr>
        <p:blipFill rotWithShape="1">
          <a:blip r:embed="rId13" cstate="print">
            <a:extLst>
              <a:ext uri="{28A0092B-C50C-407E-A947-70E740481C1C}">
                <a14:useLocalDpi xmlns:a14="http://schemas.microsoft.com/office/drawing/2010/main" val="0"/>
              </a:ext>
            </a:extLst>
          </a:blip>
          <a:srcRect t="9582"/>
          <a:stretch/>
        </p:blipFill>
        <p:spPr>
          <a:xfrm>
            <a:off x="0" y="0"/>
            <a:ext cx="9144000" cy="327250"/>
          </a:xfrm>
          <a:prstGeom prst="rect">
            <a:avLst/>
          </a:prstGeom>
        </p:spPr>
      </p:pic>
      <p:sp>
        <p:nvSpPr>
          <p:cNvPr id="11" name="TextBox 1"/>
          <p:cNvSpPr txBox="1">
            <a:spLocks noChangeArrowheads="1"/>
          </p:cNvSpPr>
          <p:nvPr userDrawn="1"/>
        </p:nvSpPr>
        <p:spPr bwMode="auto">
          <a:xfrm>
            <a:off x="2747211" y="6324600"/>
            <a:ext cx="3352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900" kern="1200" dirty="0">
                <a:solidFill>
                  <a:schemeClr val="tx1">
                    <a:lumMod val="65000"/>
                    <a:lumOff val="35000"/>
                  </a:schemeClr>
                </a:solidFill>
                <a:effectLst/>
                <a:latin typeface="Arial" panose="020B0604020202020204" pitchFamily="34" charset="0"/>
                <a:ea typeface="+mn-ea"/>
                <a:cs typeface="+mn-cs"/>
              </a:rPr>
              <a:t>ISO PUBLIC - © 2025 CAISO</a:t>
            </a:r>
          </a:p>
        </p:txBody>
      </p:sp>
    </p:spTree>
  </p:cSld>
  <p:clrMap bg1="lt1" tx1="dk1" bg2="lt2" tx2="dk2" accent1="accent1" accent2="accent2" accent3="accent3" accent4="accent4" accent5="accent5" accent6="accent6" hlink="hlink" folHlink="folHlink"/>
  <p:sldLayoutIdLst>
    <p:sldLayoutId id="2147484635" r:id="rId1"/>
    <p:sldLayoutId id="2147484634"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aiso.com/documents/business-requirements-specification-redline-day-ahead-market-enhancement.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stakeholdercenter.caiso.com/StakeholderInitiatives/Imbalance-Reserves-Mosaic-Parameter-Requirement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iso.com/documents/aug22-2023-dame-edam-tariff-amendment-er23-2686.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aiso.com/about/contact"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stakeholdercenter.caiso.com/InitiativeDocuments/White-Paper-Flexible-Ramping-Uncertainty-Calculation-in-the-WEIM-Mar-25-2022.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bwMode="auto">
          <a:xfrm>
            <a:off x="685800" y="2286000"/>
            <a:ext cx="77724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dirty="0"/>
              <a:t>Recreating Mosaic Requirement for Imbalance Reserves</a:t>
            </a:r>
            <a:br>
              <a:rPr lang="en-US" altLang="en-US" sz="2400" dirty="0"/>
            </a:br>
            <a:br>
              <a:rPr lang="en-US" altLang="en-US" sz="2400" dirty="0"/>
            </a:br>
            <a:r>
              <a:rPr lang="en-US" altLang="en-US" sz="2800" dirty="0"/>
              <a:t>With Data Available in OASIS</a:t>
            </a:r>
            <a:br>
              <a:rPr lang="en-US" altLang="en-US" sz="2400" dirty="0"/>
            </a:br>
            <a:endParaRPr lang="en-US" altLang="en-US" sz="2400" dirty="0"/>
          </a:p>
        </p:txBody>
      </p:sp>
      <p:sp>
        <p:nvSpPr>
          <p:cNvPr id="3" name="Subtitle 2"/>
          <p:cNvSpPr>
            <a:spLocks noGrp="1"/>
          </p:cNvSpPr>
          <p:nvPr>
            <p:ph type="subTitle" idx="1"/>
          </p:nvPr>
        </p:nvSpPr>
        <p:spPr>
          <a:xfrm>
            <a:off x="685800" y="4419600"/>
            <a:ext cx="7772400" cy="1143000"/>
          </a:xfrm>
        </p:spPr>
        <p:txBody>
          <a:bodyPr/>
          <a:lstStyle/>
          <a:p>
            <a:pPr>
              <a:buFont typeface="Arial" charset="0"/>
              <a:buNone/>
              <a:defRPr/>
            </a:pPr>
            <a:r>
              <a:rPr lang="en-US" dirty="0"/>
              <a:t>Short-term Forecasting</a:t>
            </a:r>
          </a:p>
          <a:p>
            <a:pPr>
              <a:buFont typeface="Arial" charset="0"/>
              <a:buNone/>
              <a:defRPr/>
            </a:pPr>
            <a:r>
              <a:rPr lang="en-US" dirty="0"/>
              <a:t>shorttermforecasting@caiso.com</a:t>
            </a:r>
          </a:p>
          <a:p>
            <a:pPr>
              <a:buFont typeface="Arial" charset="0"/>
              <a:buNone/>
              <a:defRPr/>
            </a:pPr>
            <a:endParaRPr lang="en-US" dirty="0"/>
          </a:p>
        </p:txBody>
      </p:sp>
      <p:sp>
        <p:nvSpPr>
          <p:cNvPr id="4" name="TextBox 4"/>
          <p:cNvSpPr txBox="1"/>
          <p:nvPr/>
        </p:nvSpPr>
        <p:spPr>
          <a:xfrm>
            <a:off x="7239000" y="5424100"/>
            <a:ext cx="1600200" cy="27699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en-US" sz="1200" dirty="0">
                <a:solidFill>
                  <a:schemeClr val="bg1">
                    <a:lumMod val="50000"/>
                  </a:schemeClr>
                </a:solidFill>
              </a:rPr>
              <a:t>Rev: 12/11/2025</a:t>
            </a:r>
          </a:p>
        </p:txBody>
      </p:sp>
    </p:spTree>
    <p:extLst>
      <p:ext uri="{BB962C8B-B14F-4D97-AF65-F5344CB8AC3E}">
        <p14:creationId xmlns:p14="http://schemas.microsoft.com/office/powerpoint/2010/main" val="256562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Steps to Recreate Mosaic Requirement</a:t>
            </a:r>
            <a:br>
              <a:rPr lang="en-US" dirty="0"/>
            </a:br>
            <a:endParaRPr lang="en-US" dirty="0"/>
          </a:p>
        </p:txBody>
      </p:sp>
      <p:sp>
        <p:nvSpPr>
          <p:cNvPr id="3" name="Content Placeholder 2"/>
          <p:cNvSpPr>
            <a:spLocks noGrp="1"/>
          </p:cNvSpPr>
          <p:nvPr>
            <p:ph idx="1"/>
          </p:nvPr>
        </p:nvSpPr>
        <p:spPr>
          <a:xfrm>
            <a:off x="457200" y="952500"/>
            <a:ext cx="8229600" cy="4343400"/>
          </a:xfrm>
        </p:spPr>
        <p:txBody>
          <a:bodyPr/>
          <a:lstStyle/>
          <a:p>
            <a:r>
              <a:rPr lang="en-US" dirty="0"/>
              <a:t>Gather Relevant Information from OASIS</a:t>
            </a:r>
          </a:p>
          <a:p>
            <a:r>
              <a:rPr lang="en-US" dirty="0"/>
              <a:t>Perform two stages of calculations in line with the </a:t>
            </a:r>
            <a:r>
              <a:rPr lang="en-US" dirty="0">
                <a:hlinkClick r:id="rId2"/>
              </a:rPr>
              <a:t>BRS</a:t>
            </a:r>
            <a:r>
              <a:rPr lang="en-US" dirty="0"/>
              <a:t> </a:t>
            </a:r>
          </a:p>
          <a:p>
            <a:r>
              <a:rPr lang="en-US" dirty="0"/>
              <a:t>Validate IR calculation with report in OASIS</a:t>
            </a:r>
          </a:p>
        </p:txBody>
      </p:sp>
      <p:sp>
        <p:nvSpPr>
          <p:cNvPr id="4" name="Slide Number Placeholder 3"/>
          <p:cNvSpPr>
            <a:spLocks noGrp="1"/>
          </p:cNvSpPr>
          <p:nvPr>
            <p:ph type="sldNum" sz="quarter" idx="10"/>
          </p:nvPr>
        </p:nvSpPr>
        <p:spPr/>
        <p:txBody>
          <a:bodyPr/>
          <a:lstStyle/>
          <a:p>
            <a:r>
              <a:rPr lang="en-US" altLang="en-US"/>
              <a:t>Page </a:t>
            </a:r>
            <a:fld id="{E188C49E-526C-4CA2-87C2-E99663D5313E}" type="slidenum">
              <a:rPr lang="en-US" altLang="en-US" smtClean="0"/>
              <a:pPr/>
              <a:t>10</a:t>
            </a:fld>
            <a:endParaRPr lang="en-US" altLang="en-US"/>
          </a:p>
        </p:txBody>
      </p:sp>
      <p:pic>
        <p:nvPicPr>
          <p:cNvPr id="6" name="Picture 5">
            <a:extLst>
              <a:ext uri="{FF2B5EF4-FFF2-40B4-BE49-F238E27FC236}">
                <a16:creationId xmlns:a16="http://schemas.microsoft.com/office/drawing/2014/main" id="{2A637A00-0A76-3B51-AF7F-B1926FC140C7}"/>
              </a:ext>
            </a:extLst>
          </p:cNvPr>
          <p:cNvPicPr>
            <a:picLocks noChangeAspect="1"/>
          </p:cNvPicPr>
          <p:nvPr/>
        </p:nvPicPr>
        <p:blipFill>
          <a:blip r:embed="rId3"/>
          <a:stretch>
            <a:fillRect/>
          </a:stretch>
        </p:blipFill>
        <p:spPr>
          <a:xfrm>
            <a:off x="0" y="3503341"/>
            <a:ext cx="9144000" cy="2638697"/>
          </a:xfrm>
          <a:prstGeom prst="rect">
            <a:avLst/>
          </a:prstGeom>
        </p:spPr>
      </p:pic>
      <p:sp>
        <p:nvSpPr>
          <p:cNvPr id="7" name="TextBox 6">
            <a:extLst>
              <a:ext uri="{FF2B5EF4-FFF2-40B4-BE49-F238E27FC236}">
                <a16:creationId xmlns:a16="http://schemas.microsoft.com/office/drawing/2014/main" id="{AD89B5DB-7E89-19CE-0704-E131162CF152}"/>
              </a:ext>
            </a:extLst>
          </p:cNvPr>
          <p:cNvSpPr txBox="1"/>
          <p:nvPr/>
        </p:nvSpPr>
        <p:spPr>
          <a:xfrm>
            <a:off x="457200" y="2386594"/>
            <a:ext cx="8819322" cy="830997"/>
          </a:xfrm>
          <a:prstGeom prst="rect">
            <a:avLst/>
          </a:prstGeom>
          <a:noFill/>
        </p:spPr>
        <p:txBody>
          <a:bodyPr wrap="square" rtlCol="0">
            <a:spAutoFit/>
          </a:bodyPr>
          <a:lstStyle/>
          <a:p>
            <a:r>
              <a:rPr lang="en-US" sz="1600" dirty="0"/>
              <a:t>All reports discussed the rest of presentation will be within</a:t>
            </a:r>
          </a:p>
          <a:p>
            <a:r>
              <a:rPr lang="en-US" sz="1600" dirty="0"/>
              <a:t> 	OASIS &gt; Energy &gt; Imbalance Reserve</a:t>
            </a:r>
          </a:p>
          <a:p>
            <a:r>
              <a:rPr lang="en-US" sz="1600" dirty="0"/>
              <a:t>	OASIS &gt; Energy &gt; Flexible Ramping </a:t>
            </a:r>
          </a:p>
        </p:txBody>
      </p:sp>
      <p:sp>
        <p:nvSpPr>
          <p:cNvPr id="5" name="Rectangle 4">
            <a:extLst>
              <a:ext uri="{FF2B5EF4-FFF2-40B4-BE49-F238E27FC236}">
                <a16:creationId xmlns:a16="http://schemas.microsoft.com/office/drawing/2014/main" id="{7F4FC783-EBAB-3F3B-C177-4B93579078A6}"/>
              </a:ext>
            </a:extLst>
          </p:cNvPr>
          <p:cNvSpPr/>
          <p:nvPr/>
        </p:nvSpPr>
        <p:spPr>
          <a:xfrm>
            <a:off x="4267200" y="3429000"/>
            <a:ext cx="609600" cy="304800"/>
          </a:xfrm>
          <a:prstGeom prst="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124703-6EF7-BCBE-B91F-EDBFD7CF3BD1}"/>
              </a:ext>
            </a:extLst>
          </p:cNvPr>
          <p:cNvSpPr/>
          <p:nvPr/>
        </p:nvSpPr>
        <p:spPr>
          <a:xfrm>
            <a:off x="4267200" y="4019551"/>
            <a:ext cx="1447800" cy="247650"/>
          </a:xfrm>
          <a:prstGeom prst="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3723C2-6369-A8A3-256A-12591FE0926C}"/>
              </a:ext>
            </a:extLst>
          </p:cNvPr>
          <p:cNvSpPr/>
          <p:nvPr/>
        </p:nvSpPr>
        <p:spPr>
          <a:xfrm>
            <a:off x="4267200" y="4651685"/>
            <a:ext cx="1447800" cy="301315"/>
          </a:xfrm>
          <a:prstGeom prst="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883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a:t>Page </a:t>
            </a:r>
            <a:fld id="{E188C49E-526C-4CA2-87C2-E99663D5313E}" type="slidenum">
              <a:rPr lang="en-US" altLang="en-US" smtClean="0"/>
              <a:pPr/>
              <a:t>11</a:t>
            </a:fld>
            <a:endParaRPr lang="en-US" altLang="en-US"/>
          </a:p>
        </p:txBody>
      </p:sp>
      <p:sp>
        <p:nvSpPr>
          <p:cNvPr id="6" name="Title 1"/>
          <p:cNvSpPr>
            <a:spLocks noGrp="1"/>
          </p:cNvSpPr>
          <p:nvPr>
            <p:ph type="title"/>
          </p:nvPr>
        </p:nvSpPr>
        <p:spPr>
          <a:xfrm>
            <a:off x="457200" y="381000"/>
            <a:ext cx="8229600" cy="1143000"/>
          </a:xfrm>
        </p:spPr>
        <p:txBody>
          <a:bodyPr/>
          <a:lstStyle/>
          <a:p>
            <a:r>
              <a:rPr lang="en-US" dirty="0"/>
              <a:t>GRAB INPUT FORECASTS</a:t>
            </a:r>
            <a:br>
              <a:rPr lang="en-US" dirty="0"/>
            </a:br>
            <a:r>
              <a:rPr lang="en-US" dirty="0"/>
              <a:t>	Market/Process= ‘DAM’</a:t>
            </a:r>
            <a:br>
              <a:rPr lang="en-US" dirty="0"/>
            </a:br>
            <a:r>
              <a:rPr lang="en-US" dirty="0"/>
              <a:t>	HE15</a:t>
            </a:r>
          </a:p>
        </p:txBody>
      </p:sp>
      <p:pic>
        <p:nvPicPr>
          <p:cNvPr id="3" name="Picture 2">
            <a:extLst>
              <a:ext uri="{FF2B5EF4-FFF2-40B4-BE49-F238E27FC236}">
                <a16:creationId xmlns:a16="http://schemas.microsoft.com/office/drawing/2014/main" id="{25D4C3B6-177D-D2AA-7646-28764F69CB13}"/>
              </a:ext>
            </a:extLst>
          </p:cNvPr>
          <p:cNvPicPr>
            <a:picLocks noChangeAspect="1"/>
          </p:cNvPicPr>
          <p:nvPr/>
        </p:nvPicPr>
        <p:blipFill>
          <a:blip r:embed="rId2"/>
          <a:stretch>
            <a:fillRect/>
          </a:stretch>
        </p:blipFill>
        <p:spPr>
          <a:xfrm>
            <a:off x="0" y="1852863"/>
            <a:ext cx="9144000" cy="1804737"/>
          </a:xfrm>
          <a:prstGeom prst="rect">
            <a:avLst/>
          </a:prstGeom>
        </p:spPr>
      </p:pic>
      <p:pic>
        <p:nvPicPr>
          <p:cNvPr id="9" name="Picture 8">
            <a:extLst>
              <a:ext uri="{FF2B5EF4-FFF2-40B4-BE49-F238E27FC236}">
                <a16:creationId xmlns:a16="http://schemas.microsoft.com/office/drawing/2014/main" id="{65D00298-CE24-3C0F-A05A-EC519423427B}"/>
              </a:ext>
            </a:extLst>
          </p:cNvPr>
          <p:cNvPicPr>
            <a:picLocks noChangeAspect="1"/>
          </p:cNvPicPr>
          <p:nvPr/>
        </p:nvPicPr>
        <p:blipFill>
          <a:blip r:embed="rId3"/>
          <a:stretch>
            <a:fillRect/>
          </a:stretch>
        </p:blipFill>
        <p:spPr>
          <a:xfrm>
            <a:off x="3549508" y="3341169"/>
            <a:ext cx="1022491" cy="2999306"/>
          </a:xfrm>
          <a:prstGeom prst="rect">
            <a:avLst/>
          </a:prstGeom>
        </p:spPr>
      </p:pic>
      <p:sp>
        <p:nvSpPr>
          <p:cNvPr id="7" name="Rectangle 6"/>
          <p:cNvSpPr/>
          <p:nvPr/>
        </p:nvSpPr>
        <p:spPr>
          <a:xfrm>
            <a:off x="5791200" y="2655369"/>
            <a:ext cx="457200" cy="685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4F93AB6-96E0-4196-9157-F01CD5B844B7}"/>
              </a:ext>
            </a:extLst>
          </p:cNvPr>
          <p:cNvCxnSpPr/>
          <p:nvPr/>
        </p:nvCxnSpPr>
        <p:spPr>
          <a:xfrm flipH="1">
            <a:off x="4572000" y="3341169"/>
            <a:ext cx="1219200" cy="62123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7D62EF1-E153-285D-0BC2-8BBD1C699D41}"/>
              </a:ext>
            </a:extLst>
          </p:cNvPr>
          <p:cNvSpPr txBox="1"/>
          <p:nvPr/>
        </p:nvSpPr>
        <p:spPr>
          <a:xfrm>
            <a:off x="5486400" y="4840822"/>
            <a:ext cx="2133600" cy="646331"/>
          </a:xfrm>
          <a:prstGeom prst="rect">
            <a:avLst/>
          </a:prstGeom>
          <a:noFill/>
        </p:spPr>
        <p:txBody>
          <a:bodyPr wrap="square" rtlCol="0">
            <a:spAutoFit/>
          </a:bodyPr>
          <a:lstStyle/>
          <a:p>
            <a:r>
              <a:rPr lang="en-US" b="1" dirty="0"/>
              <a:t>Wind: 918</a:t>
            </a:r>
          </a:p>
          <a:p>
            <a:r>
              <a:rPr lang="en-US" b="1" dirty="0"/>
              <a:t>Solar: 15347</a:t>
            </a:r>
          </a:p>
        </p:txBody>
      </p:sp>
      <p:sp>
        <p:nvSpPr>
          <p:cNvPr id="2" name="TextBox 1">
            <a:extLst>
              <a:ext uri="{FF2B5EF4-FFF2-40B4-BE49-F238E27FC236}">
                <a16:creationId xmlns:a16="http://schemas.microsoft.com/office/drawing/2014/main" id="{E890D9AA-202C-D207-3C53-75FDFD44DC52}"/>
              </a:ext>
            </a:extLst>
          </p:cNvPr>
          <p:cNvSpPr txBox="1"/>
          <p:nvPr/>
        </p:nvSpPr>
        <p:spPr>
          <a:xfrm>
            <a:off x="457200" y="5791200"/>
            <a:ext cx="8229600" cy="307777"/>
          </a:xfrm>
          <a:prstGeom prst="rect">
            <a:avLst/>
          </a:prstGeom>
          <a:noFill/>
        </p:spPr>
        <p:txBody>
          <a:bodyPr wrap="square" rtlCol="0">
            <a:spAutoFit/>
          </a:bodyPr>
          <a:lstStyle/>
          <a:p>
            <a:r>
              <a:rPr lang="en-US" sz="1400" i="1" dirty="0"/>
              <a:t>*Due to defect in MAP Stage OASIS, not ready for replication – will be resolved in coming weeks </a:t>
            </a:r>
          </a:p>
        </p:txBody>
      </p:sp>
      <p:sp>
        <p:nvSpPr>
          <p:cNvPr id="5" name="TextBox 4">
            <a:extLst>
              <a:ext uri="{FF2B5EF4-FFF2-40B4-BE49-F238E27FC236}">
                <a16:creationId xmlns:a16="http://schemas.microsoft.com/office/drawing/2014/main" id="{C34081EC-43A5-3040-82C4-39FFC3FC2298}"/>
              </a:ext>
            </a:extLst>
          </p:cNvPr>
          <p:cNvSpPr txBox="1"/>
          <p:nvPr/>
        </p:nvSpPr>
        <p:spPr>
          <a:xfrm>
            <a:off x="6661769" y="445364"/>
            <a:ext cx="2329832" cy="577081"/>
          </a:xfrm>
          <a:prstGeom prst="rect">
            <a:avLst/>
          </a:prstGeom>
          <a:noFill/>
        </p:spPr>
        <p:txBody>
          <a:bodyPr wrap="square" rtlCol="0">
            <a:spAutoFit/>
          </a:bodyPr>
          <a:lstStyle/>
          <a:p>
            <a:r>
              <a:rPr lang="en-US" sz="1050" dirty="0">
                <a:solidFill>
                  <a:schemeClr val="tx1">
                    <a:lumMod val="50000"/>
                    <a:lumOff val="50000"/>
                  </a:schemeClr>
                </a:solidFill>
              </a:rPr>
              <a:t>OASIS &gt; Energy &gt; Imbalance Reserve &gt; Imbalance Reserve Forecasts</a:t>
            </a:r>
          </a:p>
        </p:txBody>
      </p:sp>
    </p:spTree>
    <p:extLst>
      <p:ext uri="{BB962C8B-B14F-4D97-AF65-F5344CB8AC3E}">
        <p14:creationId xmlns:p14="http://schemas.microsoft.com/office/powerpoint/2010/main" val="2329817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GRAB INPUT POLYNOMIALS</a:t>
            </a:r>
            <a:br>
              <a:rPr lang="en-US" dirty="0"/>
            </a:br>
            <a:r>
              <a:rPr lang="en-US" dirty="0"/>
              <a:t>	Market/Process= ‘DAM’</a:t>
            </a:r>
            <a:br>
              <a:rPr lang="en-US" dirty="0"/>
            </a:br>
            <a:r>
              <a:rPr lang="en-US" dirty="0"/>
              <a:t>	HE15 </a:t>
            </a:r>
            <a:br>
              <a:rPr lang="en-US" dirty="0"/>
            </a:br>
            <a:r>
              <a:rPr lang="en-US" dirty="0"/>
              <a:t>	Ignore Percentile </a:t>
            </a:r>
          </a:p>
        </p:txBody>
      </p:sp>
      <p:sp>
        <p:nvSpPr>
          <p:cNvPr id="4" name="Slide Number Placeholder 3"/>
          <p:cNvSpPr>
            <a:spLocks noGrp="1"/>
          </p:cNvSpPr>
          <p:nvPr>
            <p:ph type="sldNum" sz="quarter" idx="10"/>
          </p:nvPr>
        </p:nvSpPr>
        <p:spPr/>
        <p:txBody>
          <a:bodyPr/>
          <a:lstStyle/>
          <a:p>
            <a:r>
              <a:rPr lang="en-US" altLang="en-US"/>
              <a:t>Page </a:t>
            </a:r>
            <a:fld id="{E188C49E-526C-4CA2-87C2-E99663D5313E}" type="slidenum">
              <a:rPr lang="en-US" altLang="en-US" smtClean="0"/>
              <a:pPr/>
              <a:t>12</a:t>
            </a:fld>
            <a:endParaRPr lang="en-US" altLang="en-US"/>
          </a:p>
        </p:txBody>
      </p:sp>
      <p:pic>
        <p:nvPicPr>
          <p:cNvPr id="7" name="Picture 6">
            <a:extLst>
              <a:ext uri="{FF2B5EF4-FFF2-40B4-BE49-F238E27FC236}">
                <a16:creationId xmlns:a16="http://schemas.microsoft.com/office/drawing/2014/main" id="{F59350D0-2C82-7866-3F3A-9D4591162A37}"/>
              </a:ext>
            </a:extLst>
          </p:cNvPr>
          <p:cNvPicPr>
            <a:picLocks noChangeAspect="1"/>
          </p:cNvPicPr>
          <p:nvPr/>
        </p:nvPicPr>
        <p:blipFill>
          <a:blip r:embed="rId2"/>
          <a:stretch>
            <a:fillRect/>
          </a:stretch>
        </p:blipFill>
        <p:spPr>
          <a:xfrm>
            <a:off x="0" y="2044794"/>
            <a:ext cx="9144000" cy="2768411"/>
          </a:xfrm>
          <a:prstGeom prst="rect">
            <a:avLst/>
          </a:prstGeom>
        </p:spPr>
      </p:pic>
      <p:pic>
        <p:nvPicPr>
          <p:cNvPr id="9" name="Picture 8">
            <a:extLst>
              <a:ext uri="{FF2B5EF4-FFF2-40B4-BE49-F238E27FC236}">
                <a16:creationId xmlns:a16="http://schemas.microsoft.com/office/drawing/2014/main" id="{1A5CD48B-4E18-3D7E-3D24-1424A6250E1E}"/>
              </a:ext>
            </a:extLst>
          </p:cNvPr>
          <p:cNvPicPr>
            <a:picLocks noChangeAspect="1"/>
          </p:cNvPicPr>
          <p:nvPr/>
        </p:nvPicPr>
        <p:blipFill>
          <a:blip r:embed="rId3"/>
          <a:stretch>
            <a:fillRect/>
          </a:stretch>
        </p:blipFill>
        <p:spPr>
          <a:xfrm>
            <a:off x="4847122" y="3940175"/>
            <a:ext cx="4267200" cy="2400300"/>
          </a:xfrm>
          <a:prstGeom prst="rect">
            <a:avLst/>
          </a:prstGeom>
        </p:spPr>
      </p:pic>
      <p:pic>
        <p:nvPicPr>
          <p:cNvPr id="11" name="Picture 10">
            <a:extLst>
              <a:ext uri="{FF2B5EF4-FFF2-40B4-BE49-F238E27FC236}">
                <a16:creationId xmlns:a16="http://schemas.microsoft.com/office/drawing/2014/main" id="{C2AB8521-47E8-241E-0963-57E2C22A47A9}"/>
              </a:ext>
            </a:extLst>
          </p:cNvPr>
          <p:cNvPicPr>
            <a:picLocks noChangeAspect="1"/>
          </p:cNvPicPr>
          <p:nvPr/>
        </p:nvPicPr>
        <p:blipFill>
          <a:blip r:embed="rId4"/>
          <a:stretch>
            <a:fillRect/>
          </a:stretch>
        </p:blipFill>
        <p:spPr>
          <a:xfrm>
            <a:off x="367665" y="4240212"/>
            <a:ext cx="4448175" cy="1800225"/>
          </a:xfrm>
          <a:prstGeom prst="rect">
            <a:avLst/>
          </a:prstGeom>
        </p:spPr>
      </p:pic>
      <p:sp>
        <p:nvSpPr>
          <p:cNvPr id="3" name="TextBox 2">
            <a:extLst>
              <a:ext uri="{FF2B5EF4-FFF2-40B4-BE49-F238E27FC236}">
                <a16:creationId xmlns:a16="http://schemas.microsoft.com/office/drawing/2014/main" id="{A3462B76-B8AC-2582-E3DB-04767BE7D0AF}"/>
              </a:ext>
            </a:extLst>
          </p:cNvPr>
          <p:cNvSpPr txBox="1"/>
          <p:nvPr/>
        </p:nvSpPr>
        <p:spPr>
          <a:xfrm>
            <a:off x="6661769" y="445364"/>
            <a:ext cx="2329832" cy="577081"/>
          </a:xfrm>
          <a:prstGeom prst="rect">
            <a:avLst/>
          </a:prstGeom>
          <a:noFill/>
        </p:spPr>
        <p:txBody>
          <a:bodyPr wrap="square" rtlCol="0">
            <a:spAutoFit/>
          </a:bodyPr>
          <a:lstStyle/>
          <a:p>
            <a:r>
              <a:rPr lang="en-US" sz="1050" dirty="0">
                <a:solidFill>
                  <a:schemeClr val="tx1">
                    <a:lumMod val="50000"/>
                    <a:lumOff val="50000"/>
                  </a:schemeClr>
                </a:solidFill>
              </a:rPr>
              <a:t>OASIS &gt; Energy &gt; Imbalance Reserve &gt; Imbalance Reserve Requirements Input Polynomials</a:t>
            </a:r>
          </a:p>
        </p:txBody>
      </p:sp>
    </p:spTree>
    <p:extLst>
      <p:ext uri="{BB962C8B-B14F-4D97-AF65-F5344CB8AC3E}">
        <p14:creationId xmlns:p14="http://schemas.microsoft.com/office/powerpoint/2010/main" val="61943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GRAB Histogram VALUES </a:t>
            </a:r>
            <a:br>
              <a:rPr lang="en-US" dirty="0"/>
            </a:br>
            <a:r>
              <a:rPr lang="en-US" dirty="0"/>
              <a:t>	Market/Process= ‘DAM’</a:t>
            </a:r>
            <a:br>
              <a:rPr lang="en-US" dirty="0"/>
            </a:br>
            <a:r>
              <a:rPr lang="en-US" dirty="0"/>
              <a:t>	HE15 </a:t>
            </a:r>
            <a:br>
              <a:rPr lang="en-US" dirty="0"/>
            </a:br>
            <a:r>
              <a:rPr lang="en-US" dirty="0"/>
              <a:t>	Ignore Percentile </a:t>
            </a:r>
          </a:p>
        </p:txBody>
      </p:sp>
      <p:sp>
        <p:nvSpPr>
          <p:cNvPr id="4" name="Slide Number Placeholder 3"/>
          <p:cNvSpPr>
            <a:spLocks noGrp="1"/>
          </p:cNvSpPr>
          <p:nvPr>
            <p:ph type="sldNum" sz="quarter" idx="10"/>
          </p:nvPr>
        </p:nvSpPr>
        <p:spPr/>
        <p:txBody>
          <a:bodyPr/>
          <a:lstStyle/>
          <a:p>
            <a:r>
              <a:rPr lang="en-US" altLang="en-US"/>
              <a:t>Page </a:t>
            </a:r>
            <a:fld id="{E188C49E-526C-4CA2-87C2-E99663D5313E}" type="slidenum">
              <a:rPr lang="en-US" altLang="en-US" smtClean="0"/>
              <a:pPr/>
              <a:t>13</a:t>
            </a:fld>
            <a:endParaRPr lang="en-US" altLang="en-US"/>
          </a:p>
        </p:txBody>
      </p:sp>
      <p:pic>
        <p:nvPicPr>
          <p:cNvPr id="7" name="Picture 6">
            <a:extLst>
              <a:ext uri="{FF2B5EF4-FFF2-40B4-BE49-F238E27FC236}">
                <a16:creationId xmlns:a16="http://schemas.microsoft.com/office/drawing/2014/main" id="{B573093E-DF85-07D0-49E9-4DD4928EB4E0}"/>
              </a:ext>
            </a:extLst>
          </p:cNvPr>
          <p:cNvPicPr>
            <a:picLocks noChangeAspect="1"/>
          </p:cNvPicPr>
          <p:nvPr/>
        </p:nvPicPr>
        <p:blipFill>
          <a:blip r:embed="rId2"/>
          <a:stretch>
            <a:fillRect/>
          </a:stretch>
        </p:blipFill>
        <p:spPr>
          <a:xfrm>
            <a:off x="0" y="2402534"/>
            <a:ext cx="9144000" cy="2052932"/>
          </a:xfrm>
          <a:prstGeom prst="rect">
            <a:avLst/>
          </a:prstGeom>
        </p:spPr>
      </p:pic>
      <p:pic>
        <p:nvPicPr>
          <p:cNvPr id="9" name="Picture 8">
            <a:extLst>
              <a:ext uri="{FF2B5EF4-FFF2-40B4-BE49-F238E27FC236}">
                <a16:creationId xmlns:a16="http://schemas.microsoft.com/office/drawing/2014/main" id="{168973B4-FC50-F232-66BE-A654F42ECCCF}"/>
              </a:ext>
            </a:extLst>
          </p:cNvPr>
          <p:cNvPicPr>
            <a:picLocks noChangeAspect="1"/>
          </p:cNvPicPr>
          <p:nvPr/>
        </p:nvPicPr>
        <p:blipFill>
          <a:blip r:embed="rId3"/>
          <a:stretch>
            <a:fillRect/>
          </a:stretch>
        </p:blipFill>
        <p:spPr>
          <a:xfrm>
            <a:off x="6705600" y="4078137"/>
            <a:ext cx="609600" cy="2052932"/>
          </a:xfrm>
          <a:prstGeom prst="rect">
            <a:avLst/>
          </a:prstGeom>
        </p:spPr>
      </p:pic>
      <p:pic>
        <p:nvPicPr>
          <p:cNvPr id="11" name="Picture 10">
            <a:extLst>
              <a:ext uri="{FF2B5EF4-FFF2-40B4-BE49-F238E27FC236}">
                <a16:creationId xmlns:a16="http://schemas.microsoft.com/office/drawing/2014/main" id="{40B54025-84FA-375B-227B-18388DF19F04}"/>
              </a:ext>
            </a:extLst>
          </p:cNvPr>
          <p:cNvPicPr>
            <a:picLocks noChangeAspect="1"/>
          </p:cNvPicPr>
          <p:nvPr/>
        </p:nvPicPr>
        <p:blipFill>
          <a:blip r:embed="rId4"/>
          <a:stretch>
            <a:fillRect/>
          </a:stretch>
        </p:blipFill>
        <p:spPr>
          <a:xfrm>
            <a:off x="1235893" y="4233862"/>
            <a:ext cx="5400675" cy="1994547"/>
          </a:xfrm>
          <a:prstGeom prst="rect">
            <a:avLst/>
          </a:prstGeom>
        </p:spPr>
      </p:pic>
      <p:sp>
        <p:nvSpPr>
          <p:cNvPr id="6" name="Rectangle 5"/>
          <p:cNvSpPr/>
          <p:nvPr/>
        </p:nvSpPr>
        <p:spPr>
          <a:xfrm>
            <a:off x="6329362" y="2956682"/>
            <a:ext cx="307206" cy="138671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7730AA9-DA32-EA1A-D8ED-FBF635D2E508}"/>
              </a:ext>
            </a:extLst>
          </p:cNvPr>
          <p:cNvSpPr txBox="1"/>
          <p:nvPr/>
        </p:nvSpPr>
        <p:spPr>
          <a:xfrm>
            <a:off x="6661769" y="445364"/>
            <a:ext cx="2329832" cy="738664"/>
          </a:xfrm>
          <a:prstGeom prst="rect">
            <a:avLst/>
          </a:prstGeom>
          <a:noFill/>
        </p:spPr>
        <p:txBody>
          <a:bodyPr wrap="square" rtlCol="0">
            <a:spAutoFit/>
          </a:bodyPr>
          <a:lstStyle/>
          <a:p>
            <a:r>
              <a:rPr lang="en-US" sz="1050" dirty="0">
                <a:solidFill>
                  <a:schemeClr val="tx1">
                    <a:lumMod val="50000"/>
                    <a:lumOff val="50000"/>
                  </a:schemeClr>
                </a:solidFill>
              </a:rPr>
              <a:t>OASIS &gt; Energy &gt; Imbalance Reserve &gt; Imbalance Reserve Requirements Uncertainty Histograms</a:t>
            </a:r>
          </a:p>
        </p:txBody>
      </p:sp>
    </p:spTree>
    <p:extLst>
      <p:ext uri="{BB962C8B-B14F-4D97-AF65-F5344CB8AC3E}">
        <p14:creationId xmlns:p14="http://schemas.microsoft.com/office/powerpoint/2010/main" val="355856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E7172-FEA6-6410-E319-01DFF25DA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CA48F4-7ACF-B830-8D43-EFE2DC165B1E}"/>
              </a:ext>
            </a:extLst>
          </p:cNvPr>
          <p:cNvSpPr>
            <a:spLocks noGrp="1"/>
          </p:cNvSpPr>
          <p:nvPr>
            <p:ph type="title"/>
          </p:nvPr>
        </p:nvSpPr>
        <p:spPr/>
        <p:txBody>
          <a:bodyPr/>
          <a:lstStyle/>
          <a:p>
            <a:r>
              <a:rPr lang="en-US" dirty="0"/>
              <a:t>GRAB Threshold VALUES </a:t>
            </a:r>
            <a:br>
              <a:rPr lang="en-US" dirty="0"/>
            </a:br>
            <a:r>
              <a:rPr lang="en-US" dirty="0"/>
              <a:t>	Market/Process= ‘DAM’</a:t>
            </a:r>
            <a:br>
              <a:rPr lang="en-US" dirty="0"/>
            </a:br>
            <a:r>
              <a:rPr lang="en-US" dirty="0"/>
              <a:t>	HE15 </a:t>
            </a:r>
            <a:br>
              <a:rPr lang="en-US" dirty="0"/>
            </a:br>
            <a:r>
              <a:rPr lang="en-US" dirty="0"/>
              <a:t>	Ignore Percentile </a:t>
            </a:r>
          </a:p>
        </p:txBody>
      </p:sp>
      <p:sp>
        <p:nvSpPr>
          <p:cNvPr id="4" name="Slide Number Placeholder 3">
            <a:extLst>
              <a:ext uri="{FF2B5EF4-FFF2-40B4-BE49-F238E27FC236}">
                <a16:creationId xmlns:a16="http://schemas.microsoft.com/office/drawing/2014/main" id="{AAD0FA94-DDA7-1EFA-B69C-38E2E6F180EA}"/>
              </a:ext>
            </a:extLst>
          </p:cNvPr>
          <p:cNvSpPr>
            <a:spLocks noGrp="1"/>
          </p:cNvSpPr>
          <p:nvPr>
            <p:ph type="sldNum" sz="quarter" idx="10"/>
          </p:nvPr>
        </p:nvSpPr>
        <p:spPr/>
        <p:txBody>
          <a:bodyPr/>
          <a:lstStyle/>
          <a:p>
            <a:r>
              <a:rPr lang="en-US" altLang="en-US"/>
              <a:t>Page </a:t>
            </a:r>
            <a:fld id="{E188C49E-526C-4CA2-87C2-E99663D5313E}" type="slidenum">
              <a:rPr lang="en-US" altLang="en-US" smtClean="0"/>
              <a:pPr/>
              <a:t>14</a:t>
            </a:fld>
            <a:endParaRPr lang="en-US" altLang="en-US"/>
          </a:p>
        </p:txBody>
      </p:sp>
      <p:sp>
        <p:nvSpPr>
          <p:cNvPr id="5" name="Rectangle 4">
            <a:extLst>
              <a:ext uri="{FF2B5EF4-FFF2-40B4-BE49-F238E27FC236}">
                <a16:creationId xmlns:a16="http://schemas.microsoft.com/office/drawing/2014/main" id="{EC59E5C0-2BD0-1E66-7E4D-54EC8D93C2DF}"/>
              </a:ext>
            </a:extLst>
          </p:cNvPr>
          <p:cNvSpPr/>
          <p:nvPr/>
        </p:nvSpPr>
        <p:spPr>
          <a:xfrm>
            <a:off x="1676400" y="3429000"/>
            <a:ext cx="3048000" cy="8622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PLACEHOLDER – HOW TO NAVIGATE TO THIS REORT</a:t>
            </a:r>
          </a:p>
        </p:txBody>
      </p:sp>
      <p:pic>
        <p:nvPicPr>
          <p:cNvPr id="12" name="Picture 11">
            <a:extLst>
              <a:ext uri="{FF2B5EF4-FFF2-40B4-BE49-F238E27FC236}">
                <a16:creationId xmlns:a16="http://schemas.microsoft.com/office/drawing/2014/main" id="{D2DF7BF5-6D31-6F1C-199E-86C9A53C35B9}"/>
              </a:ext>
            </a:extLst>
          </p:cNvPr>
          <p:cNvPicPr>
            <a:picLocks noChangeAspect="1"/>
          </p:cNvPicPr>
          <p:nvPr/>
        </p:nvPicPr>
        <p:blipFill>
          <a:blip r:embed="rId2"/>
          <a:stretch>
            <a:fillRect/>
          </a:stretch>
        </p:blipFill>
        <p:spPr>
          <a:xfrm>
            <a:off x="0" y="2570035"/>
            <a:ext cx="9144000" cy="1717930"/>
          </a:xfrm>
          <a:prstGeom prst="rect">
            <a:avLst/>
          </a:prstGeom>
        </p:spPr>
      </p:pic>
      <p:pic>
        <p:nvPicPr>
          <p:cNvPr id="14" name="Picture 13">
            <a:extLst>
              <a:ext uri="{FF2B5EF4-FFF2-40B4-BE49-F238E27FC236}">
                <a16:creationId xmlns:a16="http://schemas.microsoft.com/office/drawing/2014/main" id="{D5D85EFE-3F55-50F5-238B-EE39A0EDBF31}"/>
              </a:ext>
            </a:extLst>
          </p:cNvPr>
          <p:cNvPicPr>
            <a:picLocks noChangeAspect="1"/>
          </p:cNvPicPr>
          <p:nvPr/>
        </p:nvPicPr>
        <p:blipFill>
          <a:blip r:embed="rId3"/>
          <a:stretch>
            <a:fillRect/>
          </a:stretch>
        </p:blipFill>
        <p:spPr>
          <a:xfrm>
            <a:off x="304800" y="4509043"/>
            <a:ext cx="4963218" cy="1590897"/>
          </a:xfrm>
          <a:prstGeom prst="rect">
            <a:avLst/>
          </a:prstGeom>
        </p:spPr>
      </p:pic>
      <p:pic>
        <p:nvPicPr>
          <p:cNvPr id="16" name="Picture 15">
            <a:extLst>
              <a:ext uri="{FF2B5EF4-FFF2-40B4-BE49-F238E27FC236}">
                <a16:creationId xmlns:a16="http://schemas.microsoft.com/office/drawing/2014/main" id="{DB7CFC2B-E292-E563-7894-64BB58FCDDDF}"/>
              </a:ext>
            </a:extLst>
          </p:cNvPr>
          <p:cNvPicPr>
            <a:picLocks noChangeAspect="1"/>
          </p:cNvPicPr>
          <p:nvPr/>
        </p:nvPicPr>
        <p:blipFill>
          <a:blip r:embed="rId4"/>
          <a:stretch>
            <a:fillRect/>
          </a:stretch>
        </p:blipFill>
        <p:spPr>
          <a:xfrm>
            <a:off x="5519699" y="4413779"/>
            <a:ext cx="543001" cy="1781424"/>
          </a:xfrm>
          <a:prstGeom prst="rect">
            <a:avLst/>
          </a:prstGeom>
        </p:spPr>
      </p:pic>
      <p:pic>
        <p:nvPicPr>
          <p:cNvPr id="18" name="Picture 17">
            <a:extLst>
              <a:ext uri="{FF2B5EF4-FFF2-40B4-BE49-F238E27FC236}">
                <a16:creationId xmlns:a16="http://schemas.microsoft.com/office/drawing/2014/main" id="{D6B92317-DDA0-D024-0C11-1C1CC1C9E8E8}"/>
              </a:ext>
            </a:extLst>
          </p:cNvPr>
          <p:cNvPicPr>
            <a:picLocks noChangeAspect="1"/>
          </p:cNvPicPr>
          <p:nvPr/>
        </p:nvPicPr>
        <p:blipFill>
          <a:blip r:embed="rId5"/>
          <a:stretch>
            <a:fillRect/>
          </a:stretch>
        </p:blipFill>
        <p:spPr>
          <a:xfrm>
            <a:off x="6069572" y="4261358"/>
            <a:ext cx="590632" cy="1933845"/>
          </a:xfrm>
          <a:prstGeom prst="rect">
            <a:avLst/>
          </a:prstGeom>
        </p:spPr>
      </p:pic>
      <p:sp>
        <p:nvSpPr>
          <p:cNvPr id="19" name="Rectangle 18">
            <a:extLst>
              <a:ext uri="{FF2B5EF4-FFF2-40B4-BE49-F238E27FC236}">
                <a16:creationId xmlns:a16="http://schemas.microsoft.com/office/drawing/2014/main" id="{B83E96B3-4695-C252-62C1-2BF0D5D8D66B}"/>
              </a:ext>
            </a:extLst>
          </p:cNvPr>
          <p:cNvSpPr/>
          <p:nvPr/>
        </p:nvSpPr>
        <p:spPr>
          <a:xfrm>
            <a:off x="6203847" y="4812603"/>
            <a:ext cx="438491" cy="762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A940E27-072D-9496-19FF-5CD3AAA7E67E}"/>
              </a:ext>
            </a:extLst>
          </p:cNvPr>
          <p:cNvSpPr/>
          <p:nvPr/>
        </p:nvSpPr>
        <p:spPr>
          <a:xfrm>
            <a:off x="6210547" y="5144307"/>
            <a:ext cx="438491" cy="762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A471F6-B08F-3138-202A-ED54DAC8281D}"/>
              </a:ext>
            </a:extLst>
          </p:cNvPr>
          <p:cNvSpPr/>
          <p:nvPr/>
        </p:nvSpPr>
        <p:spPr>
          <a:xfrm>
            <a:off x="6221713" y="5433709"/>
            <a:ext cx="438491" cy="762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86195F1-B89B-6D84-3B51-D9EDBC122216}"/>
              </a:ext>
            </a:extLst>
          </p:cNvPr>
          <p:cNvSpPr/>
          <p:nvPr/>
        </p:nvSpPr>
        <p:spPr>
          <a:xfrm>
            <a:off x="6210547" y="5739067"/>
            <a:ext cx="438491" cy="762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47193D8D-7FB0-0589-C2D2-369B63C28E87}"/>
              </a:ext>
            </a:extLst>
          </p:cNvPr>
          <p:cNvCxnSpPr>
            <a:cxnSpLocks/>
          </p:cNvCxnSpPr>
          <p:nvPr/>
        </p:nvCxnSpPr>
        <p:spPr>
          <a:xfrm flipH="1" flipV="1">
            <a:off x="6501930" y="4520373"/>
            <a:ext cx="432270" cy="143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26D4A23-74DF-376E-3993-52BA4A3B9515}"/>
              </a:ext>
            </a:extLst>
          </p:cNvPr>
          <p:cNvSpPr txBox="1"/>
          <p:nvPr/>
        </p:nvSpPr>
        <p:spPr>
          <a:xfrm>
            <a:off x="6783313" y="4690173"/>
            <a:ext cx="2373967" cy="1384995"/>
          </a:xfrm>
          <a:prstGeom prst="rect">
            <a:avLst/>
          </a:prstGeom>
          <a:noFill/>
        </p:spPr>
        <p:txBody>
          <a:bodyPr wrap="square" rtlCol="0">
            <a:spAutoFit/>
          </a:bodyPr>
          <a:lstStyle/>
          <a:p>
            <a:r>
              <a:rPr lang="en-US" sz="1400" dirty="0"/>
              <a:t>Use HE1 for mosaic threshold</a:t>
            </a:r>
          </a:p>
          <a:p>
            <a:endParaRPr lang="en-US" sz="1400" dirty="0"/>
          </a:p>
          <a:p>
            <a:r>
              <a:rPr lang="en-US" sz="1400" dirty="0"/>
              <a:t>Mosaic threshold = Static Threshold and is the same for all hours </a:t>
            </a:r>
          </a:p>
        </p:txBody>
      </p:sp>
      <p:sp>
        <p:nvSpPr>
          <p:cNvPr id="8" name="Rectangle 7">
            <a:extLst>
              <a:ext uri="{FF2B5EF4-FFF2-40B4-BE49-F238E27FC236}">
                <a16:creationId xmlns:a16="http://schemas.microsoft.com/office/drawing/2014/main" id="{20D6ABC4-7672-1245-EBC0-2748166CDE08}"/>
              </a:ext>
            </a:extLst>
          </p:cNvPr>
          <p:cNvSpPr/>
          <p:nvPr/>
        </p:nvSpPr>
        <p:spPr>
          <a:xfrm>
            <a:off x="6470933" y="2936915"/>
            <a:ext cx="307206" cy="138671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F35B01D-2E82-EBD0-E85B-501576EFA389}"/>
              </a:ext>
            </a:extLst>
          </p:cNvPr>
          <p:cNvSpPr txBox="1"/>
          <p:nvPr/>
        </p:nvSpPr>
        <p:spPr>
          <a:xfrm>
            <a:off x="6661769" y="445364"/>
            <a:ext cx="2329832" cy="577081"/>
          </a:xfrm>
          <a:prstGeom prst="rect">
            <a:avLst/>
          </a:prstGeom>
          <a:noFill/>
        </p:spPr>
        <p:txBody>
          <a:bodyPr wrap="square" rtlCol="0">
            <a:spAutoFit/>
          </a:bodyPr>
          <a:lstStyle/>
          <a:p>
            <a:r>
              <a:rPr lang="en-US" sz="1050" dirty="0">
                <a:solidFill>
                  <a:schemeClr val="tx1">
                    <a:lumMod val="50000"/>
                    <a:lumOff val="50000"/>
                  </a:schemeClr>
                </a:solidFill>
              </a:rPr>
              <a:t>OASIS &gt; Energy &gt; Imbalance Reserve &gt; Imbalance Reserve Requirement Thresholds</a:t>
            </a:r>
          </a:p>
        </p:txBody>
      </p:sp>
    </p:spTree>
    <p:extLst>
      <p:ext uri="{BB962C8B-B14F-4D97-AF65-F5344CB8AC3E}">
        <p14:creationId xmlns:p14="http://schemas.microsoft.com/office/powerpoint/2010/main" val="2854732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(Stage 1) </a:t>
            </a:r>
            <a:br>
              <a:rPr lang="en-US" dirty="0"/>
            </a:br>
            <a:r>
              <a:rPr lang="en-US" dirty="0"/>
              <a:t>Calculate “q” variable for load, solar and wind, using input forecasts and polynomial coefficients</a:t>
            </a:r>
          </a:p>
        </p:txBody>
      </p:sp>
      <p:pic>
        <p:nvPicPr>
          <p:cNvPr id="5" name="Picture 4">
            <a:extLst>
              <a:ext uri="{FF2B5EF4-FFF2-40B4-BE49-F238E27FC236}">
                <a16:creationId xmlns:a16="http://schemas.microsoft.com/office/drawing/2014/main" id="{D96934CB-1A98-E199-F936-2DD861A158E2}"/>
              </a:ext>
            </a:extLst>
          </p:cNvPr>
          <p:cNvPicPr>
            <a:picLocks noChangeAspect="1"/>
          </p:cNvPicPr>
          <p:nvPr/>
        </p:nvPicPr>
        <p:blipFill>
          <a:blip r:embed="rId2"/>
          <a:stretch>
            <a:fillRect/>
          </a:stretch>
        </p:blipFill>
        <p:spPr>
          <a:xfrm>
            <a:off x="0" y="2436281"/>
            <a:ext cx="9144000" cy="1985437"/>
          </a:xfrm>
          <a:prstGeom prst="rect">
            <a:avLst/>
          </a:prstGeom>
        </p:spPr>
      </p:pic>
      <p:pic>
        <p:nvPicPr>
          <p:cNvPr id="7" name="Picture 6">
            <a:extLst>
              <a:ext uri="{FF2B5EF4-FFF2-40B4-BE49-F238E27FC236}">
                <a16:creationId xmlns:a16="http://schemas.microsoft.com/office/drawing/2014/main" id="{088620E8-B21B-8FF0-F0A8-1F1A2F2636C7}"/>
              </a:ext>
            </a:extLst>
          </p:cNvPr>
          <p:cNvPicPr>
            <a:picLocks noChangeAspect="1"/>
          </p:cNvPicPr>
          <p:nvPr/>
        </p:nvPicPr>
        <p:blipFill>
          <a:blip r:embed="rId3"/>
          <a:stretch>
            <a:fillRect/>
          </a:stretch>
        </p:blipFill>
        <p:spPr>
          <a:xfrm>
            <a:off x="0" y="1872067"/>
            <a:ext cx="9144000" cy="3113866"/>
          </a:xfrm>
          <a:prstGeom prst="rect">
            <a:avLst/>
          </a:prstGeom>
        </p:spPr>
      </p:pic>
      <p:sp>
        <p:nvSpPr>
          <p:cNvPr id="4" name="Slide Number Placeholder 3">
            <a:extLst>
              <a:ext uri="{FF2B5EF4-FFF2-40B4-BE49-F238E27FC236}">
                <a16:creationId xmlns:a16="http://schemas.microsoft.com/office/drawing/2014/main" id="{4DB49B69-4F5C-73B3-8A9D-4E252284236B}"/>
              </a:ext>
            </a:extLst>
          </p:cNvPr>
          <p:cNvSpPr>
            <a:spLocks noGrp="1"/>
          </p:cNvSpPr>
          <p:nvPr>
            <p:ph type="sldNum" sz="quarter" idx="10"/>
          </p:nvPr>
        </p:nvSpPr>
        <p:spPr/>
        <p:txBody>
          <a:bodyPr/>
          <a:lstStyle/>
          <a:p>
            <a:r>
              <a:rPr lang="en-US" altLang="en-US"/>
              <a:t>Page </a:t>
            </a:r>
            <a:fld id="{E188C49E-526C-4CA2-87C2-E99663D5313E}" type="slidenum">
              <a:rPr lang="en-US" altLang="en-US" smtClean="0"/>
              <a:pPr/>
              <a:t>15</a:t>
            </a:fld>
            <a:endParaRPr lang="en-US" altLang="en-US" dirty="0"/>
          </a:p>
        </p:txBody>
      </p:sp>
    </p:spTree>
    <p:extLst>
      <p:ext uri="{BB962C8B-B14F-4D97-AF65-F5344CB8AC3E}">
        <p14:creationId xmlns:p14="http://schemas.microsoft.com/office/powerpoint/2010/main" val="2616455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(Stage 2) </a:t>
            </a:r>
            <a:br>
              <a:rPr lang="en-US" dirty="0"/>
            </a:br>
            <a:r>
              <a:rPr lang="en-US" dirty="0"/>
              <a:t>Calculate “m” variable for net load, using histograms and “q” variables</a:t>
            </a:r>
          </a:p>
        </p:txBody>
      </p:sp>
      <p:pic>
        <p:nvPicPr>
          <p:cNvPr id="8" name="Picture 7">
            <a:extLst>
              <a:ext uri="{FF2B5EF4-FFF2-40B4-BE49-F238E27FC236}">
                <a16:creationId xmlns:a16="http://schemas.microsoft.com/office/drawing/2014/main" id="{5A544856-6DA9-6E43-F88F-C5A5ACE8E450}"/>
              </a:ext>
            </a:extLst>
          </p:cNvPr>
          <p:cNvPicPr>
            <a:picLocks noChangeAspect="1"/>
          </p:cNvPicPr>
          <p:nvPr/>
        </p:nvPicPr>
        <p:blipFill>
          <a:blip r:embed="rId2"/>
          <a:stretch>
            <a:fillRect/>
          </a:stretch>
        </p:blipFill>
        <p:spPr>
          <a:xfrm>
            <a:off x="3886200" y="1981200"/>
            <a:ext cx="4705747" cy="2052637"/>
          </a:xfrm>
          <a:prstGeom prst="rect">
            <a:avLst/>
          </a:prstGeom>
        </p:spPr>
      </p:pic>
      <p:pic>
        <p:nvPicPr>
          <p:cNvPr id="10" name="Picture 9">
            <a:extLst>
              <a:ext uri="{FF2B5EF4-FFF2-40B4-BE49-F238E27FC236}">
                <a16:creationId xmlns:a16="http://schemas.microsoft.com/office/drawing/2014/main" id="{F79262F2-E19F-F8DE-041B-AB8C73BBB934}"/>
              </a:ext>
            </a:extLst>
          </p:cNvPr>
          <p:cNvPicPr>
            <a:picLocks noChangeAspect="1"/>
          </p:cNvPicPr>
          <p:nvPr/>
        </p:nvPicPr>
        <p:blipFill>
          <a:blip r:embed="rId3"/>
          <a:stretch>
            <a:fillRect/>
          </a:stretch>
        </p:blipFill>
        <p:spPr>
          <a:xfrm>
            <a:off x="457200" y="2171699"/>
            <a:ext cx="2901199" cy="3724275"/>
          </a:xfrm>
          <a:prstGeom prst="rect">
            <a:avLst/>
          </a:prstGeom>
        </p:spPr>
      </p:pic>
      <p:sp>
        <p:nvSpPr>
          <p:cNvPr id="4" name="Slide Number Placeholder 3">
            <a:extLst>
              <a:ext uri="{FF2B5EF4-FFF2-40B4-BE49-F238E27FC236}">
                <a16:creationId xmlns:a16="http://schemas.microsoft.com/office/drawing/2014/main" id="{0F1F9575-4BD0-862B-9136-622DFA75FB27}"/>
              </a:ext>
            </a:extLst>
          </p:cNvPr>
          <p:cNvSpPr>
            <a:spLocks noGrp="1"/>
          </p:cNvSpPr>
          <p:nvPr>
            <p:ph type="sldNum" sz="quarter" idx="10"/>
          </p:nvPr>
        </p:nvSpPr>
        <p:spPr/>
        <p:txBody>
          <a:bodyPr/>
          <a:lstStyle/>
          <a:p>
            <a:r>
              <a:rPr lang="en-US" altLang="en-US"/>
              <a:t>Page </a:t>
            </a:r>
            <a:fld id="{E188C49E-526C-4CA2-87C2-E99663D5313E}" type="slidenum">
              <a:rPr lang="en-US" altLang="en-US" smtClean="0"/>
              <a:pPr/>
              <a:t>16</a:t>
            </a:fld>
            <a:endParaRPr lang="en-US" altLang="en-US" dirty="0"/>
          </a:p>
        </p:txBody>
      </p:sp>
    </p:spTree>
    <p:extLst>
      <p:ext uri="{BB962C8B-B14F-4D97-AF65-F5344CB8AC3E}">
        <p14:creationId xmlns:p14="http://schemas.microsoft.com/office/powerpoint/2010/main" val="2982813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(Stage 2 cont.) </a:t>
            </a:r>
            <a:br>
              <a:rPr lang="en-US" dirty="0"/>
            </a:br>
            <a:r>
              <a:rPr lang="en-US" dirty="0"/>
              <a:t>Calculate Mosaic Net Load requirement, using “m” variables and polynomial coefficients</a:t>
            </a:r>
          </a:p>
        </p:txBody>
      </p:sp>
      <p:pic>
        <p:nvPicPr>
          <p:cNvPr id="7" name="Picture 6">
            <a:extLst>
              <a:ext uri="{FF2B5EF4-FFF2-40B4-BE49-F238E27FC236}">
                <a16:creationId xmlns:a16="http://schemas.microsoft.com/office/drawing/2014/main" id="{4ED98647-6BA9-D34B-7E17-69ECE9C9E3BF}"/>
              </a:ext>
            </a:extLst>
          </p:cNvPr>
          <p:cNvPicPr>
            <a:picLocks noChangeAspect="1"/>
          </p:cNvPicPr>
          <p:nvPr/>
        </p:nvPicPr>
        <p:blipFill>
          <a:blip r:embed="rId2"/>
          <a:stretch>
            <a:fillRect/>
          </a:stretch>
        </p:blipFill>
        <p:spPr>
          <a:xfrm>
            <a:off x="2381210" y="1533236"/>
            <a:ext cx="4381580" cy="4057650"/>
          </a:xfrm>
          <a:prstGeom prst="rect">
            <a:avLst/>
          </a:prstGeom>
        </p:spPr>
      </p:pic>
      <p:sp>
        <p:nvSpPr>
          <p:cNvPr id="4" name="Slide Number Placeholder 3">
            <a:extLst>
              <a:ext uri="{FF2B5EF4-FFF2-40B4-BE49-F238E27FC236}">
                <a16:creationId xmlns:a16="http://schemas.microsoft.com/office/drawing/2014/main" id="{BE256213-8995-0AD4-E329-DE6260383C1B}"/>
              </a:ext>
            </a:extLst>
          </p:cNvPr>
          <p:cNvSpPr>
            <a:spLocks noGrp="1"/>
          </p:cNvSpPr>
          <p:nvPr>
            <p:ph type="sldNum" sz="quarter" idx="10"/>
          </p:nvPr>
        </p:nvSpPr>
        <p:spPr/>
        <p:txBody>
          <a:bodyPr/>
          <a:lstStyle/>
          <a:p>
            <a:r>
              <a:rPr lang="en-US" altLang="en-US"/>
              <a:t>Page </a:t>
            </a:r>
            <a:fld id="{E188C49E-526C-4CA2-87C2-E99663D5313E}" type="slidenum">
              <a:rPr lang="en-US" altLang="en-US" smtClean="0"/>
              <a:pPr/>
              <a:t>17</a:t>
            </a:fld>
            <a:endParaRPr lang="en-US" altLang="en-US" dirty="0"/>
          </a:p>
        </p:txBody>
      </p:sp>
    </p:spTree>
    <p:extLst>
      <p:ext uri="{BB962C8B-B14F-4D97-AF65-F5344CB8AC3E}">
        <p14:creationId xmlns:p14="http://schemas.microsoft.com/office/powerpoint/2010/main" val="1113134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6337-1D59-A379-A89D-3C4EE0B1EC68}"/>
              </a:ext>
            </a:extLst>
          </p:cNvPr>
          <p:cNvSpPr>
            <a:spLocks noGrp="1"/>
          </p:cNvSpPr>
          <p:nvPr>
            <p:ph type="title"/>
          </p:nvPr>
        </p:nvSpPr>
        <p:spPr/>
        <p:txBody>
          <a:bodyPr/>
          <a:lstStyle/>
          <a:p>
            <a:pPr algn="ctr"/>
            <a:r>
              <a:rPr lang="en-US" sz="2300" dirty="0"/>
              <a:t>(Stage 2 cont.) </a:t>
            </a:r>
            <a:br>
              <a:rPr lang="en-US" sz="2300" dirty="0"/>
            </a:br>
            <a:r>
              <a:rPr lang="en-US" sz="2300" dirty="0"/>
              <a:t>Apply Static and Dynamic thresholds </a:t>
            </a:r>
          </a:p>
        </p:txBody>
      </p:sp>
      <p:sp>
        <p:nvSpPr>
          <p:cNvPr id="4" name="Slide Number Placeholder 3">
            <a:extLst>
              <a:ext uri="{FF2B5EF4-FFF2-40B4-BE49-F238E27FC236}">
                <a16:creationId xmlns:a16="http://schemas.microsoft.com/office/drawing/2014/main" id="{FCFEEDF6-F3FD-33D8-AAC7-3E84108ACE07}"/>
              </a:ext>
            </a:extLst>
          </p:cNvPr>
          <p:cNvSpPr>
            <a:spLocks noGrp="1"/>
          </p:cNvSpPr>
          <p:nvPr>
            <p:ph type="sldNum" sz="quarter" idx="10"/>
          </p:nvPr>
        </p:nvSpPr>
        <p:spPr/>
        <p:txBody>
          <a:bodyPr/>
          <a:lstStyle/>
          <a:p>
            <a:r>
              <a:rPr lang="en-US" altLang="en-US"/>
              <a:t>Page </a:t>
            </a:r>
            <a:fld id="{E188C49E-526C-4CA2-87C2-E99663D5313E}" type="slidenum">
              <a:rPr lang="en-US" altLang="en-US" smtClean="0"/>
              <a:pPr/>
              <a:t>18</a:t>
            </a:fld>
            <a:endParaRPr lang="en-US" altLang="en-US" dirty="0"/>
          </a:p>
        </p:txBody>
      </p:sp>
      <p:pic>
        <p:nvPicPr>
          <p:cNvPr id="5" name="Picture 4">
            <a:extLst>
              <a:ext uri="{FF2B5EF4-FFF2-40B4-BE49-F238E27FC236}">
                <a16:creationId xmlns:a16="http://schemas.microsoft.com/office/drawing/2014/main" id="{450CE443-A212-8E0D-2846-F9F58F212E40}"/>
              </a:ext>
            </a:extLst>
          </p:cNvPr>
          <p:cNvPicPr>
            <a:picLocks noChangeAspect="1"/>
          </p:cNvPicPr>
          <p:nvPr/>
        </p:nvPicPr>
        <p:blipFill>
          <a:blip r:embed="rId2"/>
          <a:stretch>
            <a:fillRect/>
          </a:stretch>
        </p:blipFill>
        <p:spPr>
          <a:xfrm>
            <a:off x="0" y="2574208"/>
            <a:ext cx="9144000" cy="1709584"/>
          </a:xfrm>
          <a:prstGeom prst="rect">
            <a:avLst/>
          </a:prstGeom>
        </p:spPr>
      </p:pic>
    </p:spTree>
    <p:extLst>
      <p:ext uri="{BB962C8B-B14F-4D97-AF65-F5344CB8AC3E}">
        <p14:creationId xmlns:p14="http://schemas.microsoft.com/office/powerpoint/2010/main" val="3350901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787E4D-6AC1-727C-BC18-CDCE3E9AA7EF}"/>
              </a:ext>
            </a:extLst>
          </p:cNvPr>
          <p:cNvPicPr>
            <a:picLocks noChangeAspect="1"/>
          </p:cNvPicPr>
          <p:nvPr/>
        </p:nvPicPr>
        <p:blipFill>
          <a:blip r:embed="rId2"/>
          <a:stretch>
            <a:fillRect/>
          </a:stretch>
        </p:blipFill>
        <p:spPr>
          <a:xfrm>
            <a:off x="1259706" y="1776703"/>
            <a:ext cx="6624587" cy="4202472"/>
          </a:xfrm>
          <a:prstGeom prst="rect">
            <a:avLst/>
          </a:prstGeom>
        </p:spPr>
      </p:pic>
      <p:sp>
        <p:nvSpPr>
          <p:cNvPr id="2" name="Title 1"/>
          <p:cNvSpPr>
            <a:spLocks noGrp="1"/>
          </p:cNvSpPr>
          <p:nvPr>
            <p:ph type="title"/>
          </p:nvPr>
        </p:nvSpPr>
        <p:spPr>
          <a:xfrm>
            <a:off x="457200" y="381000"/>
            <a:ext cx="8229600" cy="533400"/>
          </a:xfrm>
        </p:spPr>
        <p:txBody>
          <a:bodyPr>
            <a:normAutofit fontScale="90000"/>
          </a:bodyPr>
          <a:lstStyle/>
          <a:p>
            <a:pPr algn="ctr"/>
            <a:r>
              <a:rPr lang="en-US" dirty="0"/>
              <a:t>Confirm calculation of IR requirement within OASIS</a:t>
            </a:r>
            <a:br>
              <a:rPr lang="en-US" dirty="0"/>
            </a:br>
            <a:br>
              <a:rPr lang="en-US" dirty="0"/>
            </a:br>
            <a:br>
              <a:rPr lang="en-US" dirty="0"/>
            </a:br>
            <a:endParaRPr lang="en-US" dirty="0"/>
          </a:p>
        </p:txBody>
      </p:sp>
      <p:sp>
        <p:nvSpPr>
          <p:cNvPr id="6" name="Rectangle 5"/>
          <p:cNvSpPr/>
          <p:nvPr/>
        </p:nvSpPr>
        <p:spPr>
          <a:xfrm>
            <a:off x="1223611" y="3962401"/>
            <a:ext cx="6167789" cy="228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F2DBF2F-955A-16FE-500B-545AC34CB863}"/>
              </a:ext>
            </a:extLst>
          </p:cNvPr>
          <p:cNvSpPr txBox="1"/>
          <p:nvPr/>
        </p:nvSpPr>
        <p:spPr>
          <a:xfrm>
            <a:off x="914400" y="990600"/>
            <a:ext cx="7315200" cy="830997"/>
          </a:xfrm>
          <a:prstGeom prst="rect">
            <a:avLst/>
          </a:prstGeom>
          <a:noFill/>
        </p:spPr>
        <p:txBody>
          <a:bodyPr wrap="square" rtlCol="0">
            <a:spAutoFit/>
          </a:bodyPr>
          <a:lstStyle/>
          <a:p>
            <a:pPr algn="ctr"/>
            <a:r>
              <a:rPr lang="en-US" sz="1600" dirty="0"/>
              <a:t>Pay Attention to the Publication Timestamp.</a:t>
            </a:r>
          </a:p>
          <a:p>
            <a:pPr algn="ctr"/>
            <a:r>
              <a:rPr lang="en-US" sz="1600" dirty="0"/>
              <a:t>The latest publication timestamp per day should align with Binding Forecasts as Reported on OASIS.</a:t>
            </a:r>
          </a:p>
        </p:txBody>
      </p:sp>
      <p:sp>
        <p:nvSpPr>
          <p:cNvPr id="3" name="Slide Number Placeholder 2">
            <a:extLst>
              <a:ext uri="{FF2B5EF4-FFF2-40B4-BE49-F238E27FC236}">
                <a16:creationId xmlns:a16="http://schemas.microsoft.com/office/drawing/2014/main" id="{BE386FE8-A62F-C903-DBB2-D22589B00FB0}"/>
              </a:ext>
            </a:extLst>
          </p:cNvPr>
          <p:cNvSpPr>
            <a:spLocks noGrp="1"/>
          </p:cNvSpPr>
          <p:nvPr>
            <p:ph type="sldNum" sz="quarter" idx="10"/>
          </p:nvPr>
        </p:nvSpPr>
        <p:spPr/>
        <p:txBody>
          <a:bodyPr/>
          <a:lstStyle/>
          <a:p>
            <a:r>
              <a:rPr lang="en-US" altLang="en-US"/>
              <a:t>Page </a:t>
            </a:r>
            <a:fld id="{E188C49E-526C-4CA2-87C2-E99663D5313E}" type="slidenum">
              <a:rPr lang="en-US" altLang="en-US" smtClean="0"/>
              <a:pPr/>
              <a:t>19</a:t>
            </a:fld>
            <a:endParaRPr lang="en-US" altLang="en-US" dirty="0"/>
          </a:p>
        </p:txBody>
      </p:sp>
      <p:sp>
        <p:nvSpPr>
          <p:cNvPr id="5" name="TextBox 4">
            <a:extLst>
              <a:ext uri="{FF2B5EF4-FFF2-40B4-BE49-F238E27FC236}">
                <a16:creationId xmlns:a16="http://schemas.microsoft.com/office/drawing/2014/main" id="{A5BD00CE-A459-EE5C-DD6E-0EBF9C6809FD}"/>
              </a:ext>
            </a:extLst>
          </p:cNvPr>
          <p:cNvSpPr txBox="1"/>
          <p:nvPr/>
        </p:nvSpPr>
        <p:spPr>
          <a:xfrm>
            <a:off x="6814168" y="5638800"/>
            <a:ext cx="2329832" cy="577081"/>
          </a:xfrm>
          <a:prstGeom prst="rect">
            <a:avLst/>
          </a:prstGeom>
          <a:noFill/>
        </p:spPr>
        <p:txBody>
          <a:bodyPr wrap="square" rtlCol="0">
            <a:spAutoFit/>
          </a:bodyPr>
          <a:lstStyle/>
          <a:p>
            <a:r>
              <a:rPr lang="en-US" sz="1050" dirty="0">
                <a:solidFill>
                  <a:schemeClr val="tx1">
                    <a:lumMod val="50000"/>
                    <a:lumOff val="50000"/>
                  </a:schemeClr>
                </a:solidFill>
              </a:rPr>
              <a:t>OASIS &gt; Energy &gt; Imbalance Reserve &gt; Imbalance Reserve Results</a:t>
            </a:r>
          </a:p>
        </p:txBody>
      </p:sp>
    </p:spTree>
    <p:extLst>
      <p:ext uri="{BB962C8B-B14F-4D97-AF65-F5344CB8AC3E}">
        <p14:creationId xmlns:p14="http://schemas.microsoft.com/office/powerpoint/2010/main" val="160281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Introduction</a:t>
            </a:r>
          </a:p>
          <a:p>
            <a:r>
              <a:rPr lang="en-US" dirty="0"/>
              <a:t>How to recreate mosaic requirement with data available in OASIS</a:t>
            </a:r>
          </a:p>
          <a:p>
            <a:pPr lvl="1"/>
            <a:r>
              <a:rPr lang="en-US" dirty="0"/>
              <a:t>This will have a companion Excel spreadsheet</a:t>
            </a:r>
          </a:p>
          <a:p>
            <a:pPr lvl="1"/>
            <a:r>
              <a:rPr lang="en-US" dirty="0"/>
              <a:t>Recreating requirement for </a:t>
            </a:r>
          </a:p>
          <a:p>
            <a:pPr lvl="2"/>
            <a:r>
              <a:rPr lang="en-US" dirty="0"/>
              <a:t>Trade Date: 10/5/25</a:t>
            </a:r>
          </a:p>
          <a:p>
            <a:pPr lvl="2"/>
            <a:r>
              <a:rPr lang="en-US" dirty="0"/>
              <a:t>HE 15 (hour-ending 15)</a:t>
            </a:r>
          </a:p>
          <a:p>
            <a:pPr lvl="2"/>
            <a:r>
              <a:rPr lang="en-US" dirty="0"/>
              <a:t>‘DAM’ (Day-Ahead Market) </a:t>
            </a:r>
          </a:p>
        </p:txBody>
      </p:sp>
      <p:sp>
        <p:nvSpPr>
          <p:cNvPr id="4" name="Slide Number Placeholder 3"/>
          <p:cNvSpPr>
            <a:spLocks noGrp="1"/>
          </p:cNvSpPr>
          <p:nvPr>
            <p:ph type="sldNum" sz="quarter" idx="10"/>
          </p:nvPr>
        </p:nvSpPr>
        <p:spPr/>
        <p:txBody>
          <a:bodyPr/>
          <a:lstStyle/>
          <a:p>
            <a:r>
              <a:rPr lang="en-US" altLang="en-US"/>
              <a:t>Page </a:t>
            </a:r>
            <a:fld id="{E188C49E-526C-4CA2-87C2-E99663D5313E}" type="slidenum">
              <a:rPr lang="en-US" altLang="en-US" smtClean="0"/>
              <a:pPr/>
              <a:t>2</a:t>
            </a:fld>
            <a:endParaRPr lang="en-US" altLang="en-US"/>
          </a:p>
        </p:txBody>
      </p:sp>
    </p:spTree>
    <p:extLst>
      <p:ext uri="{BB962C8B-B14F-4D97-AF65-F5344CB8AC3E}">
        <p14:creationId xmlns:p14="http://schemas.microsoft.com/office/powerpoint/2010/main" val="1097198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2768-5644-6C8B-3EEE-8352EF2125CC}"/>
              </a:ext>
            </a:extLst>
          </p:cNvPr>
          <p:cNvSpPr>
            <a:spLocks noGrp="1"/>
          </p:cNvSpPr>
          <p:nvPr>
            <p:ph type="title"/>
          </p:nvPr>
        </p:nvSpPr>
        <p:spPr/>
        <p:txBody>
          <a:bodyPr/>
          <a:lstStyle/>
          <a:p>
            <a:r>
              <a:rPr lang="en-US" dirty="0"/>
              <a:t>Other Considerations</a:t>
            </a:r>
          </a:p>
        </p:txBody>
      </p:sp>
      <p:sp>
        <p:nvSpPr>
          <p:cNvPr id="3" name="Content Placeholder 2">
            <a:extLst>
              <a:ext uri="{FF2B5EF4-FFF2-40B4-BE49-F238E27FC236}">
                <a16:creationId xmlns:a16="http://schemas.microsoft.com/office/drawing/2014/main" id="{69A4A5BC-7D12-95D8-94E8-B680C9366A88}"/>
              </a:ext>
            </a:extLst>
          </p:cNvPr>
          <p:cNvSpPr>
            <a:spLocks noGrp="1"/>
          </p:cNvSpPr>
          <p:nvPr>
            <p:ph idx="1"/>
          </p:nvPr>
        </p:nvSpPr>
        <p:spPr/>
        <p:txBody>
          <a:bodyPr/>
          <a:lstStyle/>
          <a:p>
            <a:r>
              <a:rPr lang="en-US" dirty="0"/>
              <a:t>Putting in different scenario forecasts, with the same coefficients and other input data</a:t>
            </a:r>
          </a:p>
          <a:p>
            <a:r>
              <a:rPr lang="en-US" dirty="0"/>
              <a:t>Advisory values, e.g., D2 and D3 are still predicting D1 uncertainty </a:t>
            </a:r>
          </a:p>
          <a:p>
            <a:r>
              <a:rPr lang="en-US" dirty="0"/>
              <a:t>Calculating uncertainty (for validating performance) </a:t>
            </a:r>
          </a:p>
          <a:p>
            <a:pPr marL="0" indent="0">
              <a:buNone/>
            </a:pPr>
            <a:endParaRPr lang="en-US" dirty="0"/>
          </a:p>
          <a:p>
            <a:pPr marL="0" indent="0">
              <a:buNone/>
            </a:pPr>
            <a:endParaRPr lang="en-US" dirty="0"/>
          </a:p>
          <a:p>
            <a:pPr marL="0" indent="0">
              <a:buNone/>
            </a:pPr>
            <a:r>
              <a:rPr lang="en-US" dirty="0">
                <a:solidFill>
                  <a:srgbClr val="FF0000"/>
                </a:solidFill>
              </a:rPr>
              <a:t>*Reports not currently available in Stage and Production OASIS – results may be intermittent during market sim*</a:t>
            </a:r>
          </a:p>
          <a:p>
            <a:pPr marL="0" indent="0">
              <a:buNone/>
            </a:pPr>
            <a:endParaRPr lang="en-US" dirty="0"/>
          </a:p>
        </p:txBody>
      </p:sp>
      <p:sp>
        <p:nvSpPr>
          <p:cNvPr id="4" name="Slide Number Placeholder 3">
            <a:extLst>
              <a:ext uri="{FF2B5EF4-FFF2-40B4-BE49-F238E27FC236}">
                <a16:creationId xmlns:a16="http://schemas.microsoft.com/office/drawing/2014/main" id="{93459CA2-140E-9019-1977-2EB273CCBC5F}"/>
              </a:ext>
            </a:extLst>
          </p:cNvPr>
          <p:cNvSpPr>
            <a:spLocks noGrp="1"/>
          </p:cNvSpPr>
          <p:nvPr>
            <p:ph type="sldNum" sz="quarter" idx="10"/>
          </p:nvPr>
        </p:nvSpPr>
        <p:spPr/>
        <p:txBody>
          <a:bodyPr/>
          <a:lstStyle/>
          <a:p>
            <a:r>
              <a:rPr lang="en-US" altLang="en-US"/>
              <a:t>Page </a:t>
            </a:r>
            <a:fld id="{E188C49E-526C-4CA2-87C2-E99663D5313E}" type="slidenum">
              <a:rPr lang="en-US" altLang="en-US" smtClean="0"/>
              <a:pPr/>
              <a:t>20</a:t>
            </a:fld>
            <a:endParaRPr lang="en-US" altLang="en-US" dirty="0"/>
          </a:p>
        </p:txBody>
      </p:sp>
    </p:spTree>
    <p:extLst>
      <p:ext uri="{BB962C8B-B14F-4D97-AF65-F5344CB8AC3E}">
        <p14:creationId xmlns:p14="http://schemas.microsoft.com/office/powerpoint/2010/main" val="1487327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FC3459-914E-C68F-1997-D3CA5ED04D44}"/>
              </a:ext>
            </a:extLst>
          </p:cNvPr>
          <p:cNvSpPr>
            <a:spLocks noGrp="1"/>
          </p:cNvSpPr>
          <p:nvPr>
            <p:ph type="sldNum" sz="quarter" idx="10"/>
          </p:nvPr>
        </p:nvSpPr>
        <p:spPr/>
        <p:txBody>
          <a:bodyPr/>
          <a:lstStyle/>
          <a:p>
            <a:r>
              <a:rPr lang="en-US" altLang="en-US"/>
              <a:t>Page </a:t>
            </a:r>
            <a:fld id="{E188C49E-526C-4CA2-87C2-E99663D5313E}" type="slidenum">
              <a:rPr lang="en-US" altLang="en-US" smtClean="0"/>
              <a:pPr/>
              <a:t>21</a:t>
            </a:fld>
            <a:endParaRPr lang="en-US" altLang="en-US" dirty="0"/>
          </a:p>
        </p:txBody>
      </p:sp>
      <p:grpSp>
        <p:nvGrpSpPr>
          <p:cNvPr id="17" name="Group 16">
            <a:extLst>
              <a:ext uri="{FF2B5EF4-FFF2-40B4-BE49-F238E27FC236}">
                <a16:creationId xmlns:a16="http://schemas.microsoft.com/office/drawing/2014/main" id="{DD229B2E-7F4A-17F7-AF51-AD7FFB741069}"/>
              </a:ext>
            </a:extLst>
          </p:cNvPr>
          <p:cNvGrpSpPr/>
          <p:nvPr/>
        </p:nvGrpSpPr>
        <p:grpSpPr>
          <a:xfrm>
            <a:off x="507714" y="1752600"/>
            <a:ext cx="8128572" cy="3645819"/>
            <a:chOff x="228600" y="544083"/>
            <a:chExt cx="8128572" cy="3645819"/>
          </a:xfrm>
        </p:grpSpPr>
        <p:pic>
          <p:nvPicPr>
            <p:cNvPr id="6" name="Picture 5">
              <a:extLst>
                <a:ext uri="{FF2B5EF4-FFF2-40B4-BE49-F238E27FC236}">
                  <a16:creationId xmlns:a16="http://schemas.microsoft.com/office/drawing/2014/main" id="{9D8A02B6-5B0C-EDB7-887A-C00F6D22EB78}"/>
                </a:ext>
              </a:extLst>
            </p:cNvPr>
            <p:cNvPicPr>
              <a:picLocks noChangeAspect="1"/>
            </p:cNvPicPr>
            <p:nvPr/>
          </p:nvPicPr>
          <p:blipFill>
            <a:blip r:embed="rId2"/>
            <a:stretch>
              <a:fillRect/>
            </a:stretch>
          </p:blipFill>
          <p:spPr>
            <a:xfrm>
              <a:off x="4267200" y="1980070"/>
              <a:ext cx="4089972" cy="2209832"/>
            </a:xfrm>
            <a:prstGeom prst="rect">
              <a:avLst/>
            </a:prstGeom>
          </p:spPr>
        </p:pic>
        <p:pic>
          <p:nvPicPr>
            <p:cNvPr id="8" name="Picture 7">
              <a:extLst>
                <a:ext uri="{FF2B5EF4-FFF2-40B4-BE49-F238E27FC236}">
                  <a16:creationId xmlns:a16="http://schemas.microsoft.com/office/drawing/2014/main" id="{A702228C-244E-0E59-569E-7B21D1F68A91}"/>
                </a:ext>
              </a:extLst>
            </p:cNvPr>
            <p:cNvPicPr>
              <a:picLocks noChangeAspect="1"/>
            </p:cNvPicPr>
            <p:nvPr/>
          </p:nvPicPr>
          <p:blipFill>
            <a:blip r:embed="rId3"/>
            <a:stretch>
              <a:fillRect/>
            </a:stretch>
          </p:blipFill>
          <p:spPr>
            <a:xfrm>
              <a:off x="228600" y="1828800"/>
              <a:ext cx="3505200" cy="2361102"/>
            </a:xfrm>
            <a:prstGeom prst="rect">
              <a:avLst/>
            </a:prstGeom>
          </p:spPr>
        </p:pic>
        <p:sp>
          <p:nvSpPr>
            <p:cNvPr id="10" name="TextBox 9">
              <a:extLst>
                <a:ext uri="{FF2B5EF4-FFF2-40B4-BE49-F238E27FC236}">
                  <a16:creationId xmlns:a16="http://schemas.microsoft.com/office/drawing/2014/main" id="{28AD0BD1-8678-F234-0B81-B87186A92BF6}"/>
                </a:ext>
              </a:extLst>
            </p:cNvPr>
            <p:cNvSpPr txBox="1"/>
            <p:nvPr/>
          </p:nvSpPr>
          <p:spPr>
            <a:xfrm>
              <a:off x="2133600" y="544083"/>
              <a:ext cx="4572000" cy="369332"/>
            </a:xfrm>
            <a:prstGeom prst="rect">
              <a:avLst/>
            </a:prstGeom>
            <a:noFill/>
          </p:spPr>
          <p:txBody>
            <a:bodyPr wrap="square">
              <a:spAutoFit/>
            </a:bodyPr>
            <a:lstStyle/>
            <a:p>
              <a:r>
                <a:rPr lang="en-US" dirty="0"/>
                <a:t>DAM uncertainty </a:t>
              </a:r>
              <a:r>
                <a:rPr lang="en-US" dirty="0">
                  <a:solidFill>
                    <a:schemeClr val="bg1">
                      <a:lumMod val="75000"/>
                    </a:schemeClr>
                  </a:solidFill>
                </a:rPr>
                <a:t>(RTPD binding – DAM)</a:t>
              </a:r>
              <a:endParaRPr lang="en-US" dirty="0"/>
            </a:p>
          </p:txBody>
        </p:sp>
        <p:cxnSp>
          <p:nvCxnSpPr>
            <p:cNvPr id="12" name="Straight Arrow Connector 11">
              <a:extLst>
                <a:ext uri="{FF2B5EF4-FFF2-40B4-BE49-F238E27FC236}">
                  <a16:creationId xmlns:a16="http://schemas.microsoft.com/office/drawing/2014/main" id="{EC59F9C0-24B1-F26F-6E80-2724E54F2677}"/>
                </a:ext>
              </a:extLst>
            </p:cNvPr>
            <p:cNvCxnSpPr>
              <a:cxnSpLocks/>
              <a:stCxn id="10" idx="2"/>
            </p:cNvCxnSpPr>
            <p:nvPr/>
          </p:nvCxnSpPr>
          <p:spPr>
            <a:xfrm flipH="1">
              <a:off x="2133600" y="913415"/>
              <a:ext cx="2286000" cy="991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893394E-E9AE-C5F6-26DD-67714C508FBC}"/>
                </a:ext>
              </a:extLst>
            </p:cNvPr>
            <p:cNvCxnSpPr>
              <a:cxnSpLocks/>
              <a:endCxn id="6" idx="0"/>
            </p:cNvCxnSpPr>
            <p:nvPr/>
          </p:nvCxnSpPr>
          <p:spPr>
            <a:xfrm>
              <a:off x="6096000" y="913415"/>
              <a:ext cx="216186" cy="1066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8" name="Title 1">
            <a:extLst>
              <a:ext uri="{FF2B5EF4-FFF2-40B4-BE49-F238E27FC236}">
                <a16:creationId xmlns:a16="http://schemas.microsoft.com/office/drawing/2014/main" id="{29AA5A90-FE15-7C83-DE66-60129B33EAE8}"/>
              </a:ext>
            </a:extLst>
          </p:cNvPr>
          <p:cNvSpPr>
            <a:spLocks noGrp="1"/>
          </p:cNvSpPr>
          <p:nvPr>
            <p:ph type="title"/>
          </p:nvPr>
        </p:nvSpPr>
        <p:spPr>
          <a:xfrm>
            <a:off x="457200" y="381000"/>
            <a:ext cx="8229600" cy="1143000"/>
          </a:xfrm>
        </p:spPr>
        <p:txBody>
          <a:bodyPr/>
          <a:lstStyle/>
          <a:p>
            <a:r>
              <a:rPr lang="en-US" dirty="0"/>
              <a:t>DAM Realized Uncertainty must be derived</a:t>
            </a:r>
          </a:p>
        </p:txBody>
      </p:sp>
    </p:spTree>
    <p:extLst>
      <p:ext uri="{BB962C8B-B14F-4D97-AF65-F5344CB8AC3E}">
        <p14:creationId xmlns:p14="http://schemas.microsoft.com/office/powerpoint/2010/main" val="1904088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CB169-6962-8696-87A5-D2529E92FA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D6AF2E-D1FB-C803-22A8-DDC7FC04DF4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6E584BA-4629-598E-7D96-A5001347B840}"/>
              </a:ext>
            </a:extLst>
          </p:cNvPr>
          <p:cNvSpPr>
            <a:spLocks noGrp="1"/>
          </p:cNvSpPr>
          <p:nvPr>
            <p:ph type="sldNum" sz="quarter" idx="10"/>
          </p:nvPr>
        </p:nvSpPr>
        <p:spPr/>
        <p:txBody>
          <a:bodyPr/>
          <a:lstStyle/>
          <a:p>
            <a:r>
              <a:rPr lang="en-US" altLang="en-US"/>
              <a:t>Page </a:t>
            </a:r>
            <a:fld id="{E188C49E-526C-4CA2-87C2-E99663D5313E}" type="slidenum">
              <a:rPr lang="en-US" altLang="en-US" smtClean="0"/>
              <a:pPr/>
              <a:t>22</a:t>
            </a:fld>
            <a:endParaRPr lang="en-US" altLang="en-US" dirty="0"/>
          </a:p>
        </p:txBody>
      </p:sp>
    </p:spTree>
    <p:extLst>
      <p:ext uri="{BB962C8B-B14F-4D97-AF65-F5344CB8AC3E}">
        <p14:creationId xmlns:p14="http://schemas.microsoft.com/office/powerpoint/2010/main" val="1993966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2743200"/>
          </a:xfrm>
        </p:spPr>
        <p:txBody>
          <a:bodyPr/>
          <a:lstStyle/>
          <a:p>
            <a:r>
              <a:rPr lang="en-US" sz="3200" dirty="0"/>
              <a:t>For questions, please reach out to </a:t>
            </a:r>
            <a:br>
              <a:rPr lang="en-US" sz="3200" dirty="0"/>
            </a:br>
            <a:r>
              <a:rPr lang="en-US" sz="3200" dirty="0"/>
              <a:t>Short-Term Forecasting via CIDI</a:t>
            </a:r>
            <a:br>
              <a:rPr lang="en-US" dirty="0"/>
            </a:br>
            <a:br>
              <a:rPr lang="en-US" dirty="0"/>
            </a:br>
            <a:r>
              <a:rPr lang="en-US" sz="2400" u="sng" dirty="0">
                <a:solidFill>
                  <a:schemeClr val="tx1">
                    <a:lumMod val="50000"/>
                    <a:lumOff val="50000"/>
                  </a:schemeClr>
                </a:solidFill>
                <a:latin typeface="+mn-lt"/>
              </a:rPr>
              <a:t>Recommended ticket details</a:t>
            </a:r>
            <a:br>
              <a:rPr lang="en-US" sz="2400" dirty="0">
                <a:solidFill>
                  <a:schemeClr val="tx1"/>
                </a:solidFill>
                <a:latin typeface="+mn-lt"/>
              </a:rPr>
            </a:br>
            <a:r>
              <a:rPr lang="en-US" sz="2400" dirty="0">
                <a:solidFill>
                  <a:schemeClr val="tx1">
                    <a:lumMod val="50000"/>
                    <a:lumOff val="50000"/>
                  </a:schemeClr>
                </a:solidFill>
                <a:latin typeface="+mn-lt"/>
              </a:rPr>
              <a:t>Subject: </a:t>
            </a:r>
            <a:r>
              <a:rPr lang="en-US" sz="2400" dirty="0">
                <a:solidFill>
                  <a:schemeClr val="tx1"/>
                </a:solidFill>
                <a:latin typeface="+mn-lt"/>
              </a:rPr>
              <a:t>Imbalance Reserves Requirement OASIS Training</a:t>
            </a:r>
            <a:br>
              <a:rPr lang="en-US" sz="2400" dirty="0">
                <a:solidFill>
                  <a:schemeClr val="tx1"/>
                </a:solidFill>
                <a:latin typeface="+mn-lt"/>
              </a:rPr>
            </a:br>
            <a:r>
              <a:rPr lang="en-US" sz="2400" dirty="0">
                <a:solidFill>
                  <a:schemeClr val="tx1">
                    <a:lumMod val="50000"/>
                    <a:lumOff val="50000"/>
                  </a:schemeClr>
                </a:solidFill>
                <a:latin typeface="+mn-lt"/>
              </a:rPr>
              <a:t>Category: </a:t>
            </a:r>
            <a:r>
              <a:rPr lang="en-US" sz="2400" dirty="0">
                <a:solidFill>
                  <a:schemeClr val="tx1"/>
                </a:solidFill>
                <a:latin typeface="+mn-lt"/>
              </a:rPr>
              <a:t>Forecasts</a:t>
            </a:r>
          </a:p>
        </p:txBody>
      </p:sp>
      <p:sp>
        <p:nvSpPr>
          <p:cNvPr id="4" name="Slide Number Placeholder 3"/>
          <p:cNvSpPr>
            <a:spLocks noGrp="1"/>
          </p:cNvSpPr>
          <p:nvPr>
            <p:ph type="sldNum" sz="quarter" idx="10"/>
          </p:nvPr>
        </p:nvSpPr>
        <p:spPr/>
        <p:txBody>
          <a:bodyPr/>
          <a:lstStyle/>
          <a:p>
            <a:r>
              <a:rPr lang="en-US" altLang="en-US"/>
              <a:t>Page </a:t>
            </a:r>
            <a:fld id="{E188C49E-526C-4CA2-87C2-E99663D5313E}" type="slidenum">
              <a:rPr lang="en-US" altLang="en-US" smtClean="0"/>
              <a:pPr/>
              <a:t>23</a:t>
            </a:fld>
            <a:endParaRPr lang="en-US" altLang="en-US"/>
          </a:p>
        </p:txBody>
      </p:sp>
      <p:sp>
        <p:nvSpPr>
          <p:cNvPr id="3" name="Title 1">
            <a:extLst>
              <a:ext uri="{FF2B5EF4-FFF2-40B4-BE49-F238E27FC236}">
                <a16:creationId xmlns:a16="http://schemas.microsoft.com/office/drawing/2014/main" id="{A076389F-4C6C-6141-6ECB-C6B444FE7477}"/>
              </a:ext>
            </a:extLst>
          </p:cNvPr>
          <p:cNvSpPr txBox="1">
            <a:spLocks/>
          </p:cNvSpPr>
          <p:nvPr/>
        </p:nvSpPr>
        <p:spPr>
          <a:xfrm>
            <a:off x="457200" y="381000"/>
            <a:ext cx="8229600" cy="1143000"/>
          </a:xfrm>
          <a:prstGeom prst="rect">
            <a:avLst/>
          </a:prstGeom>
        </p:spPr>
        <p:txBody>
          <a:bodyPr/>
          <a:lstStyle>
            <a:lvl1pPr algn="l" rtl="0" eaLnBrk="1" fontAlgn="base" hangingPunct="1">
              <a:spcBef>
                <a:spcPct val="0"/>
              </a:spcBef>
              <a:spcAft>
                <a:spcPct val="0"/>
              </a:spcAft>
              <a:defRPr sz="2600" kern="1200">
                <a:solidFill>
                  <a:srgbClr val="4F758B"/>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Additional references</a:t>
            </a:r>
          </a:p>
        </p:txBody>
      </p:sp>
      <p:sp>
        <p:nvSpPr>
          <p:cNvPr id="5" name="Content Placeholder 2">
            <a:extLst>
              <a:ext uri="{FF2B5EF4-FFF2-40B4-BE49-F238E27FC236}">
                <a16:creationId xmlns:a16="http://schemas.microsoft.com/office/drawing/2014/main" id="{906DBDE7-034E-41B8-CE5A-BC88B2726D81}"/>
              </a:ext>
            </a:extLst>
          </p:cNvPr>
          <p:cNvSpPr>
            <a:spLocks noGrp="1"/>
          </p:cNvSpPr>
          <p:nvPr>
            <p:ph idx="1"/>
          </p:nvPr>
        </p:nvSpPr>
        <p:spPr>
          <a:xfrm>
            <a:off x="457200" y="1219199"/>
            <a:ext cx="8229600" cy="990601"/>
          </a:xfrm>
        </p:spPr>
        <p:txBody>
          <a:bodyPr/>
          <a:lstStyle/>
          <a:p>
            <a:r>
              <a:rPr lang="en-US" dirty="0">
                <a:hlinkClick r:id="rId2"/>
              </a:rPr>
              <a:t>California ISO - Imbalance Reserves Mosaic Parameter Requirements</a:t>
            </a:r>
            <a:endParaRPr lang="en-US" dirty="0"/>
          </a:p>
        </p:txBody>
      </p:sp>
    </p:spTree>
    <p:extLst>
      <p:ext uri="{BB962C8B-B14F-4D97-AF65-F5344CB8AC3E}">
        <p14:creationId xmlns:p14="http://schemas.microsoft.com/office/powerpoint/2010/main" val="3855612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1831-B99D-A902-D47F-7E227998B6FB}"/>
              </a:ext>
            </a:extLst>
          </p:cNvPr>
          <p:cNvSpPr>
            <a:spLocks noGrp="1"/>
          </p:cNvSpPr>
          <p:nvPr>
            <p:ph type="title"/>
          </p:nvPr>
        </p:nvSpPr>
        <p:spPr/>
        <p:txBody>
          <a:bodyPr/>
          <a:lstStyle/>
          <a:p>
            <a:r>
              <a:rPr lang="en-US" dirty="0"/>
              <a:t>Responses and Comments from 12/9 Presentation</a:t>
            </a:r>
          </a:p>
        </p:txBody>
      </p:sp>
      <p:sp>
        <p:nvSpPr>
          <p:cNvPr id="3" name="Content Placeholder 2">
            <a:extLst>
              <a:ext uri="{FF2B5EF4-FFF2-40B4-BE49-F238E27FC236}">
                <a16:creationId xmlns:a16="http://schemas.microsoft.com/office/drawing/2014/main" id="{19903959-E28E-A054-D4DC-3BA1A9AC300C}"/>
              </a:ext>
            </a:extLst>
          </p:cNvPr>
          <p:cNvSpPr>
            <a:spLocks noGrp="1"/>
          </p:cNvSpPr>
          <p:nvPr>
            <p:ph idx="1"/>
          </p:nvPr>
        </p:nvSpPr>
        <p:spPr/>
        <p:txBody>
          <a:bodyPr/>
          <a:lstStyle/>
          <a:p>
            <a:r>
              <a:rPr lang="en-US" sz="1800" dirty="0"/>
              <a:t>CAISO will post an analogous presentation in pdf format for a trade date / trade hour once all reports are visible and correct</a:t>
            </a:r>
          </a:p>
          <a:p>
            <a:pPr lvl="1"/>
            <a:r>
              <a:rPr lang="en-US" sz="1800" dirty="0"/>
              <a:t>As of 12/11/2025 – “Imbalance Reserve Forecasts” report contains errant values for Wind and Solar (</a:t>
            </a:r>
            <a:r>
              <a:rPr lang="en-US" sz="1800" i="1" dirty="0"/>
              <a:t>not representative of upstream systems)</a:t>
            </a:r>
          </a:p>
          <a:p>
            <a:pPr lvl="1"/>
            <a:r>
              <a:rPr lang="en-US" sz="1800" dirty="0"/>
              <a:t>As of 12/11/2025 – “Flexible Ramp Forecasts” report does not contain “Binding” RTPD forecasts – necessary for </a:t>
            </a:r>
            <a:r>
              <a:rPr lang="en-US" sz="1800" i="1" dirty="0"/>
              <a:t>precise</a:t>
            </a:r>
            <a:r>
              <a:rPr lang="en-US" sz="1800" dirty="0"/>
              <a:t> uncertainty replication</a:t>
            </a:r>
          </a:p>
          <a:p>
            <a:pPr lvl="1"/>
            <a:r>
              <a:rPr lang="en-US" sz="1800" dirty="0"/>
              <a:t>As of 12/11/2025 – “Imbalance Reserve Requirement Thresholds” report only lists “Mosaic” thresholds (e.g., Static) for HE 1 – they apply to all hours and will be changed to list for all 24 hours </a:t>
            </a:r>
          </a:p>
          <a:p>
            <a:r>
              <a:rPr lang="en-US" sz="1800" i="1" dirty="0"/>
              <a:t>Reference to reasoning around 2.5%,97.5% for IR mentioned in </a:t>
            </a:r>
            <a:r>
              <a:rPr lang="en-US" sz="1800" i="1" dirty="0">
                <a:hlinkClick r:id="rId3"/>
              </a:rPr>
              <a:t>DAME tariff amendment filing to FERC </a:t>
            </a:r>
            <a:r>
              <a:rPr lang="en-US" sz="1800" i="1" dirty="0"/>
              <a:t>on pg. 69 (pg. 73 of pdf) </a:t>
            </a:r>
          </a:p>
          <a:p>
            <a:r>
              <a:rPr lang="en-US" sz="1800" i="1" dirty="0"/>
              <a:t>Presenter mistakenly mentioned the downward requirement didn’t match because the “advisory” RSE result was posted instead of binding, it was the threshold logic working as designed (see changes to the spreadsheet)   </a:t>
            </a:r>
          </a:p>
          <a:p>
            <a:pPr lvl="1"/>
            <a:endParaRPr lang="en-US" sz="2000" i="1" dirty="0"/>
          </a:p>
        </p:txBody>
      </p:sp>
      <p:sp>
        <p:nvSpPr>
          <p:cNvPr id="4" name="Slide Number Placeholder 3">
            <a:extLst>
              <a:ext uri="{FF2B5EF4-FFF2-40B4-BE49-F238E27FC236}">
                <a16:creationId xmlns:a16="http://schemas.microsoft.com/office/drawing/2014/main" id="{26060C42-81F2-5AF6-11EC-8946209C36E4}"/>
              </a:ext>
            </a:extLst>
          </p:cNvPr>
          <p:cNvSpPr>
            <a:spLocks noGrp="1"/>
          </p:cNvSpPr>
          <p:nvPr>
            <p:ph type="sldNum" sz="quarter" idx="10"/>
          </p:nvPr>
        </p:nvSpPr>
        <p:spPr/>
        <p:txBody>
          <a:bodyPr/>
          <a:lstStyle/>
          <a:p>
            <a:r>
              <a:rPr lang="en-US" altLang="en-US"/>
              <a:t>Page </a:t>
            </a:r>
            <a:fld id="{E188C49E-526C-4CA2-87C2-E99663D5313E}" type="slidenum">
              <a:rPr lang="en-US" altLang="en-US" smtClean="0"/>
              <a:pPr/>
              <a:t>24</a:t>
            </a:fld>
            <a:endParaRPr lang="en-US" altLang="en-US" dirty="0"/>
          </a:p>
        </p:txBody>
      </p:sp>
    </p:spTree>
    <p:extLst>
      <p:ext uri="{BB962C8B-B14F-4D97-AF65-F5344CB8AC3E}">
        <p14:creationId xmlns:p14="http://schemas.microsoft.com/office/powerpoint/2010/main" val="3583204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4DF6A0-76EC-2967-42F3-434B3E1CCF50}"/>
              </a:ext>
            </a:extLst>
          </p:cNvPr>
          <p:cNvSpPr>
            <a:spLocks noGrp="1"/>
          </p:cNvSpPr>
          <p:nvPr>
            <p:ph type="sldNum" sz="quarter" idx="10"/>
          </p:nvPr>
        </p:nvSpPr>
        <p:spPr/>
        <p:txBody>
          <a:bodyPr/>
          <a:lstStyle/>
          <a:p>
            <a:r>
              <a:rPr lang="en-US" altLang="en-US"/>
              <a:t>Page </a:t>
            </a:r>
            <a:fld id="{E188C49E-526C-4CA2-87C2-E99663D5313E}" type="slidenum">
              <a:rPr lang="en-US" altLang="en-US" smtClean="0"/>
              <a:pPr/>
              <a:t>25</a:t>
            </a:fld>
            <a:endParaRPr lang="en-US" altLang="en-US" dirty="0"/>
          </a:p>
        </p:txBody>
      </p:sp>
      <p:sp>
        <p:nvSpPr>
          <p:cNvPr id="5" name="Rectangle 4">
            <a:extLst>
              <a:ext uri="{FF2B5EF4-FFF2-40B4-BE49-F238E27FC236}">
                <a16:creationId xmlns:a16="http://schemas.microsoft.com/office/drawing/2014/main" id="{BFA23F20-0CD3-44A5-A33D-6B2DAF05587A}"/>
              </a:ext>
            </a:extLst>
          </p:cNvPr>
          <p:cNvSpPr/>
          <p:nvPr/>
        </p:nvSpPr>
        <p:spPr>
          <a:xfrm>
            <a:off x="0" y="4114800"/>
            <a:ext cx="9144000" cy="177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6" name="Picture 5">
            <a:extLst>
              <a:ext uri="{FF2B5EF4-FFF2-40B4-BE49-F238E27FC236}">
                <a16:creationId xmlns:a16="http://schemas.microsoft.com/office/drawing/2014/main" id="{13175188-0DAE-23A4-7B59-45543A3C54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578" r="629"/>
          <a:stretch/>
        </p:blipFill>
        <p:spPr>
          <a:xfrm>
            <a:off x="4114800" y="1071115"/>
            <a:ext cx="5015564" cy="2861435"/>
          </a:xfrm>
          <a:prstGeom prst="rect">
            <a:avLst/>
          </a:prstGeom>
        </p:spPr>
      </p:pic>
      <p:sp>
        <p:nvSpPr>
          <p:cNvPr id="7" name="TextBox 6">
            <a:extLst>
              <a:ext uri="{FF2B5EF4-FFF2-40B4-BE49-F238E27FC236}">
                <a16:creationId xmlns:a16="http://schemas.microsoft.com/office/drawing/2014/main" id="{A763BC34-F417-9EE3-D86C-F702A889DE19}"/>
              </a:ext>
            </a:extLst>
          </p:cNvPr>
          <p:cNvSpPr txBox="1"/>
          <p:nvPr/>
        </p:nvSpPr>
        <p:spPr>
          <a:xfrm>
            <a:off x="223837" y="4229100"/>
            <a:ext cx="8691563" cy="1477328"/>
          </a:xfrm>
          <a:prstGeom prst="rect">
            <a:avLst/>
          </a:prstGeom>
          <a:noFill/>
        </p:spPr>
        <p:txBody>
          <a:bodyPr wrap="square" rtlCol="0">
            <a:spAutoFit/>
          </a:bodyPr>
          <a:lstStyle/>
          <a:p>
            <a:pPr>
              <a:defRPr/>
            </a:pPr>
            <a:r>
              <a:rPr lang="en-US" dirty="0">
                <a:latin typeface="Calibri" panose="020F0502020204030204" pitchFamily="34" charset="0"/>
              </a:rPr>
              <a:t>For other questions or stakeholder specific questions or concerns use one of these methods: </a:t>
            </a:r>
          </a:p>
          <a:p>
            <a:pPr marL="342900" indent="-342900">
              <a:buFont typeface="Arial" panose="020B0604020202020204" pitchFamily="34" charset="0"/>
              <a:buChar char="•"/>
              <a:defRPr/>
            </a:pPr>
            <a:r>
              <a:rPr lang="en-US" dirty="0">
                <a:latin typeface="Calibri" panose="020F0502020204030204" pitchFamily="34" charset="0"/>
              </a:rPr>
              <a:t>Submit a CIDI ticket</a:t>
            </a:r>
          </a:p>
          <a:p>
            <a:pPr marL="342900" indent="-342900">
              <a:buFont typeface="Arial" panose="020B0604020202020204" pitchFamily="34" charset="0"/>
              <a:buChar char="•"/>
              <a:defRPr/>
            </a:pPr>
            <a:r>
              <a:rPr lang="en-US" dirty="0">
                <a:latin typeface="Calibri" panose="020F0502020204030204" pitchFamily="34" charset="0"/>
              </a:rPr>
              <a:t>Contact your Scheduling Coordinator</a:t>
            </a:r>
          </a:p>
          <a:p>
            <a:pPr marL="342900" indent="-342900">
              <a:buFont typeface="Arial" panose="020B0604020202020204" pitchFamily="34" charset="0"/>
              <a:buChar char="•"/>
              <a:defRPr/>
            </a:pPr>
            <a:r>
              <a:rPr lang="en-US" dirty="0">
                <a:latin typeface="Calibri" panose="020F0502020204030204" pitchFamily="34" charset="0"/>
              </a:rPr>
              <a:t>Use the “</a:t>
            </a:r>
            <a:r>
              <a:rPr lang="en-US" dirty="0">
                <a:latin typeface="Calibri" panose="020F0502020204030204" pitchFamily="34" charset="0"/>
                <a:hlinkClick r:id="rId3"/>
              </a:rPr>
              <a:t>Contact us</a:t>
            </a:r>
            <a:r>
              <a:rPr lang="en-US" dirty="0">
                <a:latin typeface="Calibri" panose="020F0502020204030204" pitchFamily="34" charset="0"/>
              </a:rPr>
              <a:t>” page on caiso.com to submit questions</a:t>
            </a:r>
          </a:p>
        </p:txBody>
      </p:sp>
      <p:sp>
        <p:nvSpPr>
          <p:cNvPr id="8" name="Rectangle 7">
            <a:extLst>
              <a:ext uri="{FF2B5EF4-FFF2-40B4-BE49-F238E27FC236}">
                <a16:creationId xmlns:a16="http://schemas.microsoft.com/office/drawing/2014/main" id="{EF306F76-D779-0400-1ED4-E55601D6DD92}"/>
              </a:ext>
            </a:extLst>
          </p:cNvPr>
          <p:cNvSpPr/>
          <p:nvPr/>
        </p:nvSpPr>
        <p:spPr>
          <a:xfrm>
            <a:off x="4114800" y="1066584"/>
            <a:ext cx="5029200" cy="2991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Rectangle 8">
            <a:extLst>
              <a:ext uri="{FF2B5EF4-FFF2-40B4-BE49-F238E27FC236}">
                <a16:creationId xmlns:a16="http://schemas.microsoft.com/office/drawing/2014/main" id="{66888EBC-53DB-50D8-3633-A7CF3CD5CAD2}"/>
              </a:ext>
            </a:extLst>
          </p:cNvPr>
          <p:cNvSpPr/>
          <p:nvPr/>
        </p:nvSpPr>
        <p:spPr>
          <a:xfrm>
            <a:off x="0" y="3486150"/>
            <a:ext cx="9144000" cy="6286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90A8A8D1-6C48-6E92-5F14-B4C2E24773DA}"/>
              </a:ext>
            </a:extLst>
          </p:cNvPr>
          <p:cNvSpPr txBox="1"/>
          <p:nvPr/>
        </p:nvSpPr>
        <p:spPr>
          <a:xfrm>
            <a:off x="223837" y="3581186"/>
            <a:ext cx="7634288" cy="461665"/>
          </a:xfrm>
          <a:prstGeom prst="rect">
            <a:avLst/>
          </a:prstGeom>
          <a:noFill/>
        </p:spPr>
        <p:txBody>
          <a:bodyPr wrap="square" rtlCol="0">
            <a:spAutoFit/>
          </a:bodyPr>
          <a:lstStyle/>
          <a:p>
            <a:r>
              <a:rPr lang="en-US" sz="2400" dirty="0">
                <a:solidFill>
                  <a:schemeClr val="bg1"/>
                </a:solidFill>
                <a:latin typeface="Calibri" panose="020F0502020204030204" pitchFamily="34" charset="0"/>
              </a:rPr>
              <a:t>Thank you for your participation!</a:t>
            </a:r>
          </a:p>
        </p:txBody>
      </p:sp>
      <p:pic>
        <p:nvPicPr>
          <p:cNvPr id="11" name="Picture 10">
            <a:extLst>
              <a:ext uri="{FF2B5EF4-FFF2-40B4-BE49-F238E27FC236}">
                <a16:creationId xmlns:a16="http://schemas.microsoft.com/office/drawing/2014/main" id="{7852CE61-AEA0-4955-4FD2-94465D8FF740}"/>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00550" y="1523926"/>
            <a:ext cx="4514850" cy="1725989"/>
          </a:xfrm>
          <a:prstGeom prst="rect">
            <a:avLst/>
          </a:prstGeom>
        </p:spPr>
      </p:pic>
    </p:spTree>
    <p:extLst>
      <p:ext uri="{BB962C8B-B14F-4D97-AF65-F5344CB8AC3E}">
        <p14:creationId xmlns:p14="http://schemas.microsoft.com/office/powerpoint/2010/main" val="197831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A0E676-F688-C279-FAB4-2DAEFC6CB542}"/>
              </a:ext>
            </a:extLst>
          </p:cNvPr>
          <p:cNvSpPr>
            <a:spLocks noGrp="1"/>
          </p:cNvSpPr>
          <p:nvPr>
            <p:ph type="title"/>
          </p:nvPr>
        </p:nvSpPr>
        <p:spPr/>
        <p:txBody>
          <a:bodyPr/>
          <a:lstStyle/>
          <a:p>
            <a:r>
              <a:rPr lang="en-US" dirty="0"/>
              <a:t>Introduction</a:t>
            </a:r>
          </a:p>
        </p:txBody>
      </p:sp>
      <p:sp>
        <p:nvSpPr>
          <p:cNvPr id="6" name="Text Placeholder 5">
            <a:extLst>
              <a:ext uri="{FF2B5EF4-FFF2-40B4-BE49-F238E27FC236}">
                <a16:creationId xmlns:a16="http://schemas.microsoft.com/office/drawing/2014/main" id="{6E0C03F5-E7E0-94D7-0728-C44BFFAADB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9BC4DC-8288-A41A-84C9-FC3C2A1B05C0}"/>
              </a:ext>
            </a:extLst>
          </p:cNvPr>
          <p:cNvSpPr>
            <a:spLocks noGrp="1"/>
          </p:cNvSpPr>
          <p:nvPr>
            <p:ph type="sldNum" sz="quarter" idx="4294967295"/>
          </p:nvPr>
        </p:nvSpPr>
        <p:spPr>
          <a:xfrm>
            <a:off x="7010400" y="6340475"/>
            <a:ext cx="2133600" cy="365125"/>
          </a:xfrm>
        </p:spPr>
        <p:txBody>
          <a:bodyPr/>
          <a:lstStyle/>
          <a:p>
            <a:r>
              <a:rPr lang="en-US" altLang="en-US"/>
              <a:t>Page </a:t>
            </a:r>
            <a:fld id="{E188C49E-526C-4CA2-87C2-E99663D5313E}" type="slidenum">
              <a:rPr lang="en-US" altLang="en-US" smtClean="0"/>
              <a:pPr/>
              <a:t>3</a:t>
            </a:fld>
            <a:endParaRPr lang="en-US" altLang="en-US" dirty="0"/>
          </a:p>
        </p:txBody>
      </p:sp>
    </p:spTree>
    <p:extLst>
      <p:ext uri="{BB962C8B-B14F-4D97-AF65-F5344CB8AC3E}">
        <p14:creationId xmlns:p14="http://schemas.microsoft.com/office/powerpoint/2010/main" val="359210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353242" y="1295400"/>
            <a:ext cx="5086350" cy="4724400"/>
          </a:xfrm>
        </p:spPr>
        <p:txBody>
          <a:bodyPr/>
          <a:lstStyle/>
          <a:p>
            <a:r>
              <a:rPr lang="en-US" sz="1800" dirty="0"/>
              <a:t>Imbalance reserve products provide the market with a mechanism to address each BAA’s expected range of uncertainty when comparing the </a:t>
            </a:r>
            <a:r>
              <a:rPr lang="en-US" sz="1800" b="1" dirty="0"/>
              <a:t>day-ahead </a:t>
            </a:r>
            <a:r>
              <a:rPr lang="en-US" sz="1800" dirty="0"/>
              <a:t>load forecast to </a:t>
            </a:r>
            <a:r>
              <a:rPr lang="en-US" sz="1800" b="1" dirty="0"/>
              <a:t>real-time </a:t>
            </a:r>
            <a:r>
              <a:rPr lang="en-US" sz="1800" dirty="0"/>
              <a:t>consumption and comparing solar and wind </a:t>
            </a:r>
            <a:r>
              <a:rPr lang="en-US" sz="1800" b="1" dirty="0"/>
              <a:t>forecasts </a:t>
            </a:r>
            <a:r>
              <a:rPr lang="en-US" sz="1800" dirty="0"/>
              <a:t>to their </a:t>
            </a:r>
            <a:r>
              <a:rPr lang="en-US" sz="1800" b="1" dirty="0"/>
              <a:t>real-time outputs</a:t>
            </a:r>
            <a:r>
              <a:rPr lang="en-US" sz="1800" dirty="0"/>
              <a:t>.</a:t>
            </a:r>
          </a:p>
          <a:p>
            <a:endParaRPr lang="en-US" sz="1000" dirty="0"/>
          </a:p>
          <a:p>
            <a:r>
              <a:rPr lang="en-US" sz="1800" dirty="0"/>
              <a:t>Procurement of reserves will be done on an hourly basis for each BA from the bids that are submitted by SCs across the EDAM footprint. </a:t>
            </a:r>
          </a:p>
          <a:p>
            <a:endParaRPr lang="en-US" sz="1000" dirty="0"/>
          </a:p>
          <a:p>
            <a:r>
              <a:rPr lang="en-US" sz="1800" dirty="0"/>
              <a:t>SCs submit bids for </a:t>
            </a:r>
            <a:r>
              <a:rPr lang="en-US" sz="1800" b="1" dirty="0"/>
              <a:t>imbalance reserve up </a:t>
            </a:r>
            <a:r>
              <a:rPr lang="en-US" sz="1800" dirty="0"/>
              <a:t>and </a:t>
            </a:r>
            <a:r>
              <a:rPr lang="en-US" sz="1800" b="1" dirty="0"/>
              <a:t>imbalance reserve down</a:t>
            </a:r>
            <a:r>
              <a:rPr lang="en-US" sz="1800" dirty="0"/>
              <a:t> and may receive hourly awards for </a:t>
            </a:r>
            <a:r>
              <a:rPr lang="en-US" sz="1800" b="1" dirty="0"/>
              <a:t>one or both </a:t>
            </a:r>
            <a:r>
              <a:rPr lang="en-US" sz="1800" dirty="0"/>
              <a:t>products. </a:t>
            </a:r>
            <a:endParaRPr lang="en-US" sz="1800" b="1"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935" y="2002412"/>
            <a:ext cx="2436173" cy="285317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111" y="2857500"/>
            <a:ext cx="2931821" cy="577951"/>
          </a:xfrm>
          <a:prstGeom prst="rect">
            <a:avLst/>
          </a:prstGeom>
        </p:spPr>
      </p:pic>
      <p:sp>
        <p:nvSpPr>
          <p:cNvPr id="2" name="Slide Number Placeholder 1">
            <a:extLst>
              <a:ext uri="{FF2B5EF4-FFF2-40B4-BE49-F238E27FC236}">
                <a16:creationId xmlns:a16="http://schemas.microsoft.com/office/drawing/2014/main" id="{523A8E43-2A6D-1DA7-8353-9E19420F5768}"/>
              </a:ext>
            </a:extLst>
          </p:cNvPr>
          <p:cNvSpPr>
            <a:spLocks noGrp="1"/>
          </p:cNvSpPr>
          <p:nvPr>
            <p:ph type="sldNum" sz="quarter" idx="10"/>
          </p:nvPr>
        </p:nvSpPr>
        <p:spPr/>
        <p:txBody>
          <a:bodyPr/>
          <a:lstStyle/>
          <a:p>
            <a:r>
              <a:rPr lang="en-US" altLang="en-US"/>
              <a:t>Page </a:t>
            </a:r>
            <a:fld id="{E188C49E-526C-4CA2-87C2-E99663D5313E}" type="slidenum">
              <a:rPr lang="en-US" altLang="en-US" smtClean="0"/>
              <a:pPr/>
              <a:t>4</a:t>
            </a:fld>
            <a:endParaRPr lang="en-US" altLang="en-US" dirty="0"/>
          </a:p>
        </p:txBody>
      </p:sp>
      <p:sp>
        <p:nvSpPr>
          <p:cNvPr id="11" name="Title 1">
            <a:extLst>
              <a:ext uri="{FF2B5EF4-FFF2-40B4-BE49-F238E27FC236}">
                <a16:creationId xmlns:a16="http://schemas.microsoft.com/office/drawing/2014/main" id="{68D0DB1F-0134-E79B-F731-71953E408DCE}"/>
              </a:ext>
            </a:extLst>
          </p:cNvPr>
          <p:cNvSpPr txBox="1">
            <a:spLocks/>
          </p:cNvSpPr>
          <p:nvPr/>
        </p:nvSpPr>
        <p:spPr>
          <a:xfrm>
            <a:off x="457200" y="381000"/>
            <a:ext cx="8229600" cy="1143000"/>
          </a:xfrm>
          <a:prstGeom prst="rect">
            <a:avLst/>
          </a:prstGeom>
        </p:spPr>
        <p:txBody>
          <a:bodyPr/>
          <a:lstStyle>
            <a:lvl1pPr algn="l" rtl="0" eaLnBrk="1" fontAlgn="base" hangingPunct="1">
              <a:spcBef>
                <a:spcPct val="0"/>
              </a:spcBef>
              <a:spcAft>
                <a:spcPct val="0"/>
              </a:spcAft>
              <a:defRPr sz="2600" kern="1200">
                <a:solidFill>
                  <a:srgbClr val="4F758B"/>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Imbalance Reserves (IR)</a:t>
            </a:r>
          </a:p>
        </p:txBody>
      </p:sp>
    </p:spTree>
    <p:custDataLst>
      <p:tags r:id="rId1"/>
    </p:custDataLst>
    <p:extLst>
      <p:ext uri="{BB962C8B-B14F-4D97-AF65-F5344CB8AC3E}">
        <p14:creationId xmlns:p14="http://schemas.microsoft.com/office/powerpoint/2010/main" val="323051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5E0F-9176-C312-A13A-95551159F297}"/>
              </a:ext>
            </a:extLst>
          </p:cNvPr>
          <p:cNvSpPr>
            <a:spLocks noGrp="1"/>
          </p:cNvSpPr>
          <p:nvPr>
            <p:ph type="title"/>
          </p:nvPr>
        </p:nvSpPr>
        <p:spPr/>
        <p:txBody>
          <a:bodyPr/>
          <a:lstStyle/>
          <a:p>
            <a:r>
              <a:rPr lang="en-US" dirty="0"/>
              <a:t>Mosaic</a:t>
            </a:r>
          </a:p>
        </p:txBody>
      </p:sp>
      <p:sp>
        <p:nvSpPr>
          <p:cNvPr id="4" name="Slide Number Placeholder 3">
            <a:extLst>
              <a:ext uri="{FF2B5EF4-FFF2-40B4-BE49-F238E27FC236}">
                <a16:creationId xmlns:a16="http://schemas.microsoft.com/office/drawing/2014/main" id="{BA78796E-DE28-6F65-F671-D21B7F2572FE}"/>
              </a:ext>
            </a:extLst>
          </p:cNvPr>
          <p:cNvSpPr>
            <a:spLocks noGrp="1"/>
          </p:cNvSpPr>
          <p:nvPr>
            <p:ph type="sldNum" sz="quarter" idx="10"/>
          </p:nvPr>
        </p:nvSpPr>
        <p:spPr/>
        <p:txBody>
          <a:bodyPr/>
          <a:lstStyle/>
          <a:p>
            <a:r>
              <a:rPr lang="en-US" altLang="en-US"/>
              <a:t>Page </a:t>
            </a:r>
            <a:fld id="{E188C49E-526C-4CA2-87C2-E99663D5313E}" type="slidenum">
              <a:rPr lang="en-US" altLang="en-US" smtClean="0"/>
              <a:pPr/>
              <a:t>5</a:t>
            </a:fld>
            <a:endParaRPr lang="en-US" altLang="en-US" dirty="0"/>
          </a:p>
        </p:txBody>
      </p:sp>
      <p:sp>
        <p:nvSpPr>
          <p:cNvPr id="3" name="TextBox 2">
            <a:extLst>
              <a:ext uri="{FF2B5EF4-FFF2-40B4-BE49-F238E27FC236}">
                <a16:creationId xmlns:a16="http://schemas.microsoft.com/office/drawing/2014/main" id="{5256EC23-37ED-ECE3-BBB7-81031381CF26}"/>
              </a:ext>
            </a:extLst>
          </p:cNvPr>
          <p:cNvSpPr txBox="1"/>
          <p:nvPr/>
        </p:nvSpPr>
        <p:spPr>
          <a:xfrm>
            <a:off x="676003" y="838200"/>
            <a:ext cx="7775779" cy="5355312"/>
          </a:xfrm>
          <a:prstGeom prst="rect">
            <a:avLst/>
          </a:prstGeom>
          <a:noFill/>
        </p:spPr>
        <p:txBody>
          <a:bodyPr wrap="square" rtlCol="0">
            <a:spAutoFit/>
          </a:bodyPr>
          <a:lstStyle/>
          <a:p>
            <a:r>
              <a:rPr lang="en-US" sz="1400" b="1" dirty="0">
                <a:latin typeface="+mj-lt"/>
              </a:rPr>
              <a:t>Define Uncertainty: </a:t>
            </a:r>
            <a:r>
              <a:rPr lang="en-US" sz="1400" dirty="0"/>
              <a:t>DAM Uncertainty </a:t>
            </a:r>
            <a:r>
              <a:rPr lang="en-US" sz="1400" dirty="0">
                <a:solidFill>
                  <a:schemeClr val="bg1">
                    <a:lumMod val="75000"/>
                  </a:schemeClr>
                </a:solidFill>
              </a:rPr>
              <a:t>(RTPD binding – DAM)</a:t>
            </a:r>
            <a:endParaRPr lang="en-US" sz="1400" b="1" dirty="0">
              <a:latin typeface="+mj-lt"/>
            </a:endParaRPr>
          </a:p>
          <a:p>
            <a:r>
              <a:rPr lang="en-US" sz="1400" dirty="0">
                <a:latin typeface="+mj-lt"/>
              </a:rPr>
              <a:t>	D</a:t>
            </a:r>
            <a:r>
              <a:rPr lang="en-US" sz="1400" baseline="-25000" dirty="0">
                <a:latin typeface="+mj-lt"/>
              </a:rPr>
              <a:t> </a:t>
            </a:r>
            <a:r>
              <a:rPr lang="en-US" sz="1400" dirty="0">
                <a:latin typeface="+mj-lt"/>
              </a:rPr>
              <a:t>= Demand Uncertainty </a:t>
            </a:r>
            <a:r>
              <a:rPr lang="en-US" sz="1400" b="1" dirty="0">
                <a:latin typeface="+mj-lt"/>
              </a:rPr>
              <a:t>*</a:t>
            </a:r>
            <a:r>
              <a:rPr lang="en-US" sz="1400" dirty="0">
                <a:latin typeface="+mj-lt"/>
              </a:rPr>
              <a:t> </a:t>
            </a:r>
          </a:p>
          <a:p>
            <a:r>
              <a:rPr lang="en-US" sz="1400" dirty="0">
                <a:latin typeface="+mj-lt"/>
              </a:rPr>
              <a:t>	W</a:t>
            </a:r>
            <a:r>
              <a:rPr lang="en-US" sz="1400" baseline="-25000" dirty="0">
                <a:latin typeface="+mj-lt"/>
              </a:rPr>
              <a:t> </a:t>
            </a:r>
            <a:r>
              <a:rPr lang="en-US" sz="1400" dirty="0">
                <a:latin typeface="+mj-lt"/>
              </a:rPr>
              <a:t>= Wind Uncertainty </a:t>
            </a:r>
          </a:p>
          <a:p>
            <a:r>
              <a:rPr lang="en-US" sz="1400" dirty="0">
                <a:latin typeface="+mj-lt"/>
              </a:rPr>
              <a:t>	S</a:t>
            </a:r>
            <a:r>
              <a:rPr lang="en-US" sz="1400" baseline="-25000" dirty="0">
                <a:latin typeface="+mj-lt"/>
              </a:rPr>
              <a:t> </a:t>
            </a:r>
            <a:r>
              <a:rPr lang="en-US" sz="1400" dirty="0">
                <a:latin typeface="+mj-lt"/>
              </a:rPr>
              <a:t>= Solar Uncertainty </a:t>
            </a:r>
          </a:p>
          <a:p>
            <a:r>
              <a:rPr lang="en-US" sz="1400" dirty="0">
                <a:latin typeface="+mj-lt"/>
              </a:rPr>
              <a:t>	ND = Net-Demand Uncertainty </a:t>
            </a:r>
          </a:p>
          <a:p>
            <a:endParaRPr lang="en-US" sz="1400" dirty="0">
              <a:latin typeface="+mj-lt"/>
            </a:endParaRPr>
          </a:p>
          <a:p>
            <a:r>
              <a:rPr lang="en-US" sz="1400" b="1" dirty="0">
                <a:latin typeface="+mj-lt"/>
              </a:rPr>
              <a:t>Define “histogram” for components: D,S,W</a:t>
            </a:r>
          </a:p>
          <a:p>
            <a:r>
              <a:rPr lang="en-US" sz="1400" dirty="0">
                <a:latin typeface="+mj-lt"/>
              </a:rPr>
              <a:t>	D</a:t>
            </a:r>
            <a:r>
              <a:rPr lang="en-US" sz="1400" baseline="-25000" dirty="0">
                <a:latin typeface="+mj-lt"/>
              </a:rPr>
              <a:t>h </a:t>
            </a:r>
            <a:r>
              <a:rPr lang="en-US" sz="1400" dirty="0">
                <a:latin typeface="+mj-lt"/>
              </a:rPr>
              <a:t>= c</a:t>
            </a:r>
            <a:r>
              <a:rPr lang="en-US" sz="1400" baseline="-25000" dirty="0">
                <a:latin typeface="+mj-lt"/>
              </a:rPr>
              <a:t>d </a:t>
            </a:r>
            <a:endParaRPr lang="en-US" sz="1400" dirty="0">
              <a:latin typeface="+mj-lt"/>
            </a:endParaRPr>
          </a:p>
          <a:p>
            <a:r>
              <a:rPr lang="en-US" sz="1400" dirty="0">
                <a:latin typeface="+mj-lt"/>
              </a:rPr>
              <a:t>	</a:t>
            </a:r>
            <a:r>
              <a:rPr lang="en-US" sz="1400" dirty="0" err="1">
                <a:latin typeface="+mj-lt"/>
              </a:rPr>
              <a:t>W</a:t>
            </a:r>
            <a:r>
              <a:rPr lang="en-US" sz="1400" baseline="-25000" dirty="0" err="1">
                <a:latin typeface="+mj-lt"/>
              </a:rPr>
              <a:t>h</a:t>
            </a:r>
            <a:r>
              <a:rPr lang="en-US" sz="1400" baseline="-25000" dirty="0">
                <a:latin typeface="+mj-lt"/>
              </a:rPr>
              <a:t> </a:t>
            </a:r>
            <a:r>
              <a:rPr lang="en-US" sz="1400" dirty="0">
                <a:latin typeface="+mj-lt"/>
              </a:rPr>
              <a:t>= </a:t>
            </a:r>
            <a:r>
              <a:rPr lang="en-US" sz="1400" dirty="0" err="1">
                <a:latin typeface="+mj-lt"/>
              </a:rPr>
              <a:t>c</a:t>
            </a:r>
            <a:r>
              <a:rPr lang="en-US" sz="1400" baseline="-25000" dirty="0" err="1">
                <a:latin typeface="+mj-lt"/>
              </a:rPr>
              <a:t>w</a:t>
            </a:r>
            <a:r>
              <a:rPr lang="en-US" sz="1400" dirty="0">
                <a:latin typeface="+mj-lt"/>
              </a:rPr>
              <a:t> </a:t>
            </a:r>
          </a:p>
          <a:p>
            <a:r>
              <a:rPr lang="en-US" sz="1400" dirty="0">
                <a:latin typeface="+mj-lt"/>
              </a:rPr>
              <a:t>	</a:t>
            </a:r>
            <a:r>
              <a:rPr lang="en-US" sz="1400" dirty="0" err="1">
                <a:latin typeface="+mj-lt"/>
              </a:rPr>
              <a:t>S</a:t>
            </a:r>
            <a:r>
              <a:rPr lang="en-US" sz="1400" baseline="-25000" dirty="0" err="1">
                <a:latin typeface="+mj-lt"/>
              </a:rPr>
              <a:t>h</a:t>
            </a:r>
            <a:r>
              <a:rPr lang="en-US" sz="1400" baseline="-25000" dirty="0">
                <a:latin typeface="+mj-lt"/>
              </a:rPr>
              <a:t> </a:t>
            </a:r>
            <a:r>
              <a:rPr lang="en-US" sz="1400" dirty="0">
                <a:latin typeface="+mj-lt"/>
              </a:rPr>
              <a:t>= c</a:t>
            </a:r>
            <a:r>
              <a:rPr lang="en-US" sz="1400" baseline="-25000" dirty="0">
                <a:latin typeface="+mj-lt"/>
              </a:rPr>
              <a:t>s</a:t>
            </a:r>
          </a:p>
          <a:p>
            <a:endParaRPr lang="en-US" sz="1400" dirty="0">
              <a:latin typeface="+mj-lt"/>
            </a:endParaRPr>
          </a:p>
          <a:p>
            <a:r>
              <a:rPr lang="en-US" sz="1400" b="1" dirty="0">
                <a:latin typeface="+mj-lt"/>
              </a:rPr>
              <a:t>Define quantile regression model for components: D,S,W</a:t>
            </a:r>
          </a:p>
          <a:p>
            <a:r>
              <a:rPr lang="en-US" sz="1400" dirty="0">
                <a:latin typeface="+mj-lt"/>
              </a:rPr>
              <a:t>	</a:t>
            </a:r>
            <a:r>
              <a:rPr lang="en-US" sz="1400" dirty="0" err="1">
                <a:latin typeface="+mj-lt"/>
              </a:rPr>
              <a:t>D</a:t>
            </a:r>
            <a:r>
              <a:rPr lang="en-US" sz="1400" baseline="-25000" dirty="0" err="1">
                <a:latin typeface="+mj-lt"/>
              </a:rPr>
              <a:t>q</a:t>
            </a:r>
            <a:r>
              <a:rPr lang="en-US" sz="1400" baseline="-25000" dirty="0">
                <a:latin typeface="+mj-lt"/>
              </a:rPr>
              <a:t> </a:t>
            </a:r>
            <a:r>
              <a:rPr lang="en-US" sz="1400" dirty="0">
                <a:latin typeface="+mj-lt"/>
              </a:rPr>
              <a:t>= c</a:t>
            </a:r>
            <a:r>
              <a:rPr lang="en-US" sz="1400" baseline="-25000" dirty="0">
                <a:latin typeface="+mj-lt"/>
              </a:rPr>
              <a:t>d</a:t>
            </a:r>
            <a:r>
              <a:rPr lang="en-US" sz="1400" dirty="0">
                <a:latin typeface="+mj-lt"/>
              </a:rPr>
              <a:t> + b</a:t>
            </a:r>
            <a:r>
              <a:rPr lang="en-US" sz="1400" baseline="-25000" dirty="0">
                <a:latin typeface="+mj-lt"/>
              </a:rPr>
              <a:t>d</a:t>
            </a:r>
            <a:r>
              <a:rPr lang="en-US" sz="1400" dirty="0">
                <a:latin typeface="+mj-lt"/>
              </a:rPr>
              <a:t>*mosaic + a</a:t>
            </a:r>
            <a:r>
              <a:rPr lang="en-US" sz="1400" baseline="-25000" dirty="0">
                <a:latin typeface="+mj-lt"/>
              </a:rPr>
              <a:t>d</a:t>
            </a:r>
            <a:r>
              <a:rPr lang="en-US" sz="1400" dirty="0">
                <a:latin typeface="+mj-lt"/>
              </a:rPr>
              <a:t> * mosaic</a:t>
            </a:r>
            <a:r>
              <a:rPr lang="en-US" sz="1400" baseline="30000" dirty="0">
                <a:latin typeface="+mj-lt"/>
              </a:rPr>
              <a:t>2 </a:t>
            </a:r>
            <a:r>
              <a:rPr lang="en-US" sz="1400" b="1" baseline="30000" dirty="0">
                <a:latin typeface="+mj-lt"/>
              </a:rPr>
              <a:t>**</a:t>
            </a:r>
            <a:endParaRPr lang="en-US" sz="1400" b="1" dirty="0">
              <a:latin typeface="+mj-lt"/>
            </a:endParaRPr>
          </a:p>
          <a:p>
            <a:r>
              <a:rPr lang="en-US" sz="1400" dirty="0">
                <a:latin typeface="+mj-lt"/>
              </a:rPr>
              <a:t>	</a:t>
            </a:r>
            <a:r>
              <a:rPr lang="en-US" sz="1400" dirty="0" err="1">
                <a:latin typeface="+mj-lt"/>
              </a:rPr>
              <a:t>W</a:t>
            </a:r>
            <a:r>
              <a:rPr lang="en-US" sz="1400" baseline="-25000" dirty="0" err="1">
                <a:latin typeface="+mj-lt"/>
              </a:rPr>
              <a:t>q</a:t>
            </a:r>
            <a:r>
              <a:rPr lang="en-US" sz="1400" baseline="-25000" dirty="0">
                <a:latin typeface="+mj-lt"/>
              </a:rPr>
              <a:t> </a:t>
            </a:r>
            <a:r>
              <a:rPr lang="en-US" sz="1400" dirty="0">
                <a:latin typeface="+mj-lt"/>
              </a:rPr>
              <a:t>= </a:t>
            </a:r>
            <a:r>
              <a:rPr lang="en-US" sz="1400" dirty="0" err="1">
                <a:latin typeface="+mj-lt"/>
              </a:rPr>
              <a:t>c</a:t>
            </a:r>
            <a:r>
              <a:rPr lang="en-US" sz="1400" baseline="-25000" dirty="0" err="1">
                <a:latin typeface="+mj-lt"/>
              </a:rPr>
              <a:t>w</a:t>
            </a:r>
            <a:r>
              <a:rPr lang="en-US" sz="1400" dirty="0">
                <a:latin typeface="+mj-lt"/>
              </a:rPr>
              <a:t> + </a:t>
            </a:r>
            <a:r>
              <a:rPr lang="en-US" sz="1400" dirty="0" err="1">
                <a:latin typeface="+mj-lt"/>
              </a:rPr>
              <a:t>b</a:t>
            </a:r>
            <a:r>
              <a:rPr lang="en-US" sz="1400" baseline="-25000" dirty="0" err="1">
                <a:latin typeface="+mj-lt"/>
              </a:rPr>
              <a:t>w</a:t>
            </a:r>
            <a:r>
              <a:rPr lang="en-US" sz="1400" dirty="0">
                <a:latin typeface="+mj-lt"/>
              </a:rPr>
              <a:t>*mosaic + a</a:t>
            </a:r>
            <a:r>
              <a:rPr lang="en-US" sz="1400" baseline="-25000" dirty="0">
                <a:latin typeface="+mj-lt"/>
              </a:rPr>
              <a:t>w</a:t>
            </a:r>
            <a:r>
              <a:rPr lang="en-US" sz="1400" dirty="0">
                <a:latin typeface="+mj-lt"/>
              </a:rPr>
              <a:t> * mosaic</a:t>
            </a:r>
            <a:r>
              <a:rPr lang="en-US" sz="1400" baseline="30000" dirty="0">
                <a:latin typeface="+mj-lt"/>
              </a:rPr>
              <a:t>2</a:t>
            </a:r>
            <a:endParaRPr lang="en-US" sz="1400" dirty="0">
              <a:latin typeface="+mj-lt"/>
            </a:endParaRPr>
          </a:p>
          <a:p>
            <a:r>
              <a:rPr lang="en-US" sz="1400" dirty="0">
                <a:latin typeface="+mj-lt"/>
              </a:rPr>
              <a:t>	S</a:t>
            </a:r>
            <a:r>
              <a:rPr lang="en-US" sz="1400" baseline="-25000" dirty="0">
                <a:latin typeface="+mj-lt"/>
              </a:rPr>
              <a:t>q </a:t>
            </a:r>
            <a:r>
              <a:rPr lang="en-US" sz="1400" dirty="0">
                <a:latin typeface="+mj-lt"/>
              </a:rPr>
              <a:t>= c</a:t>
            </a:r>
            <a:r>
              <a:rPr lang="en-US" sz="1400" baseline="-25000" dirty="0">
                <a:latin typeface="+mj-lt"/>
              </a:rPr>
              <a:t>s</a:t>
            </a:r>
            <a:r>
              <a:rPr lang="en-US" sz="1400" dirty="0">
                <a:latin typeface="+mj-lt"/>
              </a:rPr>
              <a:t> + b</a:t>
            </a:r>
            <a:r>
              <a:rPr lang="en-US" sz="1400" baseline="-25000" dirty="0">
                <a:latin typeface="+mj-lt"/>
              </a:rPr>
              <a:t>s</a:t>
            </a:r>
            <a:r>
              <a:rPr lang="en-US" sz="1400" dirty="0">
                <a:latin typeface="+mj-lt"/>
              </a:rPr>
              <a:t>*mosaic + a</a:t>
            </a:r>
            <a:r>
              <a:rPr lang="en-US" sz="1400" baseline="-25000" dirty="0">
                <a:latin typeface="+mj-lt"/>
              </a:rPr>
              <a:t>s</a:t>
            </a:r>
            <a:r>
              <a:rPr lang="en-US" sz="1400" dirty="0">
                <a:latin typeface="+mj-lt"/>
              </a:rPr>
              <a:t> * mosaic</a:t>
            </a:r>
            <a:r>
              <a:rPr lang="en-US" sz="1400" baseline="30000" dirty="0">
                <a:latin typeface="+mj-lt"/>
              </a:rPr>
              <a:t>2</a:t>
            </a:r>
            <a:endParaRPr lang="en-US" sz="1400" dirty="0">
              <a:latin typeface="+mj-lt"/>
            </a:endParaRPr>
          </a:p>
          <a:p>
            <a:endParaRPr lang="en-US" sz="1400" dirty="0">
              <a:latin typeface="+mj-lt"/>
            </a:endParaRPr>
          </a:p>
          <a:p>
            <a:r>
              <a:rPr lang="en-US" sz="1400" b="1" dirty="0">
                <a:latin typeface="+mj-lt"/>
              </a:rPr>
              <a:t>Construct mosaic variable: </a:t>
            </a:r>
          </a:p>
          <a:p>
            <a:r>
              <a:rPr lang="en-US" sz="1400" dirty="0">
                <a:latin typeface="+mj-lt"/>
              </a:rPr>
              <a:t>	mosaic = </a:t>
            </a:r>
            <a:r>
              <a:rPr lang="en-US" sz="1400" dirty="0" err="1">
                <a:latin typeface="+mj-lt"/>
              </a:rPr>
              <a:t>ND</a:t>
            </a:r>
            <a:r>
              <a:rPr lang="en-US" sz="1400" baseline="-25000" dirty="0" err="1">
                <a:latin typeface="+mj-lt"/>
              </a:rPr>
              <a:t>h</a:t>
            </a:r>
            <a:r>
              <a:rPr lang="en-US" sz="1400" dirty="0">
                <a:latin typeface="+mj-lt"/>
              </a:rPr>
              <a:t> + (</a:t>
            </a:r>
            <a:r>
              <a:rPr lang="en-US" sz="1400" dirty="0" err="1">
                <a:latin typeface="+mj-lt"/>
              </a:rPr>
              <a:t>D</a:t>
            </a:r>
            <a:r>
              <a:rPr lang="en-US" sz="1400" baseline="-25000" dirty="0" err="1">
                <a:latin typeface="+mj-lt"/>
              </a:rPr>
              <a:t>q</a:t>
            </a:r>
            <a:r>
              <a:rPr lang="en-US" sz="1400" dirty="0">
                <a:latin typeface="+mj-lt"/>
              </a:rPr>
              <a:t> – D</a:t>
            </a:r>
            <a:r>
              <a:rPr lang="en-US" sz="1400" baseline="-25000" dirty="0">
                <a:latin typeface="+mj-lt"/>
              </a:rPr>
              <a:t>h</a:t>
            </a:r>
            <a:r>
              <a:rPr lang="en-US" sz="1400" dirty="0">
                <a:latin typeface="+mj-lt"/>
              </a:rPr>
              <a:t> ) - (</a:t>
            </a:r>
            <a:r>
              <a:rPr lang="en-US" sz="1400" dirty="0" err="1">
                <a:latin typeface="+mj-lt"/>
              </a:rPr>
              <a:t>W</a:t>
            </a:r>
            <a:r>
              <a:rPr lang="en-US" sz="1400" baseline="-25000" dirty="0" err="1">
                <a:latin typeface="+mj-lt"/>
              </a:rPr>
              <a:t>q</a:t>
            </a:r>
            <a:r>
              <a:rPr lang="en-US" sz="1400" dirty="0">
                <a:latin typeface="+mj-lt"/>
              </a:rPr>
              <a:t> – </a:t>
            </a:r>
            <a:r>
              <a:rPr lang="en-US" sz="1400" dirty="0" err="1">
                <a:latin typeface="+mj-lt"/>
              </a:rPr>
              <a:t>W</a:t>
            </a:r>
            <a:r>
              <a:rPr lang="en-US" sz="1400" baseline="-25000" dirty="0" err="1">
                <a:latin typeface="+mj-lt"/>
              </a:rPr>
              <a:t>h</a:t>
            </a:r>
            <a:r>
              <a:rPr lang="en-US" sz="1400" dirty="0">
                <a:latin typeface="+mj-lt"/>
              </a:rPr>
              <a:t> ) - (S</a:t>
            </a:r>
            <a:r>
              <a:rPr lang="en-US" sz="1400" baseline="-25000" dirty="0">
                <a:latin typeface="+mj-lt"/>
              </a:rPr>
              <a:t>q</a:t>
            </a:r>
            <a:r>
              <a:rPr lang="en-US" sz="1400" dirty="0">
                <a:latin typeface="+mj-lt"/>
              </a:rPr>
              <a:t> – </a:t>
            </a:r>
            <a:r>
              <a:rPr lang="en-US" sz="1400" dirty="0" err="1">
                <a:latin typeface="+mj-lt"/>
              </a:rPr>
              <a:t>S</a:t>
            </a:r>
            <a:r>
              <a:rPr lang="en-US" sz="1400" baseline="-25000" dirty="0" err="1">
                <a:latin typeface="+mj-lt"/>
              </a:rPr>
              <a:t>h</a:t>
            </a:r>
            <a:r>
              <a:rPr lang="en-US" sz="1400" dirty="0">
                <a:latin typeface="+mj-lt"/>
              </a:rPr>
              <a:t>) </a:t>
            </a:r>
          </a:p>
          <a:p>
            <a:endParaRPr lang="en-US" sz="1400" dirty="0">
              <a:latin typeface="+mj-lt"/>
            </a:endParaRPr>
          </a:p>
          <a:p>
            <a:r>
              <a:rPr lang="en-US" sz="1400" b="1" dirty="0">
                <a:highlight>
                  <a:srgbClr val="FFFF00"/>
                </a:highlight>
                <a:latin typeface="+mj-lt"/>
              </a:rPr>
              <a:t>Define final Net-Demand Uncertainty model:</a:t>
            </a:r>
          </a:p>
          <a:p>
            <a:r>
              <a:rPr lang="en-US" sz="1400" dirty="0">
                <a:highlight>
                  <a:srgbClr val="FFFF00"/>
                </a:highlight>
                <a:latin typeface="+mj-lt"/>
              </a:rPr>
              <a:t>	ND</a:t>
            </a:r>
            <a:r>
              <a:rPr lang="en-US" sz="1400" baseline="-25000" dirty="0">
                <a:highlight>
                  <a:srgbClr val="FFFF00"/>
                </a:highlight>
                <a:latin typeface="+mj-lt"/>
              </a:rPr>
              <a:t>M</a:t>
            </a:r>
            <a:r>
              <a:rPr lang="en-US" sz="1400" dirty="0">
                <a:highlight>
                  <a:srgbClr val="FFFF00"/>
                </a:highlight>
                <a:latin typeface="+mj-lt"/>
              </a:rPr>
              <a:t> = c</a:t>
            </a:r>
            <a:r>
              <a:rPr lang="en-US" sz="1400" baseline="-25000" dirty="0">
                <a:highlight>
                  <a:srgbClr val="FFFF00"/>
                </a:highlight>
                <a:latin typeface="+mj-lt"/>
              </a:rPr>
              <a:t>m</a:t>
            </a:r>
            <a:r>
              <a:rPr lang="en-US" sz="1400" dirty="0">
                <a:highlight>
                  <a:srgbClr val="FFFF00"/>
                </a:highlight>
                <a:latin typeface="+mj-lt"/>
              </a:rPr>
              <a:t> + b</a:t>
            </a:r>
            <a:r>
              <a:rPr lang="en-US" sz="1400" baseline="-25000" dirty="0">
                <a:highlight>
                  <a:srgbClr val="FFFF00"/>
                </a:highlight>
                <a:latin typeface="+mj-lt"/>
              </a:rPr>
              <a:t>m</a:t>
            </a:r>
            <a:r>
              <a:rPr lang="en-US" sz="1400" dirty="0">
                <a:highlight>
                  <a:srgbClr val="FFFF00"/>
                </a:highlight>
                <a:latin typeface="+mj-lt"/>
              </a:rPr>
              <a:t>*mosaic + a</a:t>
            </a:r>
            <a:r>
              <a:rPr lang="en-US" sz="1400" baseline="-25000" dirty="0">
                <a:highlight>
                  <a:srgbClr val="FFFF00"/>
                </a:highlight>
                <a:latin typeface="+mj-lt"/>
              </a:rPr>
              <a:t>m</a:t>
            </a:r>
            <a:r>
              <a:rPr lang="en-US" sz="1400" dirty="0">
                <a:highlight>
                  <a:srgbClr val="FFFF00"/>
                </a:highlight>
                <a:latin typeface="+mj-lt"/>
              </a:rPr>
              <a:t> * mosaic</a:t>
            </a:r>
            <a:r>
              <a:rPr lang="en-US" sz="1400" baseline="30000" dirty="0">
                <a:highlight>
                  <a:srgbClr val="FFFF00"/>
                </a:highlight>
                <a:latin typeface="+mj-lt"/>
              </a:rPr>
              <a:t>2</a:t>
            </a:r>
          </a:p>
          <a:p>
            <a:endParaRPr lang="en-US" baseline="30000" dirty="0">
              <a:latin typeface="Aptos Light" panose="020B0004020202020204" pitchFamily="34" charset="0"/>
            </a:endParaRPr>
          </a:p>
          <a:p>
            <a:endParaRPr lang="en-US" baseline="30000" dirty="0">
              <a:latin typeface="Aptos Light" panose="020B0004020202020204" pitchFamily="34" charset="0"/>
            </a:endParaRPr>
          </a:p>
          <a:p>
            <a:endParaRPr lang="en-US" baseline="30000" dirty="0">
              <a:latin typeface="Aptos Light" panose="020B0004020202020204" pitchFamily="34" charset="0"/>
            </a:endParaRPr>
          </a:p>
          <a:p>
            <a:endParaRPr lang="en-US" baseline="30000" dirty="0">
              <a:latin typeface="Aptos Light" panose="020B0004020202020204" pitchFamily="34" charset="0"/>
            </a:endParaRPr>
          </a:p>
        </p:txBody>
      </p:sp>
      <p:sp>
        <p:nvSpPr>
          <p:cNvPr id="7" name="TextBox 6">
            <a:extLst>
              <a:ext uri="{FF2B5EF4-FFF2-40B4-BE49-F238E27FC236}">
                <a16:creationId xmlns:a16="http://schemas.microsoft.com/office/drawing/2014/main" id="{528C1F56-9A1A-CDBC-DACF-E97D9A230531}"/>
              </a:ext>
            </a:extLst>
          </p:cNvPr>
          <p:cNvSpPr txBox="1"/>
          <p:nvPr/>
        </p:nvSpPr>
        <p:spPr>
          <a:xfrm>
            <a:off x="254473" y="5710934"/>
            <a:ext cx="8706255" cy="646331"/>
          </a:xfrm>
          <a:prstGeom prst="rect">
            <a:avLst/>
          </a:prstGeom>
          <a:noFill/>
        </p:spPr>
        <p:txBody>
          <a:bodyPr wrap="square">
            <a:spAutoFit/>
          </a:bodyPr>
          <a:lstStyle/>
          <a:p>
            <a:r>
              <a:rPr lang="en-US" sz="900" dirty="0"/>
              <a:t>Equations taken from </a:t>
            </a:r>
            <a:r>
              <a:rPr lang="en-US" sz="900" dirty="0">
                <a:hlinkClick r:id="rId3"/>
              </a:rPr>
              <a:t>Original White Paper</a:t>
            </a:r>
            <a:r>
              <a:rPr lang="en-US" sz="900" dirty="0"/>
              <a:t> </a:t>
            </a:r>
          </a:p>
          <a:p>
            <a:pPr lvl="1"/>
            <a:r>
              <a:rPr lang="en-US" sz="900" b="1" dirty="0"/>
              <a:t>*</a:t>
            </a:r>
            <a:r>
              <a:rPr lang="en-US" sz="900" dirty="0"/>
              <a:t>Demand is referred to as Load</a:t>
            </a:r>
          </a:p>
          <a:p>
            <a:pPr lvl="1"/>
            <a:r>
              <a:rPr lang="en-US" sz="900" b="1" dirty="0"/>
              <a:t>**</a:t>
            </a:r>
            <a:r>
              <a:rPr lang="en-US" sz="900" dirty="0"/>
              <a:t> </a:t>
            </a:r>
            <a:r>
              <a:rPr lang="en-US" sz="900" dirty="0" err="1"/>
              <a:t>a,c</a:t>
            </a:r>
            <a:r>
              <a:rPr lang="en-US" sz="900" dirty="0"/>
              <a:t> are flipped in OASIS vs. how the equations are specified in this paper. Companion spreadsheet matches OASIS.</a:t>
            </a:r>
          </a:p>
          <a:p>
            <a:pPr lvl="1"/>
            <a:r>
              <a:rPr lang="en-US" sz="900" dirty="0"/>
              <a:t> </a:t>
            </a:r>
          </a:p>
        </p:txBody>
      </p:sp>
      <p:sp>
        <p:nvSpPr>
          <p:cNvPr id="8" name="Rectangle 7">
            <a:extLst>
              <a:ext uri="{FF2B5EF4-FFF2-40B4-BE49-F238E27FC236}">
                <a16:creationId xmlns:a16="http://schemas.microsoft.com/office/drawing/2014/main" id="{754CEFBE-C4B3-0E70-D44F-A3FAD361E8DD}"/>
              </a:ext>
            </a:extLst>
          </p:cNvPr>
          <p:cNvSpPr/>
          <p:nvPr/>
        </p:nvSpPr>
        <p:spPr>
          <a:xfrm>
            <a:off x="6573219" y="2484120"/>
            <a:ext cx="2286000" cy="594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Stage 1</a:t>
            </a:r>
          </a:p>
        </p:txBody>
      </p:sp>
      <p:sp>
        <p:nvSpPr>
          <p:cNvPr id="9" name="Rectangle 8">
            <a:extLst>
              <a:ext uri="{FF2B5EF4-FFF2-40B4-BE49-F238E27FC236}">
                <a16:creationId xmlns:a16="http://schemas.microsoft.com/office/drawing/2014/main" id="{44A4F2CE-0CE7-8FA3-18BA-9BF174BC2336}"/>
              </a:ext>
            </a:extLst>
          </p:cNvPr>
          <p:cNvSpPr/>
          <p:nvPr/>
        </p:nvSpPr>
        <p:spPr>
          <a:xfrm>
            <a:off x="6573219" y="4286315"/>
            <a:ext cx="2286000" cy="594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Stage 2</a:t>
            </a:r>
          </a:p>
        </p:txBody>
      </p:sp>
      <p:cxnSp>
        <p:nvCxnSpPr>
          <p:cNvPr id="11" name="Straight Connector 10">
            <a:extLst>
              <a:ext uri="{FF2B5EF4-FFF2-40B4-BE49-F238E27FC236}">
                <a16:creationId xmlns:a16="http://schemas.microsoft.com/office/drawing/2014/main" id="{C3F35E67-89AE-B010-9994-50DBDB629887}"/>
              </a:ext>
            </a:extLst>
          </p:cNvPr>
          <p:cNvCxnSpPr/>
          <p:nvPr/>
        </p:nvCxnSpPr>
        <p:spPr>
          <a:xfrm>
            <a:off x="0" y="4191000"/>
            <a:ext cx="914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143659-E06F-392C-59D2-521535FA670B}"/>
              </a:ext>
            </a:extLst>
          </p:cNvPr>
          <p:cNvCxnSpPr/>
          <p:nvPr/>
        </p:nvCxnSpPr>
        <p:spPr>
          <a:xfrm>
            <a:off x="0" y="2057400"/>
            <a:ext cx="914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B438222-8C91-9D27-6D93-5BBC9100F6D3}"/>
              </a:ext>
            </a:extLst>
          </p:cNvPr>
          <p:cNvCxnSpPr/>
          <p:nvPr/>
        </p:nvCxnSpPr>
        <p:spPr>
          <a:xfrm>
            <a:off x="0" y="5562600"/>
            <a:ext cx="914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92974C2-AA0C-46A3-06B4-63CF60DBCB8E}"/>
              </a:ext>
            </a:extLst>
          </p:cNvPr>
          <p:cNvSpPr txBox="1"/>
          <p:nvPr/>
        </p:nvSpPr>
        <p:spPr>
          <a:xfrm>
            <a:off x="6535119" y="3239385"/>
            <a:ext cx="2362200" cy="646331"/>
          </a:xfrm>
          <a:prstGeom prst="rect">
            <a:avLst/>
          </a:prstGeom>
          <a:noFill/>
        </p:spPr>
        <p:txBody>
          <a:bodyPr wrap="square" rtlCol="0">
            <a:spAutoFit/>
          </a:bodyPr>
          <a:lstStyle/>
          <a:p>
            <a:pPr algn="ctr"/>
            <a:r>
              <a:rPr lang="en-US" dirty="0">
                <a:solidFill>
                  <a:schemeClr val="tx1">
                    <a:lumMod val="50000"/>
                    <a:lumOff val="50000"/>
                  </a:schemeClr>
                </a:solidFill>
              </a:rPr>
              <a:t>Component-level quantile regression</a:t>
            </a:r>
          </a:p>
        </p:txBody>
      </p:sp>
      <p:sp>
        <p:nvSpPr>
          <p:cNvPr id="15" name="TextBox 14">
            <a:extLst>
              <a:ext uri="{FF2B5EF4-FFF2-40B4-BE49-F238E27FC236}">
                <a16:creationId xmlns:a16="http://schemas.microsoft.com/office/drawing/2014/main" id="{B2D0C343-7CA0-9723-8889-B9E95BEDC189}"/>
              </a:ext>
            </a:extLst>
          </p:cNvPr>
          <p:cNvSpPr txBox="1"/>
          <p:nvPr/>
        </p:nvSpPr>
        <p:spPr>
          <a:xfrm>
            <a:off x="6535119" y="4876800"/>
            <a:ext cx="2362200" cy="646331"/>
          </a:xfrm>
          <a:prstGeom prst="rect">
            <a:avLst/>
          </a:prstGeom>
          <a:noFill/>
        </p:spPr>
        <p:txBody>
          <a:bodyPr wrap="square" rtlCol="0">
            <a:spAutoFit/>
          </a:bodyPr>
          <a:lstStyle/>
          <a:p>
            <a:pPr algn="ctr"/>
            <a:r>
              <a:rPr lang="en-US" dirty="0">
                <a:solidFill>
                  <a:schemeClr val="tx1">
                    <a:lumMod val="50000"/>
                    <a:lumOff val="50000"/>
                  </a:schemeClr>
                </a:solidFill>
              </a:rPr>
              <a:t>Net-demand-level quantile regression</a:t>
            </a:r>
          </a:p>
        </p:txBody>
      </p:sp>
    </p:spTree>
    <p:extLst>
      <p:ext uri="{BB962C8B-B14F-4D97-AF65-F5344CB8AC3E}">
        <p14:creationId xmlns:p14="http://schemas.microsoft.com/office/powerpoint/2010/main" val="205966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03794-7F9F-850D-9D6B-3F68DC3AF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BC4CDC-B572-5AF0-7BF6-C3CF845F9814}"/>
              </a:ext>
            </a:extLst>
          </p:cNvPr>
          <p:cNvSpPr>
            <a:spLocks noGrp="1"/>
          </p:cNvSpPr>
          <p:nvPr>
            <p:ph type="title"/>
          </p:nvPr>
        </p:nvSpPr>
        <p:spPr/>
        <p:txBody>
          <a:bodyPr/>
          <a:lstStyle/>
          <a:p>
            <a:r>
              <a:rPr lang="en-US" dirty="0"/>
              <a:t>Mosaic (cont’d) – Applying thresholds</a:t>
            </a:r>
          </a:p>
        </p:txBody>
      </p:sp>
      <p:sp>
        <p:nvSpPr>
          <p:cNvPr id="4" name="Slide Number Placeholder 3">
            <a:extLst>
              <a:ext uri="{FF2B5EF4-FFF2-40B4-BE49-F238E27FC236}">
                <a16:creationId xmlns:a16="http://schemas.microsoft.com/office/drawing/2014/main" id="{D84277AA-D139-F104-07A7-2DC73BD1A47B}"/>
              </a:ext>
            </a:extLst>
          </p:cNvPr>
          <p:cNvSpPr>
            <a:spLocks noGrp="1"/>
          </p:cNvSpPr>
          <p:nvPr>
            <p:ph type="sldNum" sz="quarter" idx="10"/>
          </p:nvPr>
        </p:nvSpPr>
        <p:spPr/>
        <p:txBody>
          <a:bodyPr/>
          <a:lstStyle/>
          <a:p>
            <a:r>
              <a:rPr lang="en-US" altLang="en-US"/>
              <a:t>Page </a:t>
            </a:r>
            <a:fld id="{E188C49E-526C-4CA2-87C2-E99663D5313E}" type="slidenum">
              <a:rPr lang="en-US" altLang="en-US" smtClean="0"/>
              <a:pPr/>
              <a:t>6</a:t>
            </a:fld>
            <a:endParaRPr lang="en-US" altLang="en-US" dirty="0"/>
          </a:p>
        </p:txBody>
      </p:sp>
      <p:sp>
        <p:nvSpPr>
          <p:cNvPr id="3" name="TextBox 2">
            <a:extLst>
              <a:ext uri="{FF2B5EF4-FFF2-40B4-BE49-F238E27FC236}">
                <a16:creationId xmlns:a16="http://schemas.microsoft.com/office/drawing/2014/main" id="{A22A3C46-A8DC-E384-6CAF-866008E6C2DD}"/>
              </a:ext>
            </a:extLst>
          </p:cNvPr>
          <p:cNvSpPr txBox="1"/>
          <p:nvPr/>
        </p:nvSpPr>
        <p:spPr>
          <a:xfrm>
            <a:off x="758621" y="945126"/>
            <a:ext cx="7775779" cy="4021614"/>
          </a:xfrm>
          <a:prstGeom prst="rect">
            <a:avLst/>
          </a:prstGeom>
          <a:noFill/>
        </p:spPr>
        <p:txBody>
          <a:bodyPr wrap="square" rtlCol="0">
            <a:spAutoFit/>
          </a:bodyPr>
          <a:lstStyle/>
          <a:p>
            <a:r>
              <a:rPr lang="en-US" sz="1400" b="1" dirty="0"/>
              <a:t>Define dynamic “threshold” for net Net-Demand: ND</a:t>
            </a:r>
            <a:endParaRPr lang="en-US" sz="1400" dirty="0"/>
          </a:p>
          <a:p>
            <a:r>
              <a:rPr lang="en-US" sz="1400" dirty="0"/>
              <a:t>	</a:t>
            </a:r>
            <a:r>
              <a:rPr lang="en-US" sz="1400" dirty="0" err="1"/>
              <a:t>ND</a:t>
            </a:r>
            <a:r>
              <a:rPr lang="en-US" sz="1400" baseline="-25000" dirty="0" err="1"/>
              <a:t>dt</a:t>
            </a:r>
            <a:r>
              <a:rPr lang="en-US" sz="1400" baseline="-25000" dirty="0"/>
              <a:t> </a:t>
            </a:r>
            <a:r>
              <a:rPr lang="en-US" sz="1400" dirty="0"/>
              <a:t>= c</a:t>
            </a:r>
            <a:r>
              <a:rPr lang="en-US" sz="1400" baseline="-25000" dirty="0"/>
              <a:t>nd</a:t>
            </a:r>
            <a:r>
              <a:rPr lang="en-US" sz="1400" baseline="-50000" dirty="0"/>
              <a:t>1</a:t>
            </a:r>
            <a:r>
              <a:rPr lang="en-US" sz="1400" baseline="-25000" dirty="0"/>
              <a:t> </a:t>
            </a:r>
            <a:endParaRPr lang="en-US" sz="1400" dirty="0"/>
          </a:p>
          <a:p>
            <a:endParaRPr lang="en-US" sz="1400" b="1" dirty="0">
              <a:latin typeface="+mj-lt"/>
            </a:endParaRPr>
          </a:p>
          <a:p>
            <a:r>
              <a:rPr lang="en-US" sz="1400" b="1" dirty="0">
                <a:latin typeface="+mj-lt"/>
              </a:rPr>
              <a:t>Define static ceiling “threshold” for </a:t>
            </a:r>
            <a:r>
              <a:rPr lang="en-US" sz="1400" b="1" dirty="0"/>
              <a:t>Net-Demand</a:t>
            </a:r>
            <a:r>
              <a:rPr lang="en-US" sz="1400" b="1" dirty="0">
                <a:latin typeface="+mj-lt"/>
              </a:rPr>
              <a:t>: ND</a:t>
            </a:r>
            <a:endParaRPr lang="en-US" sz="1400" dirty="0">
              <a:latin typeface="+mj-lt"/>
            </a:endParaRPr>
          </a:p>
          <a:p>
            <a:r>
              <a:rPr lang="en-US" sz="1400" dirty="0">
                <a:latin typeface="+mj-lt"/>
              </a:rPr>
              <a:t>	</a:t>
            </a:r>
            <a:r>
              <a:rPr lang="en-US" sz="1400" dirty="0" err="1"/>
              <a:t>ND</a:t>
            </a:r>
            <a:r>
              <a:rPr lang="en-US" sz="1400" baseline="-25000" dirty="0" err="1"/>
              <a:t>ct</a:t>
            </a:r>
            <a:r>
              <a:rPr lang="en-US" sz="1400" baseline="-25000" dirty="0"/>
              <a:t> </a:t>
            </a:r>
            <a:r>
              <a:rPr lang="en-US" sz="1400" dirty="0"/>
              <a:t>= c</a:t>
            </a:r>
            <a:r>
              <a:rPr lang="en-US" sz="1400" baseline="-25000" dirty="0"/>
              <a:t>nd</a:t>
            </a:r>
            <a:r>
              <a:rPr lang="en-US" sz="1400" baseline="-50000" dirty="0"/>
              <a:t>2</a:t>
            </a:r>
            <a:r>
              <a:rPr lang="en-US" sz="1400" baseline="-25000" dirty="0"/>
              <a:t> </a:t>
            </a:r>
            <a:endParaRPr lang="en-US" sz="1400" dirty="0"/>
          </a:p>
          <a:p>
            <a:endParaRPr lang="en-US" sz="1400" baseline="-25000" dirty="0">
              <a:latin typeface="+mj-lt"/>
            </a:endParaRPr>
          </a:p>
          <a:p>
            <a:r>
              <a:rPr lang="en-US" sz="1400" b="1" dirty="0"/>
              <a:t>Define static floor “threshold” for Net-Demand : ND</a:t>
            </a:r>
            <a:endParaRPr lang="en-US" sz="1400" dirty="0"/>
          </a:p>
          <a:p>
            <a:r>
              <a:rPr lang="en-US" sz="1400" dirty="0"/>
              <a:t>	</a:t>
            </a:r>
            <a:r>
              <a:rPr lang="en-US" sz="1400" dirty="0" err="1"/>
              <a:t>ND</a:t>
            </a:r>
            <a:r>
              <a:rPr lang="en-US" sz="1400" baseline="-25000" dirty="0" err="1"/>
              <a:t>ft</a:t>
            </a:r>
            <a:r>
              <a:rPr lang="en-US" sz="1400" baseline="-25000" dirty="0"/>
              <a:t> </a:t>
            </a:r>
            <a:r>
              <a:rPr lang="en-US" sz="1400" dirty="0"/>
              <a:t>= c</a:t>
            </a:r>
            <a:r>
              <a:rPr lang="en-US" sz="1400" baseline="-25000" dirty="0"/>
              <a:t>nd</a:t>
            </a:r>
            <a:r>
              <a:rPr lang="en-US" sz="1400" baseline="-50000" dirty="0"/>
              <a:t>3</a:t>
            </a:r>
            <a:r>
              <a:rPr lang="en-US" sz="1400" baseline="-25000" dirty="0"/>
              <a:t> </a:t>
            </a:r>
            <a:endParaRPr lang="en-US" sz="1400" dirty="0"/>
          </a:p>
          <a:p>
            <a:r>
              <a:rPr lang="en-US" sz="1400" baseline="-25000" dirty="0"/>
              <a:t> </a:t>
            </a:r>
            <a:endParaRPr lang="en-US" sz="1400" dirty="0">
              <a:latin typeface="+mj-lt"/>
            </a:endParaRPr>
          </a:p>
          <a:p>
            <a:r>
              <a:rPr lang="en-US" sz="1400" b="1" dirty="0">
                <a:highlight>
                  <a:srgbClr val="FFFF00"/>
                </a:highlight>
              </a:rPr>
              <a:t>Define final Net-Demand Uncertainty model:</a:t>
            </a:r>
            <a:endParaRPr lang="en-US" sz="1400" dirty="0">
              <a:highlight>
                <a:srgbClr val="FFFF00"/>
              </a:highlight>
            </a:endParaRPr>
          </a:p>
          <a:p>
            <a:r>
              <a:rPr lang="en-US" sz="1400" dirty="0">
                <a:highlight>
                  <a:srgbClr val="FFFF00"/>
                </a:highlight>
              </a:rPr>
              <a:t>	ND</a:t>
            </a:r>
            <a:r>
              <a:rPr lang="en-US" sz="1400" baseline="-25000" dirty="0">
                <a:highlight>
                  <a:srgbClr val="FFFF00"/>
                </a:highlight>
              </a:rPr>
              <a:t>M</a:t>
            </a:r>
            <a:r>
              <a:rPr lang="en-US" sz="1400" dirty="0">
                <a:highlight>
                  <a:srgbClr val="FFFF00"/>
                </a:highlight>
              </a:rPr>
              <a:t> = c</a:t>
            </a:r>
            <a:r>
              <a:rPr lang="en-US" sz="1400" baseline="-25000" dirty="0">
                <a:highlight>
                  <a:srgbClr val="FFFF00"/>
                </a:highlight>
              </a:rPr>
              <a:t>m</a:t>
            </a:r>
            <a:r>
              <a:rPr lang="en-US" sz="1400" dirty="0">
                <a:highlight>
                  <a:srgbClr val="FFFF00"/>
                </a:highlight>
              </a:rPr>
              <a:t> + b</a:t>
            </a:r>
            <a:r>
              <a:rPr lang="en-US" sz="1400" baseline="-25000" dirty="0">
                <a:highlight>
                  <a:srgbClr val="FFFF00"/>
                </a:highlight>
              </a:rPr>
              <a:t>m</a:t>
            </a:r>
            <a:r>
              <a:rPr lang="en-US" sz="1400" dirty="0">
                <a:highlight>
                  <a:srgbClr val="FFFF00"/>
                </a:highlight>
              </a:rPr>
              <a:t>*mosaic + a</a:t>
            </a:r>
            <a:r>
              <a:rPr lang="en-US" sz="1400" baseline="-25000" dirty="0">
                <a:highlight>
                  <a:srgbClr val="FFFF00"/>
                </a:highlight>
              </a:rPr>
              <a:t>m</a:t>
            </a:r>
            <a:r>
              <a:rPr lang="en-US" sz="1400" dirty="0">
                <a:highlight>
                  <a:srgbClr val="FFFF00"/>
                </a:highlight>
              </a:rPr>
              <a:t> * mosaic</a:t>
            </a:r>
            <a:r>
              <a:rPr lang="en-US" sz="1400" baseline="30000" dirty="0">
                <a:highlight>
                  <a:srgbClr val="FFFF00"/>
                </a:highlight>
              </a:rPr>
              <a:t>2</a:t>
            </a:r>
          </a:p>
          <a:p>
            <a:endParaRPr lang="en-US" sz="1400" dirty="0">
              <a:latin typeface="+mj-lt"/>
            </a:endParaRPr>
          </a:p>
          <a:p>
            <a:r>
              <a:rPr lang="en-US" sz="1400" b="1" dirty="0"/>
              <a:t>Apply Threshold </a:t>
            </a:r>
            <a:r>
              <a:rPr lang="en-US" sz="1400" b="1" dirty="0">
                <a:latin typeface="+mj-lt"/>
              </a:rPr>
              <a:t>:</a:t>
            </a:r>
            <a:r>
              <a:rPr lang="en-US" sz="1400" dirty="0"/>
              <a:t>	</a:t>
            </a:r>
          </a:p>
          <a:p>
            <a:r>
              <a:rPr lang="en-US" sz="1400" dirty="0"/>
              <a:t>	Down = </a:t>
            </a:r>
            <a:r>
              <a:rPr lang="en-US" sz="1400" dirty="0">
                <a:solidFill>
                  <a:srgbClr val="92D050"/>
                </a:solidFill>
              </a:rPr>
              <a:t>MIN</a:t>
            </a:r>
            <a:r>
              <a:rPr lang="en-US" sz="1400" dirty="0"/>
              <a:t>( </a:t>
            </a:r>
            <a:r>
              <a:rPr lang="en-US" sz="1400" dirty="0">
                <a:solidFill>
                  <a:srgbClr val="00B0F0"/>
                </a:solidFill>
              </a:rPr>
              <a:t>MAX</a:t>
            </a:r>
            <a:r>
              <a:rPr lang="en-US" sz="1400" dirty="0"/>
              <a:t>( </a:t>
            </a:r>
            <a:r>
              <a:rPr lang="en-US" sz="1400" dirty="0" err="1"/>
              <a:t>ND</a:t>
            </a:r>
            <a:r>
              <a:rPr lang="en-US" sz="1400" baseline="-25000" dirty="0" err="1"/>
              <a:t>M</a:t>
            </a:r>
            <a:r>
              <a:rPr lang="en-US" sz="1400" baseline="-50000" dirty="0" err="1"/>
              <a:t>down</a:t>
            </a:r>
            <a:r>
              <a:rPr lang="en-US" sz="1400" dirty="0"/>
              <a:t>, </a:t>
            </a:r>
            <a:r>
              <a:rPr lang="en-US" sz="1400" dirty="0" err="1"/>
              <a:t>ND</a:t>
            </a:r>
            <a:r>
              <a:rPr lang="en-US" sz="1400" baseline="-25000" dirty="0" err="1"/>
              <a:t>dt</a:t>
            </a:r>
            <a:r>
              <a:rPr lang="en-US" sz="1400" baseline="-50000" dirty="0" err="1"/>
              <a:t>down</a:t>
            </a:r>
            <a:r>
              <a:rPr lang="en-US" sz="1400" dirty="0"/>
              <a:t>, </a:t>
            </a:r>
            <a:r>
              <a:rPr lang="en-US" sz="1400" dirty="0" err="1"/>
              <a:t>ND</a:t>
            </a:r>
            <a:r>
              <a:rPr lang="en-US" sz="1400" baseline="-25000" dirty="0" err="1"/>
              <a:t>ct</a:t>
            </a:r>
            <a:r>
              <a:rPr lang="en-US" sz="1400" baseline="-50000" dirty="0" err="1"/>
              <a:t>down</a:t>
            </a:r>
            <a:r>
              <a:rPr lang="en-US" sz="1400" dirty="0"/>
              <a:t>), </a:t>
            </a:r>
            <a:r>
              <a:rPr lang="en-US" sz="1400" dirty="0" err="1"/>
              <a:t>ND</a:t>
            </a:r>
            <a:r>
              <a:rPr lang="en-US" sz="1400" baseline="-25000" dirty="0" err="1"/>
              <a:t>ft</a:t>
            </a:r>
            <a:r>
              <a:rPr lang="en-US" sz="1400" baseline="-50000" dirty="0" err="1"/>
              <a:t>down</a:t>
            </a:r>
            <a:r>
              <a:rPr lang="en-US" sz="1400" dirty="0"/>
              <a:t>)</a:t>
            </a:r>
          </a:p>
          <a:p>
            <a:endParaRPr lang="en-US" sz="1400" b="1" dirty="0">
              <a:latin typeface="+mj-lt"/>
            </a:endParaRPr>
          </a:p>
          <a:p>
            <a:r>
              <a:rPr lang="en-US" sz="1400" dirty="0">
                <a:latin typeface="+mj-lt"/>
              </a:rPr>
              <a:t>	Up = </a:t>
            </a:r>
            <a:r>
              <a:rPr lang="en-US" sz="1400" dirty="0">
                <a:solidFill>
                  <a:srgbClr val="00B0F0"/>
                </a:solidFill>
              </a:rPr>
              <a:t>MAX</a:t>
            </a:r>
            <a:r>
              <a:rPr lang="en-US" sz="1400" dirty="0"/>
              <a:t>( </a:t>
            </a:r>
            <a:r>
              <a:rPr lang="en-US" sz="1400" dirty="0">
                <a:solidFill>
                  <a:srgbClr val="92D050"/>
                </a:solidFill>
              </a:rPr>
              <a:t>MIN</a:t>
            </a:r>
            <a:r>
              <a:rPr lang="en-US" sz="1400" dirty="0"/>
              <a:t>( </a:t>
            </a:r>
            <a:r>
              <a:rPr lang="en-US" sz="1400" dirty="0" err="1"/>
              <a:t>ND</a:t>
            </a:r>
            <a:r>
              <a:rPr lang="en-US" sz="1400" baseline="-25000" dirty="0" err="1"/>
              <a:t>M</a:t>
            </a:r>
            <a:r>
              <a:rPr lang="en-US" sz="1400" baseline="-50000" dirty="0" err="1"/>
              <a:t>up</a:t>
            </a:r>
            <a:r>
              <a:rPr lang="en-US" sz="1400" dirty="0"/>
              <a:t>, </a:t>
            </a:r>
            <a:r>
              <a:rPr lang="en-US" sz="1400" dirty="0" err="1"/>
              <a:t>ND</a:t>
            </a:r>
            <a:r>
              <a:rPr lang="en-US" sz="1400" baseline="-25000" dirty="0" err="1"/>
              <a:t>dt</a:t>
            </a:r>
            <a:r>
              <a:rPr lang="en-US" sz="1400" baseline="-50000" dirty="0" err="1"/>
              <a:t>up</a:t>
            </a:r>
            <a:r>
              <a:rPr lang="en-US" sz="1400" dirty="0"/>
              <a:t>, </a:t>
            </a:r>
            <a:r>
              <a:rPr lang="en-US" sz="1400" dirty="0" err="1"/>
              <a:t>ND</a:t>
            </a:r>
            <a:r>
              <a:rPr lang="en-US" sz="1400" baseline="-25000" dirty="0" err="1"/>
              <a:t>ct</a:t>
            </a:r>
            <a:r>
              <a:rPr lang="en-US" sz="1400" baseline="-50000" dirty="0" err="1"/>
              <a:t>up</a:t>
            </a:r>
            <a:r>
              <a:rPr lang="en-US" sz="1400" dirty="0"/>
              <a:t>), </a:t>
            </a:r>
            <a:r>
              <a:rPr lang="en-US" sz="1400" dirty="0" err="1"/>
              <a:t>ND</a:t>
            </a:r>
            <a:r>
              <a:rPr lang="en-US" sz="1400" baseline="-25000" dirty="0" err="1"/>
              <a:t>ft</a:t>
            </a:r>
            <a:r>
              <a:rPr lang="en-US" sz="1400" baseline="-50000" dirty="0" err="1"/>
              <a:t>up</a:t>
            </a:r>
            <a:r>
              <a:rPr lang="en-US" sz="1400" dirty="0"/>
              <a:t>)</a:t>
            </a:r>
          </a:p>
          <a:p>
            <a:endParaRPr lang="en-US" baseline="30000" dirty="0">
              <a:latin typeface="Aptos Light" panose="020B0004020202020204" pitchFamily="34" charset="0"/>
            </a:endParaRPr>
          </a:p>
          <a:p>
            <a:endParaRPr lang="en-US" baseline="30000" dirty="0">
              <a:latin typeface="Aptos Light" panose="020B0004020202020204" pitchFamily="34" charset="0"/>
            </a:endParaRPr>
          </a:p>
          <a:p>
            <a:endParaRPr lang="en-US" baseline="30000" dirty="0">
              <a:latin typeface="Aptos Light" panose="020B0004020202020204" pitchFamily="34" charset="0"/>
            </a:endParaRPr>
          </a:p>
        </p:txBody>
      </p:sp>
      <p:sp>
        <p:nvSpPr>
          <p:cNvPr id="7" name="TextBox 6">
            <a:extLst>
              <a:ext uri="{FF2B5EF4-FFF2-40B4-BE49-F238E27FC236}">
                <a16:creationId xmlns:a16="http://schemas.microsoft.com/office/drawing/2014/main" id="{16BBA0D7-A29C-1D6E-7377-EBA67EF9AE22}"/>
              </a:ext>
            </a:extLst>
          </p:cNvPr>
          <p:cNvSpPr txBox="1"/>
          <p:nvPr/>
        </p:nvSpPr>
        <p:spPr>
          <a:xfrm>
            <a:off x="218872" y="5638800"/>
            <a:ext cx="8706255" cy="646331"/>
          </a:xfrm>
          <a:prstGeom prst="rect">
            <a:avLst/>
          </a:prstGeom>
          <a:noFill/>
        </p:spPr>
        <p:txBody>
          <a:bodyPr wrap="square">
            <a:spAutoFit/>
          </a:bodyPr>
          <a:lstStyle/>
          <a:p>
            <a:r>
              <a:rPr lang="en-US" sz="900" dirty="0"/>
              <a:t>To ensure the CAISO does not set extreme requirements, the CAISO enforces 2 layers of thresholds to bound the IRU/IRD requirements, </a:t>
            </a:r>
            <a:r>
              <a:rPr lang="en-US" sz="900" b="1" dirty="0"/>
              <a:t>dynamic</a:t>
            </a:r>
            <a:r>
              <a:rPr lang="en-US" sz="900" dirty="0"/>
              <a:t> and </a:t>
            </a:r>
            <a:r>
              <a:rPr lang="en-US" sz="900" b="1" dirty="0"/>
              <a:t>static</a:t>
            </a:r>
            <a:r>
              <a:rPr lang="en-US" sz="900" dirty="0"/>
              <a:t> thresholds. </a:t>
            </a:r>
            <a:r>
              <a:rPr lang="en-US" sz="900" b="1" dirty="0"/>
              <a:t>Dynamic </a:t>
            </a:r>
            <a:r>
              <a:rPr lang="en-US" sz="900" dirty="0"/>
              <a:t>thresholds are updated daily and currently reflect the 1%,99%. The CAISO will evaluate these </a:t>
            </a:r>
            <a:r>
              <a:rPr lang="en-US" sz="900" b="1" dirty="0"/>
              <a:t>static</a:t>
            </a:r>
            <a:r>
              <a:rPr lang="en-US" sz="900" dirty="0"/>
              <a:t> thresholds every quarter, or as needed with changing weather conditions. To the extent permissible, the CAISO will provide EDAM entities a week’s notice prior to making any changes to the Max thresholds. Both sets of thresholds are posted publicly to OASIS.</a:t>
            </a:r>
          </a:p>
        </p:txBody>
      </p:sp>
      <p:sp>
        <p:nvSpPr>
          <p:cNvPr id="9" name="Rectangle 8">
            <a:extLst>
              <a:ext uri="{FF2B5EF4-FFF2-40B4-BE49-F238E27FC236}">
                <a16:creationId xmlns:a16="http://schemas.microsoft.com/office/drawing/2014/main" id="{44DEAEC4-9D96-4486-77D4-07682ADD5E13}"/>
              </a:ext>
            </a:extLst>
          </p:cNvPr>
          <p:cNvSpPr/>
          <p:nvPr/>
        </p:nvSpPr>
        <p:spPr>
          <a:xfrm>
            <a:off x="6562165" y="4114800"/>
            <a:ext cx="2286000" cy="76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Stage 2 (cont.)</a:t>
            </a:r>
          </a:p>
        </p:txBody>
      </p:sp>
      <p:cxnSp>
        <p:nvCxnSpPr>
          <p:cNvPr id="5" name="Straight Connector 4">
            <a:extLst>
              <a:ext uri="{FF2B5EF4-FFF2-40B4-BE49-F238E27FC236}">
                <a16:creationId xmlns:a16="http://schemas.microsoft.com/office/drawing/2014/main" id="{15037D6E-30EC-7748-9D70-E28D622E8966}"/>
              </a:ext>
            </a:extLst>
          </p:cNvPr>
          <p:cNvCxnSpPr/>
          <p:nvPr/>
        </p:nvCxnSpPr>
        <p:spPr>
          <a:xfrm>
            <a:off x="0" y="3352800"/>
            <a:ext cx="914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771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CDA1E6-C53A-1CAA-289A-AF486E8EE7E6}"/>
              </a:ext>
            </a:extLst>
          </p:cNvPr>
          <p:cNvPicPr>
            <a:picLocks noChangeAspect="1"/>
          </p:cNvPicPr>
          <p:nvPr/>
        </p:nvPicPr>
        <p:blipFill>
          <a:blip r:embed="rId2"/>
          <a:srcRect l="63237" r="6508" b="8547"/>
          <a:stretch>
            <a:fillRect/>
          </a:stretch>
        </p:blipFill>
        <p:spPr>
          <a:xfrm>
            <a:off x="361781" y="1091756"/>
            <a:ext cx="2438400" cy="3777947"/>
          </a:xfrm>
          <a:prstGeom prst="rect">
            <a:avLst/>
          </a:prstGeom>
        </p:spPr>
      </p:pic>
      <p:sp>
        <p:nvSpPr>
          <p:cNvPr id="10" name="TextBox 9">
            <a:extLst>
              <a:ext uri="{FF2B5EF4-FFF2-40B4-BE49-F238E27FC236}">
                <a16:creationId xmlns:a16="http://schemas.microsoft.com/office/drawing/2014/main" id="{D85A2596-EEC0-BF4E-15CB-1AA05EC7DEAB}"/>
              </a:ext>
            </a:extLst>
          </p:cNvPr>
          <p:cNvSpPr txBox="1"/>
          <p:nvPr/>
        </p:nvSpPr>
        <p:spPr>
          <a:xfrm>
            <a:off x="2943140" y="1218446"/>
            <a:ext cx="5105400" cy="923330"/>
          </a:xfrm>
          <a:prstGeom prst="rect">
            <a:avLst/>
          </a:prstGeom>
          <a:noFill/>
        </p:spPr>
        <p:txBody>
          <a:bodyPr wrap="square" rtlCol="0">
            <a:spAutoFit/>
          </a:bodyPr>
          <a:lstStyle/>
          <a:p>
            <a:r>
              <a:rPr lang="en-US" b="1" dirty="0"/>
              <a:t>Stage 1 </a:t>
            </a:r>
            <a:r>
              <a:rPr lang="en-US" dirty="0"/>
              <a:t>– Component Level Quantile Regression (</a:t>
            </a:r>
            <a:r>
              <a:rPr lang="en-US" i="1" dirty="0"/>
              <a:t>showing just demand as example</a:t>
            </a:r>
            <a:r>
              <a:rPr lang="en-US" dirty="0"/>
              <a:t>)</a:t>
            </a:r>
          </a:p>
          <a:p>
            <a:endParaRPr lang="en-US" dirty="0"/>
          </a:p>
        </p:txBody>
      </p:sp>
      <p:sp>
        <p:nvSpPr>
          <p:cNvPr id="11" name="TextBox 10">
            <a:extLst>
              <a:ext uri="{FF2B5EF4-FFF2-40B4-BE49-F238E27FC236}">
                <a16:creationId xmlns:a16="http://schemas.microsoft.com/office/drawing/2014/main" id="{EC07794B-C8F6-D66F-1AE2-229275C81CE1}"/>
              </a:ext>
            </a:extLst>
          </p:cNvPr>
          <p:cNvSpPr txBox="1"/>
          <p:nvPr/>
        </p:nvSpPr>
        <p:spPr>
          <a:xfrm>
            <a:off x="4000500" y="2057400"/>
            <a:ext cx="4381500" cy="923330"/>
          </a:xfrm>
          <a:prstGeom prst="rect">
            <a:avLst/>
          </a:prstGeom>
          <a:noFill/>
        </p:spPr>
        <p:txBody>
          <a:bodyPr wrap="square" rtlCol="0">
            <a:spAutoFit/>
          </a:bodyPr>
          <a:lstStyle/>
          <a:p>
            <a:r>
              <a:rPr lang="en-US" b="1" dirty="0"/>
              <a:t>Stage 2 </a:t>
            </a:r>
            <a:r>
              <a:rPr lang="en-US" dirty="0"/>
              <a:t>– Net-Demand Level Quantile Regression</a:t>
            </a:r>
          </a:p>
          <a:p>
            <a:endParaRPr lang="en-US" dirty="0"/>
          </a:p>
        </p:txBody>
      </p:sp>
      <p:cxnSp>
        <p:nvCxnSpPr>
          <p:cNvPr id="13" name="Straight Arrow Connector 12">
            <a:extLst>
              <a:ext uri="{FF2B5EF4-FFF2-40B4-BE49-F238E27FC236}">
                <a16:creationId xmlns:a16="http://schemas.microsoft.com/office/drawing/2014/main" id="{532A6579-6DEA-B67F-5EE3-1B8426699D2C}"/>
              </a:ext>
            </a:extLst>
          </p:cNvPr>
          <p:cNvCxnSpPr>
            <a:cxnSpLocks/>
          </p:cNvCxnSpPr>
          <p:nvPr/>
        </p:nvCxnSpPr>
        <p:spPr>
          <a:xfrm>
            <a:off x="3238331" y="2839776"/>
            <a:ext cx="1562269" cy="8940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1D15F27-1CD3-0F4C-3A1F-EB6BD5E0CA69}"/>
              </a:ext>
            </a:extLst>
          </p:cNvPr>
          <p:cNvGrpSpPr/>
          <p:nvPr/>
        </p:nvGrpSpPr>
        <p:grpSpPr>
          <a:xfrm>
            <a:off x="5467181" y="2590800"/>
            <a:ext cx="3295819" cy="3511730"/>
            <a:chOff x="4267200" y="2743200"/>
            <a:chExt cx="3295819" cy="3511730"/>
          </a:xfrm>
        </p:grpSpPr>
        <p:pic>
          <p:nvPicPr>
            <p:cNvPr id="9" name="Picture 8">
              <a:extLst>
                <a:ext uri="{FF2B5EF4-FFF2-40B4-BE49-F238E27FC236}">
                  <a16:creationId xmlns:a16="http://schemas.microsoft.com/office/drawing/2014/main" id="{2612D1EA-6772-4B64-B8DF-2DC186C8FBA5}"/>
                </a:ext>
              </a:extLst>
            </p:cNvPr>
            <p:cNvPicPr>
              <a:picLocks noChangeAspect="1"/>
            </p:cNvPicPr>
            <p:nvPr/>
          </p:nvPicPr>
          <p:blipFill>
            <a:blip r:embed="rId3"/>
            <a:stretch>
              <a:fillRect/>
            </a:stretch>
          </p:blipFill>
          <p:spPr>
            <a:xfrm>
              <a:off x="4267200" y="2743200"/>
              <a:ext cx="3295819" cy="3511730"/>
            </a:xfrm>
            <a:prstGeom prst="rect">
              <a:avLst/>
            </a:prstGeom>
          </p:spPr>
        </p:pic>
        <p:sp>
          <p:nvSpPr>
            <p:cNvPr id="14" name="Rectangle 13">
              <a:extLst>
                <a:ext uri="{FF2B5EF4-FFF2-40B4-BE49-F238E27FC236}">
                  <a16:creationId xmlns:a16="http://schemas.microsoft.com/office/drawing/2014/main" id="{6BDC0CD0-9156-1FDF-28D3-A66FE7CCE10E}"/>
                </a:ext>
              </a:extLst>
            </p:cNvPr>
            <p:cNvSpPr/>
            <p:nvPr/>
          </p:nvSpPr>
          <p:spPr>
            <a:xfrm>
              <a:off x="4705350" y="2935011"/>
              <a:ext cx="1181100"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7">
            <a:extLst>
              <a:ext uri="{FF2B5EF4-FFF2-40B4-BE49-F238E27FC236}">
                <a16:creationId xmlns:a16="http://schemas.microsoft.com/office/drawing/2014/main" id="{BAAD4190-6504-D42A-C881-234A5DF4E382}"/>
              </a:ext>
            </a:extLst>
          </p:cNvPr>
          <p:cNvSpPr>
            <a:spLocks noGrp="1"/>
          </p:cNvSpPr>
          <p:nvPr>
            <p:ph type="title"/>
          </p:nvPr>
        </p:nvSpPr>
        <p:spPr/>
        <p:txBody>
          <a:bodyPr/>
          <a:lstStyle/>
          <a:p>
            <a:r>
              <a:rPr lang="en-US" sz="2600" dirty="0"/>
              <a:t>Mosaic (cont’d) – Graphical depiction</a:t>
            </a:r>
          </a:p>
        </p:txBody>
      </p:sp>
      <p:sp>
        <p:nvSpPr>
          <p:cNvPr id="3" name="Slide Number Placeholder 2">
            <a:extLst>
              <a:ext uri="{FF2B5EF4-FFF2-40B4-BE49-F238E27FC236}">
                <a16:creationId xmlns:a16="http://schemas.microsoft.com/office/drawing/2014/main" id="{FD66A9CF-5200-B5EC-1E95-D153F58741D0}"/>
              </a:ext>
            </a:extLst>
          </p:cNvPr>
          <p:cNvSpPr>
            <a:spLocks noGrp="1"/>
          </p:cNvSpPr>
          <p:nvPr>
            <p:ph type="sldNum" sz="quarter" idx="10"/>
          </p:nvPr>
        </p:nvSpPr>
        <p:spPr/>
        <p:txBody>
          <a:bodyPr/>
          <a:lstStyle/>
          <a:p>
            <a:r>
              <a:rPr lang="en-US" altLang="en-US"/>
              <a:t>Page </a:t>
            </a:r>
            <a:fld id="{E188C49E-526C-4CA2-87C2-E99663D5313E}" type="slidenum">
              <a:rPr lang="en-US" altLang="en-US" smtClean="0"/>
              <a:pPr/>
              <a:t>7</a:t>
            </a:fld>
            <a:endParaRPr lang="en-US" altLang="en-US" dirty="0"/>
          </a:p>
        </p:txBody>
      </p:sp>
      <p:sp>
        <p:nvSpPr>
          <p:cNvPr id="4" name="TextBox 3">
            <a:extLst>
              <a:ext uri="{FF2B5EF4-FFF2-40B4-BE49-F238E27FC236}">
                <a16:creationId xmlns:a16="http://schemas.microsoft.com/office/drawing/2014/main" id="{74933335-4D6C-A9D2-A28F-1C40D508D74B}"/>
              </a:ext>
            </a:extLst>
          </p:cNvPr>
          <p:cNvSpPr txBox="1"/>
          <p:nvPr/>
        </p:nvSpPr>
        <p:spPr>
          <a:xfrm>
            <a:off x="365502" y="5871698"/>
            <a:ext cx="4628981" cy="230832"/>
          </a:xfrm>
          <a:prstGeom prst="rect">
            <a:avLst/>
          </a:prstGeom>
          <a:noFill/>
        </p:spPr>
        <p:txBody>
          <a:bodyPr wrap="square">
            <a:spAutoFit/>
          </a:bodyPr>
          <a:lstStyle/>
          <a:p>
            <a:r>
              <a:rPr lang="en-US" sz="900" dirty="0"/>
              <a:t>Note, this are illustrative examples – not directly tied to 10/5/25 trade date, HE 15  </a:t>
            </a:r>
          </a:p>
        </p:txBody>
      </p:sp>
    </p:spTree>
    <p:extLst>
      <p:ext uri="{BB962C8B-B14F-4D97-AF65-F5344CB8AC3E}">
        <p14:creationId xmlns:p14="http://schemas.microsoft.com/office/powerpoint/2010/main" val="47040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925B-07BE-AE3C-F6E6-43591DD04939}"/>
              </a:ext>
            </a:extLst>
          </p:cNvPr>
          <p:cNvSpPr>
            <a:spLocks noGrp="1"/>
          </p:cNvSpPr>
          <p:nvPr>
            <p:ph type="title"/>
          </p:nvPr>
        </p:nvSpPr>
        <p:spPr/>
        <p:txBody>
          <a:bodyPr/>
          <a:lstStyle/>
          <a:p>
            <a:r>
              <a:rPr lang="en-US" dirty="0"/>
              <a:t>Open-Access Same-Time Information System (OASIS) provides a publications schedule of reports</a:t>
            </a:r>
          </a:p>
        </p:txBody>
      </p:sp>
      <p:sp>
        <p:nvSpPr>
          <p:cNvPr id="4" name="Slide Number Placeholder 3">
            <a:extLst>
              <a:ext uri="{FF2B5EF4-FFF2-40B4-BE49-F238E27FC236}">
                <a16:creationId xmlns:a16="http://schemas.microsoft.com/office/drawing/2014/main" id="{FD2CB4C0-8C9C-1FA8-8AD2-381475991BE2}"/>
              </a:ext>
            </a:extLst>
          </p:cNvPr>
          <p:cNvSpPr>
            <a:spLocks noGrp="1"/>
          </p:cNvSpPr>
          <p:nvPr>
            <p:ph type="sldNum" sz="quarter" idx="10"/>
          </p:nvPr>
        </p:nvSpPr>
        <p:spPr/>
        <p:txBody>
          <a:bodyPr/>
          <a:lstStyle/>
          <a:p>
            <a:r>
              <a:rPr lang="en-US" altLang="en-US"/>
              <a:t>Page </a:t>
            </a:r>
            <a:fld id="{E188C49E-526C-4CA2-87C2-E99663D5313E}" type="slidenum">
              <a:rPr lang="en-US" altLang="en-US" smtClean="0"/>
              <a:pPr/>
              <a:t>8</a:t>
            </a:fld>
            <a:endParaRPr lang="en-US" altLang="en-US" dirty="0"/>
          </a:p>
        </p:txBody>
      </p:sp>
      <p:pic>
        <p:nvPicPr>
          <p:cNvPr id="8" name="Picture 7">
            <a:extLst>
              <a:ext uri="{FF2B5EF4-FFF2-40B4-BE49-F238E27FC236}">
                <a16:creationId xmlns:a16="http://schemas.microsoft.com/office/drawing/2014/main" id="{EE053EE3-1801-31F8-960A-CEDDD967211D}"/>
              </a:ext>
            </a:extLst>
          </p:cNvPr>
          <p:cNvPicPr>
            <a:picLocks noChangeAspect="1"/>
          </p:cNvPicPr>
          <p:nvPr/>
        </p:nvPicPr>
        <p:blipFill>
          <a:blip r:embed="rId2"/>
          <a:stretch>
            <a:fillRect/>
          </a:stretch>
        </p:blipFill>
        <p:spPr>
          <a:xfrm>
            <a:off x="0" y="2278383"/>
            <a:ext cx="9144000" cy="2301234"/>
          </a:xfrm>
          <a:prstGeom prst="rect">
            <a:avLst/>
          </a:prstGeom>
        </p:spPr>
      </p:pic>
      <p:sp>
        <p:nvSpPr>
          <p:cNvPr id="9" name="Rectangle 8">
            <a:extLst>
              <a:ext uri="{FF2B5EF4-FFF2-40B4-BE49-F238E27FC236}">
                <a16:creationId xmlns:a16="http://schemas.microsoft.com/office/drawing/2014/main" id="{92CC498D-2CEA-BF4A-B34D-989CF2C470F3}"/>
              </a:ext>
            </a:extLst>
          </p:cNvPr>
          <p:cNvSpPr/>
          <p:nvPr/>
        </p:nvSpPr>
        <p:spPr>
          <a:xfrm>
            <a:off x="0" y="2743200"/>
            <a:ext cx="9144000" cy="228600"/>
          </a:xfrm>
          <a:prstGeom prst="rect">
            <a:avLst/>
          </a:prstGeom>
          <a:noFill/>
          <a:ln w="95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297412-518F-F95F-BB87-BC8AFDEC0A02}"/>
              </a:ext>
            </a:extLst>
          </p:cNvPr>
          <p:cNvSpPr/>
          <p:nvPr/>
        </p:nvSpPr>
        <p:spPr>
          <a:xfrm>
            <a:off x="0" y="4114800"/>
            <a:ext cx="9144000" cy="464817"/>
          </a:xfrm>
          <a:prstGeom prst="rect">
            <a:avLst/>
          </a:prstGeom>
          <a:noFill/>
          <a:ln w="95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401197-2428-ECF0-36A5-C5FAF0616884}"/>
              </a:ext>
            </a:extLst>
          </p:cNvPr>
          <p:cNvSpPr txBox="1"/>
          <p:nvPr/>
        </p:nvSpPr>
        <p:spPr>
          <a:xfrm>
            <a:off x="1162050" y="5044434"/>
            <a:ext cx="6819900" cy="646331"/>
          </a:xfrm>
          <a:prstGeom prst="rect">
            <a:avLst/>
          </a:prstGeom>
          <a:noFill/>
        </p:spPr>
        <p:txBody>
          <a:bodyPr wrap="square">
            <a:spAutoFit/>
          </a:bodyPr>
          <a:lstStyle/>
          <a:p>
            <a:pPr marL="0" indent="0" algn="ctr">
              <a:buNone/>
            </a:pPr>
            <a:r>
              <a:rPr lang="en-US" dirty="0">
                <a:solidFill>
                  <a:srgbClr val="FF0000"/>
                </a:solidFill>
              </a:rPr>
              <a:t>*Reports not currently available in Stage and Production OASIS – results may be intermittent during market sim*</a:t>
            </a:r>
          </a:p>
        </p:txBody>
      </p:sp>
      <p:sp>
        <p:nvSpPr>
          <p:cNvPr id="3" name="TextBox 2">
            <a:extLst>
              <a:ext uri="{FF2B5EF4-FFF2-40B4-BE49-F238E27FC236}">
                <a16:creationId xmlns:a16="http://schemas.microsoft.com/office/drawing/2014/main" id="{7FDBC0B0-4865-CD47-2209-36432DBA46B4}"/>
              </a:ext>
            </a:extLst>
          </p:cNvPr>
          <p:cNvSpPr txBox="1"/>
          <p:nvPr/>
        </p:nvSpPr>
        <p:spPr>
          <a:xfrm>
            <a:off x="6019800" y="1474066"/>
            <a:ext cx="2819401" cy="738664"/>
          </a:xfrm>
          <a:prstGeom prst="rect">
            <a:avLst/>
          </a:prstGeom>
          <a:noFill/>
        </p:spPr>
        <p:txBody>
          <a:bodyPr wrap="square" rtlCol="0">
            <a:spAutoFit/>
          </a:bodyPr>
          <a:lstStyle/>
          <a:p>
            <a:r>
              <a:rPr lang="en-US" sz="1050" dirty="0">
                <a:solidFill>
                  <a:schemeClr val="tx1">
                    <a:lumMod val="50000"/>
                    <a:lumOff val="50000"/>
                  </a:schemeClr>
                </a:solidFill>
              </a:rPr>
              <a:t>OASIS &gt; Atlas Reference &gt; Publications &gt; OASIS Publications Schedule</a:t>
            </a:r>
            <a:br>
              <a:rPr lang="en-US" sz="1050" dirty="0">
                <a:solidFill>
                  <a:schemeClr val="tx1">
                    <a:lumMod val="50000"/>
                    <a:lumOff val="50000"/>
                  </a:schemeClr>
                </a:solidFill>
              </a:rPr>
            </a:br>
            <a:r>
              <a:rPr lang="en-US" sz="1050" dirty="0">
                <a:solidFill>
                  <a:schemeClr val="tx1">
                    <a:lumMod val="50000"/>
                    <a:lumOff val="50000"/>
                  </a:schemeClr>
                </a:solidFill>
              </a:rPr>
              <a:t>     Market = DAM</a:t>
            </a:r>
          </a:p>
          <a:p>
            <a:r>
              <a:rPr lang="en-US" sz="1050" dirty="0">
                <a:solidFill>
                  <a:schemeClr val="tx1">
                    <a:lumMod val="50000"/>
                    <a:lumOff val="50000"/>
                  </a:schemeClr>
                </a:solidFill>
              </a:rPr>
              <a:t>     OASIS Section = Energy</a:t>
            </a:r>
          </a:p>
        </p:txBody>
      </p:sp>
    </p:spTree>
    <p:extLst>
      <p:ext uri="{BB962C8B-B14F-4D97-AF65-F5344CB8AC3E}">
        <p14:creationId xmlns:p14="http://schemas.microsoft.com/office/powerpoint/2010/main" val="55044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205C35-82E1-27D2-F034-330E77F81097}"/>
              </a:ext>
            </a:extLst>
          </p:cNvPr>
          <p:cNvSpPr>
            <a:spLocks noGrp="1"/>
          </p:cNvSpPr>
          <p:nvPr>
            <p:ph type="title"/>
          </p:nvPr>
        </p:nvSpPr>
        <p:spPr/>
        <p:txBody>
          <a:bodyPr/>
          <a:lstStyle/>
          <a:p>
            <a:r>
              <a:rPr lang="en-US" dirty="0"/>
              <a:t>Recreating Mosaic Requirement</a:t>
            </a:r>
          </a:p>
        </p:txBody>
      </p:sp>
      <p:sp>
        <p:nvSpPr>
          <p:cNvPr id="6" name="Text Placeholder 5">
            <a:extLst>
              <a:ext uri="{FF2B5EF4-FFF2-40B4-BE49-F238E27FC236}">
                <a16:creationId xmlns:a16="http://schemas.microsoft.com/office/drawing/2014/main" id="{DEFE42E8-806D-C17B-34E4-FB763BC804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D672FC-30FC-7390-C04E-2097BFF6B17D}"/>
              </a:ext>
            </a:extLst>
          </p:cNvPr>
          <p:cNvSpPr>
            <a:spLocks noGrp="1"/>
          </p:cNvSpPr>
          <p:nvPr>
            <p:ph type="sldNum" sz="quarter" idx="4294967295"/>
          </p:nvPr>
        </p:nvSpPr>
        <p:spPr>
          <a:xfrm>
            <a:off x="7010400" y="6340475"/>
            <a:ext cx="2133600" cy="365125"/>
          </a:xfrm>
        </p:spPr>
        <p:txBody>
          <a:bodyPr/>
          <a:lstStyle/>
          <a:p>
            <a:r>
              <a:rPr lang="en-US" altLang="en-US"/>
              <a:t>Page </a:t>
            </a:r>
            <a:fld id="{E188C49E-526C-4CA2-87C2-E99663D5313E}" type="slidenum">
              <a:rPr lang="en-US" altLang="en-US" smtClean="0"/>
              <a:pPr/>
              <a:t>9</a:t>
            </a:fld>
            <a:endParaRPr lang="en-US" altLang="en-US" dirty="0"/>
          </a:p>
        </p:txBody>
      </p:sp>
    </p:spTree>
    <p:extLst>
      <p:ext uri="{BB962C8B-B14F-4D97-AF65-F5344CB8AC3E}">
        <p14:creationId xmlns:p14="http://schemas.microsoft.com/office/powerpoint/2010/main" val="2346265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92D050"/>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 PP Template-Standard.potx" id="{C89DB7F3-B6EA-4505-8412-FF6A32E906CB}" vid="{3D02F864-7561-4D3C-A483-78AEC6341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ItemUpdatedEventHandlerForConceptSearch</Name>
    <Synchronization>Asynchronous</Synchronization>
    <Type>10002</Type>
    <SequenceNumber>10001</SequenceNumber>
    <Url/>
    <Assembly>conceptSearching.Sharepoint.ContentTypes2010, Version=1.0.0.0, Culture=neutral, PublicKeyToken=858f8f13980e4745</Assembly>
    <Class>conceptSearching.Sharepoint.ContentTypes2010.CSHandleEvent</Class>
    <Data/>
    <Filter/>
  </Receiver>
  <Receiver>
    <Name>ItemUpdatingEventHandlerForConceptSearch</Name>
    <Synchronization>Synchronous</Synchronization>
    <Type>2</Type>
    <SequenceNumber>10001</SequenceNumber>
    <Url/>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Url/>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Url/>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Url/>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Url/>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Url/>
    <Assembly>conceptSearching.Sharepoint.ContentTypes2010, Version=1.0.0.0, Culture=neutral, PublicKeyToken=858f8f13980e4745</Assembly>
    <Class>conceptSearching.Sharepoint.ContentTypes2010.CSHandleEvent</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776092249CC62C48AA17033F357BFB4B" ma:contentTypeVersion="0" ma:contentTypeDescription="Create a new document." ma:contentTypeScope="" ma:versionID="e4ef72e93eae50309b7f5937c6680dd2">
  <xsd:schema xmlns:xsd="http://www.w3.org/2001/XMLSchema" xmlns:xs="http://www.w3.org/2001/XMLSchema" xmlns:p="http://schemas.microsoft.com/office/2006/metadata/properties" targetNamespace="http://schemas.microsoft.com/office/2006/metadata/properties" ma:root="true" ma:fieldsID="32087e9263820ce1bb09bdcb201752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LongProperties xmlns="http://schemas.microsoft.com/office/2006/metadata/longProperties"/>
</file>

<file path=customXml/item6.xml><?xml version="1.0" encoding="utf-8"?>
<tns:customPropertyEditors xmlns:tns="http://schemas.microsoft.com/office/2006/customDocumentInformationPanel">
  <tns:showOnOpen>false</tns:showOnOpen>
  <tns:defaultPropertyEditorNamespace>Standard and SharePoint library properties</tns:defaultPropertyEditorNamespace>
</tns:customPropertyEditors>
</file>

<file path=customXml/itemProps1.xml><?xml version="1.0" encoding="utf-8"?>
<ds:datastoreItem xmlns:ds="http://schemas.openxmlformats.org/officeDocument/2006/customXml" ds:itemID="{E920F96C-170D-4163-8417-3AA3104A04DE}">
  <ds:schemaRefs>
    <ds:schemaRef ds:uri="http://purl.org/dc/elements/1.1/"/>
    <ds:schemaRef ds:uri="2e64aaae-efe8-4b36-9ab4-486f04499e09"/>
    <ds:schemaRef ds:uri="84cb9037-b751-4bb5-ae1d-71cbccfa8edf"/>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70DEB7B8-BC17-470A-8416-C90A0AA3B9B5}">
  <ds:schemaRefs>
    <ds:schemaRef ds:uri="http://schemas.microsoft.com/sharepoint/v3/contenttype/forms"/>
  </ds:schemaRefs>
</ds:datastoreItem>
</file>

<file path=customXml/itemProps3.xml><?xml version="1.0" encoding="utf-8"?>
<ds:datastoreItem xmlns:ds="http://schemas.openxmlformats.org/officeDocument/2006/customXml" ds:itemID="{7158BA80-2963-40CF-9ED9-BD08D63B0E4A}">
  <ds:schemaRefs>
    <ds:schemaRef ds:uri="http://schemas.microsoft.com/sharepoint/events"/>
  </ds:schemaRefs>
</ds:datastoreItem>
</file>

<file path=customXml/itemProps4.xml><?xml version="1.0" encoding="utf-8"?>
<ds:datastoreItem xmlns:ds="http://schemas.openxmlformats.org/officeDocument/2006/customXml" ds:itemID="{DA0F6CD4-831B-4095-86D1-7F2D7CB88542}"/>
</file>

<file path=customXml/itemProps5.xml><?xml version="1.0" encoding="utf-8"?>
<ds:datastoreItem xmlns:ds="http://schemas.openxmlformats.org/officeDocument/2006/customXml" ds:itemID="{0D3EAE63-6E73-4411-962F-7895DDB7CCB4}">
  <ds:schemaRefs>
    <ds:schemaRef ds:uri="http://schemas.microsoft.com/office/2006/metadata/longProperties"/>
  </ds:schemaRefs>
</ds:datastoreItem>
</file>

<file path=customXml/itemProps6.xml><?xml version="1.0" encoding="utf-8"?>
<ds:datastoreItem xmlns:ds="http://schemas.openxmlformats.org/officeDocument/2006/customXml" ds:itemID="{8E8372ED-2F6E-4EE6-9BAB-EF5D6D259A31}">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ISO PP Template-Standard</Template>
  <TotalTime>0</TotalTime>
  <Words>1412</Words>
  <Application>Microsoft Office PowerPoint</Application>
  <PresentationFormat>On-screen Show (4:3)</PresentationFormat>
  <Paragraphs>164</Paragraphs>
  <Slides>25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 Light</vt:lpstr>
      <vt:lpstr>Arial</vt:lpstr>
      <vt:lpstr>Calibri</vt:lpstr>
      <vt:lpstr>Office Theme</vt:lpstr>
      <vt:lpstr>Recreating Mosaic Requirement for Imbalance Reserves  With Data Available in OASIS </vt:lpstr>
      <vt:lpstr>Outline</vt:lpstr>
      <vt:lpstr>Introduction</vt:lpstr>
      <vt:lpstr>PowerPoint Presentation</vt:lpstr>
      <vt:lpstr>Mosaic</vt:lpstr>
      <vt:lpstr>Mosaic (cont’d) – Applying thresholds</vt:lpstr>
      <vt:lpstr>Mosaic (cont’d) – Graphical depiction</vt:lpstr>
      <vt:lpstr>Open-Access Same-Time Information System (OASIS) provides a publications schedule of reports</vt:lpstr>
      <vt:lpstr>Recreating Mosaic Requirement</vt:lpstr>
      <vt:lpstr>3 Steps to Recreate Mosaic Requirement </vt:lpstr>
      <vt:lpstr>GRAB INPUT FORECASTS  Market/Process= ‘DAM’  HE15</vt:lpstr>
      <vt:lpstr>GRAB INPUT POLYNOMIALS  Market/Process= ‘DAM’  HE15   Ignore Percentile </vt:lpstr>
      <vt:lpstr>GRAB Histogram VALUES   Market/Process= ‘DAM’  HE15   Ignore Percentile </vt:lpstr>
      <vt:lpstr>GRAB Threshold VALUES   Market/Process= ‘DAM’  HE15   Ignore Percentile </vt:lpstr>
      <vt:lpstr>(Stage 1)  Calculate “q” variable for load, solar and wind, using input forecasts and polynomial coefficients</vt:lpstr>
      <vt:lpstr>(Stage 2)  Calculate “m” variable for net load, using histograms and “q” variables</vt:lpstr>
      <vt:lpstr>(Stage 2 cont.)  Calculate Mosaic Net Load requirement, using “m” variables and polynomial coefficients</vt:lpstr>
      <vt:lpstr>(Stage 2 cont.)  Apply Static and Dynamic thresholds </vt:lpstr>
      <vt:lpstr>Confirm calculation of IR requirement within OASIS   </vt:lpstr>
      <vt:lpstr>Other Considerations</vt:lpstr>
      <vt:lpstr>DAM Realized Uncertainty must be derived</vt:lpstr>
      <vt:lpstr>PowerPoint Presentation</vt:lpstr>
      <vt:lpstr>For questions, please reach out to  Short-Term Forecasting via CIDI  Recommended ticket details Subject: Imbalance Reserves Requirement OASIS Training Category: Forecasts</vt:lpstr>
      <vt:lpstr>Responses and Comments from 12/9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2020-02-05T20:28:54Z</dcterms:created>
  <dcterms:modified xsi:type="dcterms:W3CDTF">2025-12-11T19:34:28Z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0x010100776092249CC62C48AA17033F357BFB4B</vt:lpwstr>
  </property>
  <property fmtid="{D5CDD505-2E9C-101B-9397-08002B2CF9AE}" pid="3" name="_dlc_DocIdItemGuid">
    <vt:lpwstr>86550709-f3e6-4319-85e0-5b4440059f37</vt:lpwstr>
  </property>
</Properties>
</file>